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12192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A0ECD07B-0ABA-D3CB-D0A7-FC90211405BA}">
  <a:tblStyle styleId="{6F505BA6-C375-3CA7-41DC-5286C4CAFF8F}" styleName="Светлый стиль 1 - акцент 5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5"/>
              </a:solidFill>
            </a:ln>
          </a:top>
          <a:bottom>
            <a:ln w="12700">
              <a:solidFill>
                <a:schemeClr val="accent5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  <a:fill>
          <a:solidFill>
            <a:schemeClr val="accent5">
              <a:alpha val="20000"/>
            </a:schemeClr>
          </a:solidFill>
        </a:fill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12700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Style>
        <a:tcBdr>
          <a:bottom>
            <a:ln w="12700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A0ECD07B-0ABA-D3CB-D0A7-FC90211405B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 /><Relationship Id="rId27" Type="http://schemas.openxmlformats.org/officeDocument/2006/relationships/tableStyles" Target="tableStyles.xml" /><Relationship Id="rId2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7C87AF-BEA7-45BC-981D-7FDBD18A2537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EF6AA2-65C2-4B64-9BA5-14EC7445F0D9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3.png"/><Relationship Id="rId8" Type="http://schemas.openxmlformats.org/officeDocument/2006/relationships/image" Target="../media/image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www.signaltec.ru/" TargetMode="External"/><Relationship Id="rId4" Type="http://schemas.openxmlformats.org/officeDocument/2006/relationships/hyperlink" Target="mailto:info@signaltec.ru" TargetMode="External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signaltec.ru/" TargetMode="External"/><Relationship Id="rId3" Type="http://schemas.openxmlformats.org/officeDocument/2006/relationships/hyperlink" Target="mailto:info@signaltec.ru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621" y="0"/>
            <a:ext cx="121907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808163"/>
            <a:ext cx="5580062" cy="471455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ИНФОРМАЦИОННЫЕ СИСТЕМЫ (ИС БД ОРМ) СОРМ-3 ПРЕДНАЗНАЧЕНЫ</a:t>
            </a:r>
            <a:r>
              <a:rPr lang="ru-RU" sz="2400">
                <a:latin typeface="PF Din Text Comp Pro Light"/>
                <a:ea typeface="PT Sans"/>
              </a:rPr>
              <a:t> 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для сбора и анализа широкого перечня данных пользователя, включая данные </a:t>
            </a:r>
            <a:r>
              <a:rPr lang="ru-RU" sz="2400">
                <a:latin typeface="PF Din Text Comp Pro Light"/>
                <a:ea typeface="PT Sans"/>
              </a:rPr>
              <a:t>биллинга</a:t>
            </a:r>
            <a:r>
              <a:rPr lang="ru-RU" sz="2400">
                <a:latin typeface="PF Din Text Comp Pro Light"/>
                <a:ea typeface="PT Sans"/>
              </a:rPr>
              <a:t>, данные 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о получаемых сервисах, технические и статические параметры пользовательских данных и пр.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b="1">
                <a:latin typeface="PF Din Text Comp Pro Light"/>
                <a:ea typeface="PT Sans"/>
              </a:rPr>
              <a:t>Установка АПК ВИЗИРЬ-374/573 обеспечивает соблюдение требований: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Постановления Правительства РФ № 538 от 27.08.2005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Приказа Минкомсвязи РФ №573 от 29.10.2018</a:t>
            </a:r>
            <a:endParaRPr/>
          </a:p>
        </p:txBody>
      </p:sp>
      <p:pic>
        <p:nvPicPr>
          <p:cNvPr id="6" name="Рисунок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096000" y="893034"/>
            <a:ext cx="5773452" cy="5964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995886" y="2539649"/>
            <a:ext cx="4296228" cy="37418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ВИЗИРЬ-374</a:t>
            </a:r>
            <a:br>
              <a:rPr lang="ru-RU" sz="3800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набор решений, обеспечивающий выполнение требований Федерального закона </a:t>
            </a:r>
            <a:endParaRPr lang="en-US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№</a:t>
            </a:r>
            <a:r>
              <a:rPr lang="en-US" sz="3800">
                <a:latin typeface="PF Din Text Comp Pro Light"/>
                <a:ea typeface="PT Sans"/>
              </a:rPr>
              <a:t> </a:t>
            </a:r>
            <a:r>
              <a:rPr lang="ru-RU" sz="3800">
                <a:latin typeface="PF Din Text Comp Pro Light"/>
                <a:ea typeface="PT Sans"/>
              </a:rPr>
              <a:t>374-ФЗ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(«Пакет Яровой»)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6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808163"/>
            <a:ext cx="5580062" cy="471455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Комплексы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«ВИЗИРЬ-374/573», «ВИЗИРЬ-374/86»,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«ВИЗИРЬ-374 СХД», 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разработаны в соответствии с законодательными требованиями: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Пункту 2.2 статьи 13 ФЗ от 6 июля 2016 г. №374-ФЗ </a:t>
            </a:r>
            <a:br>
              <a:rPr lang="ru-RU" sz="2000">
                <a:latin typeface="PF Din Text Comp Pro Light"/>
                <a:ea typeface="PT Sans"/>
              </a:rPr>
            </a:br>
            <a:r>
              <a:rPr lang="ru-RU" sz="2000">
                <a:latin typeface="PF Din Text Comp Pro Light"/>
                <a:ea typeface="PT Sans"/>
              </a:rPr>
              <a:t>«О внесении изменений в ФЗ «О противодействии терроризму» и отдельным законодательным актам РФ…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«Постановления Правительства РФ № 445 от 12.04.2018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Приказ Минкомсвязи № 86 от 28.03.2018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Приказ Минкомсвязи № 573 от 28.10.2018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ОРИ № 728 от 26.06.2018 </a:t>
            </a:r>
            <a:endParaRPr/>
          </a:p>
        </p:txBody>
      </p:sp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861726" y="702492"/>
            <a:ext cx="5551416" cy="58202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2" hidden="0"/>
          <p:cNvGrpSpPr/>
          <p:nvPr isPhoto="0" userDrawn="0"/>
        </p:nvGrpSpPr>
        <p:grpSpPr bwMode="auto">
          <a:xfrm>
            <a:off x="7681123" y="2458387"/>
            <a:ext cx="4230815" cy="4441178"/>
            <a:chOff x="6116763" y="566056"/>
            <a:chExt cx="6083945" cy="6386449"/>
          </a:xfrm>
        </p:grpSpPr>
        <p:pic>
          <p:nvPicPr>
            <p:cNvPr id="5" name="Рисунок 13" hidden="0"/>
            <p:cNvPicPr>
              <a:picLocks noChangeAspect="1"/>
            </p:cNvPicPr>
            <p:nvPr isPhoto="0" userDrawn="0"/>
          </p:nvPicPr>
          <p:blipFill>
            <a:blip r:embed="rId2"/>
            <a:srcRect l="17258" t="11377" r="3810" b="5766"/>
            <a:stretch/>
          </p:blipFill>
          <p:spPr bwMode="auto">
            <a:xfrm flipH="1">
              <a:off x="6116763" y="566056"/>
              <a:ext cx="6083945" cy="6386449"/>
            </a:xfrm>
            <a:prstGeom prst="rect">
              <a:avLst/>
            </a:prstGeom>
          </p:spPr>
        </p:pic>
        <p:pic>
          <p:nvPicPr>
            <p:cNvPr id="6" name="Рисунок 14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825277" y="4883214"/>
              <a:ext cx="5375431" cy="1135070"/>
            </a:xfrm>
            <a:prstGeom prst="rect">
              <a:avLst/>
            </a:prstGeom>
          </p:spPr>
        </p:pic>
        <p:pic>
          <p:nvPicPr>
            <p:cNvPr id="7" name="Рисунок 15" hidden="0"/>
            <p:cNvPicPr>
              <a:picLocks noChangeAspect="1"/>
            </p:cNvPicPr>
            <p:nvPr isPhoto="0" userDrawn="0"/>
          </p:nvPicPr>
          <p:blipFill>
            <a:blip r:embed="rId4"/>
            <a:srcRect l="0" t="0" r="231" b="31"/>
            <a:stretch/>
          </p:blipFill>
          <p:spPr bwMode="auto">
            <a:xfrm>
              <a:off x="6988843" y="2873694"/>
              <a:ext cx="2418078" cy="2052563"/>
            </a:xfrm>
            <a:prstGeom prst="rect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8" name="Рисунок 16" hidden="0"/>
            <p:cNvPicPr>
              <a:picLocks noChangeAspect="1"/>
            </p:cNvPicPr>
            <p:nvPr isPhoto="0" userDrawn="0"/>
          </p:nvPicPr>
          <p:blipFill>
            <a:blip r:embed="rId5"/>
            <a:srcRect l="0" t="521" r="0" b="19236"/>
            <a:stretch/>
          </p:blipFill>
          <p:spPr bwMode="auto">
            <a:xfrm>
              <a:off x="8760140" y="3280409"/>
              <a:ext cx="2031218" cy="1822409"/>
            </a:xfrm>
            <a:prstGeom prst="rect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Рисунок 17" hidden="0"/>
            <p:cNvPicPr/>
            <p:nvPr isPhoto="0" userDrawn="0"/>
          </p:nvPicPr>
          <p:blipFill>
            <a:blip r:embed="rId6"/>
            <a:srcRect l="0" t="4057" r="0" b="4846"/>
            <a:stretch/>
          </p:blipFill>
          <p:spPr bwMode="auto">
            <a:xfrm>
              <a:off x="9136414" y="4278823"/>
              <a:ext cx="3047171" cy="147104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995886" y="1642428"/>
            <a:ext cx="4296228" cy="37418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ПРЕИМУЩЕСТВА СОТРУДНИЧЕСТВА</a:t>
            </a:r>
            <a:br>
              <a:rPr lang="ru-RU" sz="3800">
                <a:latin typeface="PF Din Text Comp Pro Light"/>
                <a:ea typeface="PT Sans"/>
              </a:rPr>
            </a:br>
            <a:endParaRPr lang="ru-RU">
              <a:solidFill>
                <a:schemeClr val="bg1">
                  <a:lumMod val="50000"/>
                </a:schemeClr>
              </a:solidFill>
              <a:latin typeface="PF Din Text Comp Pro Light"/>
              <a:ea typeface="PT Sans"/>
            </a:endParaRPr>
          </a:p>
        </p:txBody>
      </p:sp>
      <p:pic>
        <p:nvPicPr>
          <p:cNvPr id="11" name="Рисунок 4" hidden="0"/>
          <p:cNvPicPr>
            <a:picLocks noChangeAspect="1"/>
          </p:cNvPicPr>
          <p:nvPr isPhoto="0" userDrawn="0"/>
        </p:nvPicPr>
        <p:blipFill>
          <a:blip r:embed="rId7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12" name="Рисунок 10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624473" y="566057"/>
            <a:ext cx="2059676" cy="1263706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2393643"/>
            <a:ext cx="5580062" cy="412907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"/>
                <a:ea typeface="PT Sans"/>
              </a:rPr>
              <a:t>Гибкая масштабируемость АПК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>
                <a:latin typeface="PF Din Text Comp Pro Light"/>
                <a:ea typeface="PT Sans"/>
              </a:rPr>
              <a:t>Решение возможно расширять в случае роста трафика Оператора.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>
                <a:latin typeface="PF Din Text Comp Pro Light"/>
                <a:ea typeface="PT Sans"/>
              </a:rPr>
              <a:t>Решение адаптировано для быстрого расширения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без SWAP уже установленного HW.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>
                <a:latin typeface="PF Din Text Comp Pro Light"/>
                <a:ea typeface="PT Sans"/>
              </a:rPr>
              <a:t>Модульность ПО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200">
                <a:latin typeface="PF Din Text Comp Pro Light"/>
                <a:ea typeface="PT Sans"/>
              </a:rPr>
              <a:t>Возможность подбора аппаратных решений с учетом пожеланий заказчиков (совмещение функционала на одной платформе)</a:t>
            </a:r>
            <a:endParaRPr/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229053" y="1315153"/>
            <a:ext cx="5580062" cy="73659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solidFill>
                  <a:schemeClr val="bg1">
                    <a:lumMod val="50000"/>
                  </a:schemeClr>
                </a:solidFill>
                <a:latin typeface="PF Din Text Comp Pro Light"/>
                <a:ea typeface="PT Sans"/>
              </a:rPr>
              <a:t>ПРЕИМУЩЕСТВА СОТРУДНИЧЕСТВА</a:t>
            </a:r>
            <a:endParaRPr/>
          </a:p>
        </p:txBody>
      </p:sp>
      <p:pic>
        <p:nvPicPr>
          <p:cNvPr id="7" name="Рисунок 1" hidden="0"/>
          <p:cNvPicPr>
            <a:picLocks noChangeAspect="1"/>
          </p:cNvPicPr>
          <p:nvPr isPhoto="0" userDrawn="0"/>
        </p:nvPicPr>
        <p:blipFill>
          <a:blip r:embed="rId3"/>
          <a:srcRect l="0" t="8313" r="0" b="26734"/>
          <a:stretch/>
        </p:blipFill>
        <p:spPr bwMode="auto">
          <a:xfrm>
            <a:off x="6229053" y="2203279"/>
            <a:ext cx="5318374" cy="35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624473" y="566057"/>
            <a:ext cx="2059676" cy="1263706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2483584"/>
            <a:ext cx="5580062" cy="412907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"/>
                <a:ea typeface="PT Sans"/>
              </a:rPr>
              <a:t>Преемственность технической части решений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>
              <a:latin typeface="PF Din Text Comp Pro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АПК «Визирь-139-К» (СОРМ-2).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АПК «Визирь-374/573» (СОРМ-3), в качестве съемника используется оборудование «Визирь-139-К».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Линейка комплексов «Визирь-374» (реализация требований 374-ФЗ, ПП445, Пр.86 и 573),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в качестве съемника используется оборудование «Визирь-139-К», в качестве интерфейса к Пульту УФСБ используется оборудование «Визирь-374/573».</a:t>
            </a:r>
            <a:endParaRPr/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298430" y="2483584"/>
            <a:ext cx="5580062" cy="412907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"/>
                <a:ea typeface="PT Sans"/>
              </a:rPr>
              <a:t>Предоставление услуги «</a:t>
            </a:r>
            <a:r>
              <a:rPr lang="ru-RU">
                <a:latin typeface="PF Din Text Comp Pro"/>
                <a:ea typeface="PT Sans"/>
              </a:rPr>
              <a:t>аутСОРМинг</a:t>
            </a:r>
            <a:r>
              <a:rPr lang="ru-RU">
                <a:latin typeface="PF Din Text Comp Pro"/>
                <a:ea typeface="PT Sans"/>
              </a:rPr>
              <a:t>»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Разработанное специализированное решение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для предоставления услуги «</a:t>
            </a:r>
            <a:r>
              <a:rPr lang="ru-RU" sz="2200">
                <a:latin typeface="PF Din Text Comp Pro Light"/>
                <a:ea typeface="PT Sans"/>
              </a:rPr>
              <a:t>аутСОРМинг</a:t>
            </a:r>
            <a:r>
              <a:rPr lang="ru-RU" sz="2200">
                <a:latin typeface="PF Din Text Comp Pro Light"/>
                <a:ea typeface="PT Sans"/>
              </a:rPr>
              <a:t>».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Партнерство с опорными операторами. 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Минимизация сроков подключения нового оператора.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Упрощение обслуживания системы.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60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Сервисная модель.</a:t>
            </a:r>
            <a:endParaRPr/>
          </a:p>
        </p:txBody>
      </p:sp>
      <p:sp>
        <p:nvSpPr>
          <p:cNvPr id="7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229053" y="1315153"/>
            <a:ext cx="5580062" cy="73659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solidFill>
                  <a:schemeClr val="bg1">
                    <a:lumMod val="50000"/>
                  </a:schemeClr>
                </a:solidFill>
                <a:latin typeface="PF Din Text Comp Pro Light"/>
                <a:ea typeface="PT Sans"/>
              </a:rPr>
              <a:t>ПРЕИМУЩЕСТВА СОТРУДНИЧЕСТВА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8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624473" y="566057"/>
            <a:ext cx="2059676" cy="1263706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2393643"/>
            <a:ext cx="5580062" cy="412907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"/>
                <a:ea typeface="PT Sans"/>
              </a:rPr>
              <a:t>Широкий диапазон бюджетных решений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Использование различных HW платформ для АПК серии «ВИЗИРЬ».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Специально разработанный АПК для Операторов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со средним и небольшим трафиком,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в т. ч. для трафика &lt;1 Гб/сек.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Программный код, оптимизированный для работы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на различном HW.</a:t>
            </a:r>
            <a:endParaRPr lang="ru-RU" sz="1800">
              <a:latin typeface="PF Din Text Comp Pro Light"/>
              <a:ea typeface="PT Sans"/>
            </a:endParaRPr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229053" y="1315153"/>
            <a:ext cx="5580062" cy="73659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solidFill>
                  <a:schemeClr val="bg1">
                    <a:lumMod val="50000"/>
                  </a:schemeClr>
                </a:solidFill>
                <a:latin typeface="PF Din Text Comp Pro Light"/>
                <a:ea typeface="PT Sans"/>
              </a:rPr>
              <a:t>ПРЕИМУЩЕСТВА СОТРУДНИЧЕСТВА</a:t>
            </a:r>
            <a:endParaRPr/>
          </a:p>
        </p:txBody>
      </p:sp>
      <p:sp>
        <p:nvSpPr>
          <p:cNvPr id="7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229053" y="2393643"/>
            <a:ext cx="5580062" cy="412907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"/>
                <a:ea typeface="PT Sans"/>
              </a:rPr>
              <a:t>Гибкие финансовые условия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Возможность для операторов с ограниченным бюджетом приступить к реализации Постановлений Правительства в короткие сроки.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Возможность для операторов избежать «дыр»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в бюджете.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Определяет основы продолжительного сотрудничества с поставщиком АО «Сигналтек».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5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7397197" y="2483613"/>
            <a:ext cx="1438729" cy="171353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0">
                <a:solidFill>
                  <a:srgbClr val="3AB1E6"/>
                </a:solidFill>
                <a:latin typeface="PF Din Text Comp Pro Light"/>
                <a:ea typeface="PT Sans"/>
              </a:rPr>
              <a:t>ЧА</a:t>
            </a:r>
            <a:endParaRPr lang="ru-RU" sz="5000">
              <a:solidFill>
                <a:srgbClr val="3AB1E6"/>
              </a:solidFill>
              <a:latin typeface="PF Din Text Comp Pro Light"/>
              <a:ea typeface="PT Sans"/>
            </a:endParaRPr>
          </a:p>
        </p:txBody>
      </p:sp>
      <p:sp>
        <p:nvSpPr>
          <p:cNvPr id="7" name="Объект 2" hidden="0"/>
          <p:cNvSpPr>
            <a:spLocks noAdjustHandles="0" noChangeArrowheads="0"/>
          </p:cNvSpPr>
          <p:nvPr isPhoto="0" userDrawn="0"/>
        </p:nvSpPr>
        <p:spPr bwMode="auto">
          <a:xfrm rot="16199999">
            <a:off x="8092138" y="2788413"/>
            <a:ext cx="1084942" cy="9972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5000">
                <a:latin typeface="PF Din Text Comp Pro Light"/>
                <a:ea typeface="PT Sans"/>
              </a:rPr>
              <a:t>сто</a:t>
            </a:r>
            <a:br>
              <a:rPr lang="ru-RU" sz="10000">
                <a:latin typeface="PF Din Text Comp Pro Light"/>
                <a:ea typeface="PT Sans"/>
              </a:rPr>
            </a:br>
            <a:endParaRPr lang="ru-RU" sz="5000">
              <a:solidFill>
                <a:schemeClr val="bg1">
                  <a:lumMod val="50000"/>
                </a:schemeClr>
              </a:solidFill>
              <a:latin typeface="PF Din Text Comp Pro Light"/>
              <a:ea typeface="PT Sans"/>
            </a:endParaRPr>
          </a:p>
        </p:txBody>
      </p:sp>
      <p:sp>
        <p:nvSpPr>
          <p:cNvPr id="8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9965204" y="1315679"/>
            <a:ext cx="1324623" cy="298203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1500">
                <a:latin typeface="PF Din Text Comp Pro Light"/>
                <a:ea typeface="PT Sans"/>
              </a:rPr>
              <a:t>?</a:t>
            </a:r>
            <a:endParaRPr/>
          </a:p>
        </p:txBody>
      </p:sp>
      <p:sp>
        <p:nvSpPr>
          <p:cNvPr id="9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7266082" y="2094051"/>
            <a:ext cx="2886837" cy="9972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5000">
                <a:latin typeface="PF Din Text Comp Pro Light"/>
                <a:ea typeface="PT Sans"/>
              </a:rPr>
              <a:t>задаваемые</a:t>
            </a:r>
            <a:br>
              <a:rPr lang="ru-RU" sz="10000">
                <a:latin typeface="PF Din Text Comp Pro Light"/>
                <a:ea typeface="PT Sans"/>
              </a:rPr>
            </a:br>
            <a:endParaRPr lang="ru-RU" sz="5000">
              <a:solidFill>
                <a:schemeClr val="bg1">
                  <a:lumMod val="50000"/>
                </a:schemeClr>
              </a:solidFill>
              <a:latin typeface="PF Din Text Comp Pro Light"/>
              <a:ea typeface="PT Sans"/>
            </a:endParaRPr>
          </a:p>
        </p:txBody>
      </p:sp>
      <p:sp>
        <p:nvSpPr>
          <p:cNvPr id="10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8778151" y="2483613"/>
            <a:ext cx="1445985" cy="16068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10000">
                <a:solidFill>
                  <a:srgbClr val="522D6A"/>
                </a:solidFill>
                <a:latin typeface="PF Din Text Comp Pro Light"/>
                <a:ea typeface="PT Sans"/>
              </a:rPr>
              <a:t>ВО</a:t>
            </a:r>
            <a:endParaRPr lang="ru-RU" sz="5000">
              <a:solidFill>
                <a:srgbClr val="522D6A"/>
              </a:solidFill>
              <a:latin typeface="PF Din Text Comp Pro Light"/>
              <a:ea typeface="PT Sans"/>
            </a:endParaRPr>
          </a:p>
        </p:txBody>
      </p:sp>
      <p:sp>
        <p:nvSpPr>
          <p:cNvPr id="11" name="Объект 2" hidden="0"/>
          <p:cNvSpPr>
            <a:spLocks noAdjustHandles="0" noChangeArrowheads="0"/>
          </p:cNvSpPr>
          <p:nvPr isPhoto="0" userDrawn="0"/>
        </p:nvSpPr>
        <p:spPr bwMode="auto">
          <a:xfrm rot="16199999">
            <a:off x="9368919" y="2675705"/>
            <a:ext cx="1456870" cy="99727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5000">
                <a:latin typeface="PF Din Text Comp Pro Light"/>
                <a:ea typeface="PT Sans"/>
              </a:rPr>
              <a:t>просы</a:t>
            </a:r>
            <a:br>
              <a:rPr lang="ru-RU" sz="10000">
                <a:latin typeface="PF Din Text Comp Pro Light"/>
                <a:ea typeface="PT Sans"/>
              </a:rPr>
            </a:br>
            <a:endParaRPr lang="ru-RU" sz="5000">
              <a:solidFill>
                <a:schemeClr val="bg1">
                  <a:lumMod val="50000"/>
                </a:schemeClr>
              </a:solidFill>
              <a:latin typeface="PF Din Text Comp Pro Light"/>
              <a:ea typeface="PT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3155443" y="419177"/>
            <a:ext cx="7825629" cy="55510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КАКИЕ СХД ИСПОЛЬЗУЮТСЯ В РЕШЕНИИ «</a:t>
            </a:r>
            <a:r>
              <a:rPr lang="ru-RU" sz="3200">
                <a:latin typeface="PF Din Text Comp Pro Light"/>
                <a:ea typeface="PT Sans"/>
              </a:rPr>
              <a:t>ВИЗИРЬ-374 СХД»?</a:t>
            </a:r>
            <a:endParaRPr lang="ru-RU" sz="3200">
              <a:latin typeface="PF Din Text Comp Pro Light"/>
              <a:ea typeface="PT Sans"/>
            </a:endParaRPr>
          </a:p>
        </p:txBody>
      </p:sp>
      <p:pic>
        <p:nvPicPr>
          <p:cNvPr id="6" name="Рисунок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15937" y="1610199"/>
            <a:ext cx="4583134" cy="4805060"/>
          </a:xfrm>
          <a:prstGeom prst="rect">
            <a:avLst/>
          </a:prstGeom>
        </p:spPr>
      </p:pic>
      <p:cxnSp>
        <p:nvCxnSpPr>
          <p:cNvPr id="7" name="Соединитель: уступ 6" hidden="0"/>
          <p:cNvCxnSpPr>
            <a:cxnSpLocks/>
          </p:cNvCxnSpPr>
          <p:nvPr isPhoto="0" userDrawn="0"/>
        </p:nvCxnSpPr>
        <p:spPr bwMode="auto">
          <a:xfrm flipV="1">
            <a:off x="3441813" y="2881207"/>
            <a:ext cx="3392620" cy="2589405"/>
          </a:xfrm>
          <a:prstGeom prst="bentConnector3">
            <a:avLst>
              <a:gd name="adj1" fmla="val 78031"/>
            </a:avLst>
          </a:prstGeom>
          <a:ln>
            <a:solidFill>
              <a:srgbClr val="3AB1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18" hidden="0"/>
          <p:cNvSpPr/>
          <p:nvPr isPhoto="0" userDrawn="0"/>
        </p:nvSpPr>
        <p:spPr bwMode="auto">
          <a:xfrm>
            <a:off x="9674705" y="2165807"/>
            <a:ext cx="19650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>
                <a:latin typeface="PF Din Text Comp Pro Light"/>
              </a:rPr>
              <a:t>СХД 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b="1">
                <a:latin typeface="PF Din Text Comp Pro Light"/>
              </a:rPr>
              <a:t>«Архивариус-</a:t>
            </a:r>
            <a:r>
              <a:rPr lang="en-US" sz="2400" b="1">
                <a:latin typeface="PF Din Text Comp Pro Light"/>
              </a:rPr>
              <a:t>T</a:t>
            </a:r>
            <a:r>
              <a:rPr lang="ru-RU" sz="2400" b="1">
                <a:latin typeface="PF Din Text Comp Pro Light"/>
              </a:rPr>
              <a:t>12»</a:t>
            </a:r>
            <a:br>
              <a:rPr lang="ru-RU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(собственная разработка СИГНАЛТЕК)</a:t>
            </a:r>
            <a:endParaRPr lang="ru-RU">
              <a:latin typeface="PF Din Text Comp Pro Light"/>
              <a:ea typeface="PT Sans"/>
            </a:endParaRPr>
          </a:p>
        </p:txBody>
      </p:sp>
      <p:pic>
        <p:nvPicPr>
          <p:cNvPr id="9" name="Picture 6" hidden="0"/>
          <p:cNvPicPr>
            <a:picLocks noChangeAspect="1" noChangeArrowheads="1"/>
          </p:cNvPicPr>
          <p:nvPr isPhoto="0" userDrawn="0"/>
        </p:nvPicPr>
        <p:blipFill>
          <a:blip r:embed="rId4"/>
          <a:stretch/>
        </p:blipFill>
        <p:spPr bwMode="auto">
          <a:xfrm>
            <a:off x="8459016" y="3593003"/>
            <a:ext cx="1933100" cy="1208188"/>
          </a:xfrm>
          <a:prstGeom prst="rect">
            <a:avLst/>
          </a:prstGeom>
          <a:noFill/>
        </p:spPr>
      </p:pic>
      <p:sp>
        <p:nvSpPr>
          <p:cNvPr id="10" name="Прямоугольник 22" hidden="0"/>
          <p:cNvSpPr/>
          <p:nvPr isPhoto="0" userDrawn="0"/>
        </p:nvSpPr>
        <p:spPr bwMode="auto">
          <a:xfrm>
            <a:off x="8864354" y="4309882"/>
            <a:ext cx="1122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>
                <a:latin typeface="PF Din Text Comp Pro Light"/>
                <a:ea typeface="PT Sans"/>
              </a:rPr>
              <a:t>СХД «БУЛАТ»</a:t>
            </a:r>
            <a:endParaRPr/>
          </a:p>
        </p:txBody>
      </p:sp>
      <p:cxnSp>
        <p:nvCxnSpPr>
          <p:cNvPr id="11" name="Соединитель: уступ 23" hidden="0"/>
          <p:cNvCxnSpPr>
            <a:cxnSpLocks/>
            <a:endCxn id="12" idx="1"/>
          </p:cNvCxnSpPr>
          <p:nvPr isPhoto="0" userDrawn="0"/>
        </p:nvCxnSpPr>
        <p:spPr bwMode="auto">
          <a:xfrm flipV="1">
            <a:off x="3441813" y="4283145"/>
            <a:ext cx="3392620" cy="1415944"/>
          </a:xfrm>
          <a:prstGeom prst="bentConnector3">
            <a:avLst>
              <a:gd name="adj1" fmla="val 88542"/>
            </a:avLst>
          </a:prstGeom>
          <a:ln>
            <a:solidFill>
              <a:srgbClr val="3AB1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32" hidden="0"/>
          <p:cNvSpPr/>
          <p:nvPr isPhoto="0" userDrawn="0"/>
        </p:nvSpPr>
        <p:spPr bwMode="auto">
          <a:xfrm>
            <a:off x="8805808" y="5461558"/>
            <a:ext cx="2361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>
                <a:latin typeface="PF Din Text Comp Pro Light"/>
                <a:ea typeface="PT Sans"/>
              </a:rPr>
              <a:t>СХД «</a:t>
            </a:r>
            <a:r>
              <a:rPr lang="en-US">
                <a:latin typeface="PF Din Text Comp Pro Light"/>
                <a:ea typeface="PT Sans"/>
              </a:rPr>
              <a:t>BITBLAZE</a:t>
            </a:r>
            <a:r>
              <a:rPr lang="ru-RU">
                <a:latin typeface="PF Din Text Comp Pro Light"/>
                <a:ea typeface="PT Sans"/>
              </a:rPr>
              <a:t> </a:t>
            </a:r>
            <a:r>
              <a:rPr lang="en-US">
                <a:latin typeface="PF Din Text Comp Pro Light"/>
                <a:ea typeface="PT Sans"/>
              </a:rPr>
              <a:t>Sirius</a:t>
            </a:r>
            <a:r>
              <a:rPr lang="ru-RU">
                <a:latin typeface="PF Din Text Comp Pro Light"/>
                <a:ea typeface="PT Sans"/>
              </a:rPr>
              <a:t>» </a:t>
            </a:r>
            <a:br>
              <a:rPr lang="ru-RU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(производство «</a:t>
            </a:r>
            <a:r>
              <a:rPr lang="ru-RU">
                <a:latin typeface="PF Din Text Comp Pro Light"/>
                <a:ea typeface="PT Sans"/>
              </a:rPr>
              <a:t>Промобит</a:t>
            </a:r>
            <a:r>
              <a:rPr lang="ru-RU">
                <a:latin typeface="PF Din Text Comp Pro Light"/>
                <a:ea typeface="PT Sans"/>
              </a:rPr>
              <a:t>»)</a:t>
            </a:r>
            <a:endParaRPr/>
          </a:p>
        </p:txBody>
      </p:sp>
      <p:cxnSp>
        <p:nvCxnSpPr>
          <p:cNvPr id="14" name="Прямая соединительная линия 28" hidden="0"/>
          <p:cNvCxnSpPr>
            <a:cxnSpLocks/>
          </p:cNvCxnSpPr>
          <p:nvPr isPhoto="0" userDrawn="0"/>
        </p:nvCxnSpPr>
        <p:spPr bwMode="auto">
          <a:xfrm flipH="1">
            <a:off x="3441814" y="5894425"/>
            <a:ext cx="3392619" cy="0"/>
          </a:xfrm>
          <a:prstGeom prst="line">
            <a:avLst/>
          </a:prstGeom>
          <a:ln>
            <a:solidFill>
              <a:srgbClr val="3AB1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834433" y="5099121"/>
            <a:ext cx="2040446" cy="1052148"/>
          </a:xfrm>
          <a:prstGeom prst="rect">
            <a:avLst/>
          </a:prstGeom>
        </p:spPr>
      </p:pic>
      <p:pic>
        <p:nvPicPr>
          <p:cNvPr id="16" name="Рисунок 4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913785" y="5222783"/>
            <a:ext cx="1302923" cy="188682"/>
          </a:xfrm>
          <a:prstGeom prst="rect">
            <a:avLst/>
          </a:prstGeom>
        </p:spPr>
      </p:pic>
      <p:pic>
        <p:nvPicPr>
          <p:cNvPr id="12" name="Рисунок 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6834433" y="3798417"/>
            <a:ext cx="2091984" cy="969456"/>
          </a:xfrm>
          <a:prstGeom prst="rect">
            <a:avLst/>
          </a:prstGeom>
        </p:spPr>
      </p:pic>
      <p:sp>
        <p:nvSpPr>
          <p:cNvPr id="17" name="TextBox 9" hidden="0"/>
          <p:cNvSpPr>
            <a:spLocks noAdjustHandles="0" noChangeArrowheads="0"/>
          </p:cNvSpPr>
          <p:nvPr isPhoto="0" userDrawn="0"/>
        </p:nvSpPr>
        <p:spPr bwMode="auto">
          <a:xfrm>
            <a:off x="5956280" y="1127695"/>
            <a:ext cx="6095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  <a:ea typeface="PT Sans"/>
              </a:rPr>
              <a:t>имеющие заключение о подтверждении производства промышленной продукции на территории Российской Федерации, в соответствии с постановлением Правительства РФ № 719 от 17.07.2015 </a:t>
            </a:r>
            <a:endParaRPr/>
          </a:p>
        </p:txBody>
      </p:sp>
      <p:pic>
        <p:nvPicPr>
          <p:cNvPr id="18" name="Рисунок 16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6574817" y="2411264"/>
            <a:ext cx="2984630" cy="910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трелка вверх 16" hidden="0"/>
          <p:cNvSpPr/>
          <p:nvPr isPhoto="0" userDrawn="0"/>
        </p:nvSpPr>
        <p:spPr bwMode="auto">
          <a:xfrm>
            <a:off x="5250078" y="3273757"/>
            <a:ext cx="935790" cy="2693410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7" y="1253062"/>
            <a:ext cx="7825629" cy="55510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ПОРЯДОК СДАЧИ СОРМ В ЭКСПЛУАТАЦИЮ</a:t>
            </a:r>
            <a:endParaRPr/>
          </a:p>
        </p:txBody>
      </p:sp>
      <p:graphicFrame>
        <p:nvGraphicFramePr>
          <p:cNvPr id="7" name="Таблица 1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515934" y="5941592"/>
          <a:ext cx="11314704" cy="89496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{A0ECD07B-0ABA-D3CB-D0A7-FC90211405BA}</a:tableStyleId>
              </a:tblPr>
              <a:tblGrid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  <a:gridCol w="942891"/>
              </a:tblGrid>
              <a:tr h="133400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C8E9F8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Сигналтек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 + Сигналтек</a:t>
                      </a:r>
                      <a:endParaRPr/>
                    </a:p>
                  </a:txBody>
                  <a:tcPr marL="36000" marR="36000" marT="36000" marB="36000">
                    <a:gradFill>
                      <a:gsLst>
                        <a:gs pos="0">
                          <a:srgbClr val="3AB1E6"/>
                        </a:gs>
                        <a:gs pos="100000">
                          <a:srgbClr val="C8E9F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 + Сигналтек</a:t>
                      </a:r>
                      <a:endParaRPr/>
                    </a:p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+ УФСБ</a:t>
                      </a:r>
                      <a:endParaRPr/>
                    </a:p>
                  </a:txBody>
                  <a:tcPr marL="36000" marR="36000" marT="36000" marB="36000">
                    <a:gradFill>
                      <a:gsLst>
                        <a:gs pos="0">
                          <a:srgbClr val="7E46A4"/>
                        </a:gs>
                        <a:gs pos="50000">
                          <a:srgbClr val="81CDEF"/>
                        </a:gs>
                        <a:gs pos="100000">
                          <a:srgbClr val="C8E9F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bg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УФСБ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7E46A4"/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C8E9F8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 + Сигналтек</a:t>
                      </a:r>
                      <a:endParaRPr/>
                    </a:p>
                    <a:p>
                      <a:pPr marL="0" algn="ctr" defTabSz="914400">
                        <a:defRPr/>
                      </a:pPr>
                      <a:endParaRPr lang="ru-RU" sz="1800" b="0">
                        <a:solidFill>
                          <a:schemeClr val="tx1"/>
                        </a:solidFill>
                        <a:latin typeface="PF Din Text Comp Pro Light"/>
                        <a:ea typeface="+mn-ea"/>
                        <a:cs typeface="+mn-cs"/>
                      </a:endParaRPr>
                    </a:p>
                  </a:txBody>
                  <a:tcPr marL="36000" marR="36000" marT="36000" marB="36000">
                    <a:gradFill>
                      <a:gsLst>
                        <a:gs pos="0">
                          <a:srgbClr val="3AB1E6"/>
                        </a:gs>
                        <a:gs pos="100000">
                          <a:srgbClr val="C8E9F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C8E9F8"/>
                    </a:solidFill>
                  </a:tcPr>
                </a:tc>
                <a:tc>
                  <a:txBody>
                    <a:bodyPr/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Сигналтек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 + Сигналтек</a:t>
                      </a:r>
                      <a:endParaRPr/>
                    </a:p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+ УФСБ</a:t>
                      </a:r>
                      <a:endParaRPr/>
                    </a:p>
                  </a:txBody>
                  <a:tcPr marL="36000" marR="36000" marT="36000" marB="36000">
                    <a:gradFill>
                      <a:gsLst>
                        <a:gs pos="0">
                          <a:srgbClr val="7E46A4"/>
                        </a:gs>
                        <a:gs pos="50000">
                          <a:srgbClr val="3AB1E6"/>
                        </a:gs>
                        <a:gs pos="100000">
                          <a:srgbClr val="C8E9F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Оператор</a:t>
                      </a:r>
                      <a:endParaRPr/>
                    </a:p>
                    <a:p>
                      <a:pPr marL="0" algn="ctr" defTabSz="914400"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+ УФСБ</a:t>
                      </a:r>
                      <a:endParaRPr/>
                    </a:p>
                  </a:txBody>
                  <a:tcPr marL="36000" marR="36000" marT="36000" marB="36000">
                    <a:gradFill>
                      <a:gsLst>
                        <a:gs pos="0">
                          <a:srgbClr val="7E46A4"/>
                        </a:gs>
                        <a:gs pos="100000">
                          <a:srgbClr val="C8E9F8"/>
                        </a:gs>
                      </a:gsLst>
                      <a:lin ang="8100000" scaled="1"/>
                    </a:gradFill>
                  </a:tcPr>
                </a:tc>
                <a:tc>
                  <a:txBody>
                    <a:bodyPr/>
                    <a:p>
                      <a:pPr marL="0" marR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Сигналтек</a:t>
                      </a:r>
                      <a:endParaRPr/>
                    </a:p>
                  </a:txBody>
                  <a:tcPr marL="36000" marR="36000" marT="36000" marB="36000">
                    <a:solidFill>
                      <a:srgbClr val="3AB1E6"/>
                    </a:solidFill>
                  </a:tcPr>
                </a:tc>
              </a:tr>
            </a:tbl>
          </a:graphicData>
        </a:graphic>
      </p:graphicFrame>
      <p:sp>
        <p:nvSpPr>
          <p:cNvPr id="8" name="Стрелка вверх 6" hidden="0"/>
          <p:cNvSpPr/>
          <p:nvPr isPhoto="0" userDrawn="0"/>
        </p:nvSpPr>
        <p:spPr bwMode="auto">
          <a:xfrm>
            <a:off x="515938" y="5363851"/>
            <a:ext cx="935790" cy="612741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7" hidden="0"/>
          <p:cNvSpPr/>
          <p:nvPr isPhoto="0" userDrawn="0"/>
        </p:nvSpPr>
        <p:spPr bwMode="auto">
          <a:xfrm>
            <a:off x="425072" y="4717520"/>
            <a:ext cx="1167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заявка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на расчет ТКП</a:t>
            </a:r>
            <a:endParaRPr/>
          </a:p>
        </p:txBody>
      </p:sp>
      <p:sp>
        <p:nvSpPr>
          <p:cNvPr id="10" name="Стрелка вверх 8" hidden="0"/>
          <p:cNvSpPr/>
          <p:nvPr isPhoto="0" userDrawn="0"/>
        </p:nvSpPr>
        <p:spPr bwMode="auto">
          <a:xfrm>
            <a:off x="1471509" y="4572000"/>
            <a:ext cx="935790" cy="1385739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3A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9" hidden="0"/>
          <p:cNvSpPr/>
          <p:nvPr isPhoto="0" userDrawn="0"/>
        </p:nvSpPr>
        <p:spPr bwMode="auto">
          <a:xfrm>
            <a:off x="1121712" y="3465513"/>
            <a:ext cx="16353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анализ данных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о сети и разработка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состава решения</a:t>
            </a:r>
            <a:endParaRPr/>
          </a:p>
        </p:txBody>
      </p:sp>
      <p:sp>
        <p:nvSpPr>
          <p:cNvPr id="12" name="Стрелка вверх 10" hidden="0"/>
          <p:cNvSpPr/>
          <p:nvPr isPhoto="0" userDrawn="0"/>
        </p:nvSpPr>
        <p:spPr bwMode="auto">
          <a:xfrm>
            <a:off x="2402325" y="5040685"/>
            <a:ext cx="935790" cy="917054"/>
          </a:xfrm>
          <a:prstGeom prst="upArrow">
            <a:avLst>
              <a:gd name="adj1" fmla="val 3279"/>
              <a:gd name="adj2" fmla="val 32143"/>
            </a:avLst>
          </a:prstGeom>
          <a:gradFill>
            <a:gsLst>
              <a:gs pos="0">
                <a:srgbClr val="3AB1E6"/>
              </a:gs>
              <a:gs pos="100000">
                <a:srgbClr val="C8E9F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1" hidden="0"/>
          <p:cNvSpPr/>
          <p:nvPr isPhoto="0" userDrawn="0"/>
        </p:nvSpPr>
        <p:spPr bwMode="auto">
          <a:xfrm>
            <a:off x="2440051" y="4388843"/>
            <a:ext cx="1080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заключение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договора</a:t>
            </a:r>
            <a:endParaRPr/>
          </a:p>
        </p:txBody>
      </p:sp>
      <p:sp>
        <p:nvSpPr>
          <p:cNvPr id="14" name="Стрелка вверх 12" hidden="0"/>
          <p:cNvSpPr/>
          <p:nvPr isPhoto="0" userDrawn="0"/>
        </p:nvSpPr>
        <p:spPr bwMode="auto">
          <a:xfrm>
            <a:off x="3324335" y="3927178"/>
            <a:ext cx="935790" cy="2030562"/>
          </a:xfrm>
          <a:prstGeom prst="upArrow">
            <a:avLst>
              <a:gd name="adj1" fmla="val 3279"/>
              <a:gd name="adj2" fmla="val 32143"/>
            </a:avLst>
          </a:prstGeom>
          <a:gradFill>
            <a:gsLst>
              <a:gs pos="0">
                <a:srgbClr val="7E46A4"/>
              </a:gs>
              <a:gs pos="50000">
                <a:srgbClr val="3AB1E6"/>
              </a:gs>
              <a:gs pos="100000">
                <a:srgbClr val="C8E9F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3" hidden="0"/>
          <p:cNvSpPr/>
          <p:nvPr isPhoto="0" userDrawn="0"/>
        </p:nvSpPr>
        <p:spPr bwMode="auto">
          <a:xfrm>
            <a:off x="3097087" y="3280847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разработка и согласование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схемы интеграции</a:t>
            </a:r>
            <a:endParaRPr/>
          </a:p>
        </p:txBody>
      </p:sp>
      <p:sp>
        <p:nvSpPr>
          <p:cNvPr id="16" name="Стрелка вверх 14" hidden="0"/>
          <p:cNvSpPr/>
          <p:nvPr isPhoto="0" userDrawn="0"/>
        </p:nvSpPr>
        <p:spPr bwMode="auto">
          <a:xfrm>
            <a:off x="4278979" y="4717520"/>
            <a:ext cx="935790" cy="1240218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7E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5" hidden="0"/>
          <p:cNvSpPr/>
          <p:nvPr isPhoto="0" userDrawn="0"/>
        </p:nvSpPr>
        <p:spPr bwMode="auto">
          <a:xfrm>
            <a:off x="4316705" y="4065676"/>
            <a:ext cx="16818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организация канала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до ПУ УФСБ</a:t>
            </a:r>
            <a:endParaRPr/>
          </a:p>
        </p:txBody>
      </p:sp>
      <p:sp>
        <p:nvSpPr>
          <p:cNvPr id="18" name="Прямоугольник 17" hidden="0"/>
          <p:cNvSpPr/>
          <p:nvPr isPhoto="0" userDrawn="0"/>
        </p:nvSpPr>
        <p:spPr bwMode="auto">
          <a:xfrm>
            <a:off x="4863489" y="2627425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организация площадки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для установки оборудования</a:t>
            </a:r>
            <a:endParaRPr/>
          </a:p>
        </p:txBody>
      </p:sp>
      <p:sp>
        <p:nvSpPr>
          <p:cNvPr id="19" name="Стрелка вверх 18" hidden="0"/>
          <p:cNvSpPr/>
          <p:nvPr isPhoto="0" userDrawn="0"/>
        </p:nvSpPr>
        <p:spPr bwMode="auto">
          <a:xfrm>
            <a:off x="6185868" y="4255971"/>
            <a:ext cx="935790" cy="1682220"/>
          </a:xfrm>
          <a:prstGeom prst="upArrow">
            <a:avLst>
              <a:gd name="adj1" fmla="val 3279"/>
              <a:gd name="adj2" fmla="val 32143"/>
            </a:avLst>
          </a:prstGeom>
          <a:gradFill>
            <a:gsLst>
              <a:gs pos="0">
                <a:srgbClr val="3AB1E6"/>
              </a:gs>
              <a:gs pos="100000">
                <a:srgbClr val="C8E9F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 hidden="0"/>
          <p:cNvSpPr/>
          <p:nvPr isPhoto="0" userDrawn="0"/>
        </p:nvSpPr>
        <p:spPr bwMode="auto">
          <a:xfrm>
            <a:off x="6223594" y="3609639"/>
            <a:ext cx="1406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доставка, аудит, </a:t>
            </a:r>
            <a:br>
              <a:rPr lang="en-US">
                <a:latin typeface="PF Din Text Comp Pro Light"/>
              </a:rPr>
            </a:br>
            <a:r>
              <a:rPr lang="ru-RU">
                <a:latin typeface="PF Din Text Comp Pro Light"/>
              </a:rPr>
              <a:t>монтаж </a:t>
            </a:r>
            <a:r>
              <a:rPr lang="en-US">
                <a:latin typeface="PF Din Text Comp Pro Light"/>
              </a:rPr>
              <a:t>HW</a:t>
            </a:r>
            <a:endParaRPr lang="ru-RU">
              <a:latin typeface="PF Din Text Comp Pro Light"/>
            </a:endParaRPr>
          </a:p>
        </p:txBody>
      </p:sp>
      <p:sp>
        <p:nvSpPr>
          <p:cNvPr id="21" name="Стрелка вверх 20" hidden="0"/>
          <p:cNvSpPr/>
          <p:nvPr isPhoto="0" userDrawn="0"/>
        </p:nvSpPr>
        <p:spPr bwMode="auto">
          <a:xfrm>
            <a:off x="7121658" y="2950591"/>
            <a:ext cx="935790" cy="3007150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C8E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 hidden="0"/>
          <p:cNvSpPr/>
          <p:nvPr isPhoto="0" userDrawn="0"/>
        </p:nvSpPr>
        <p:spPr bwMode="auto">
          <a:xfrm>
            <a:off x="6926671" y="2304260"/>
            <a:ext cx="1468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выгрузка данных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и справочников</a:t>
            </a:r>
            <a:endParaRPr/>
          </a:p>
        </p:txBody>
      </p:sp>
      <p:sp>
        <p:nvSpPr>
          <p:cNvPr id="23" name="Стрелка вверх 22" hidden="0"/>
          <p:cNvSpPr/>
          <p:nvPr isPhoto="0" userDrawn="0"/>
        </p:nvSpPr>
        <p:spPr bwMode="auto">
          <a:xfrm>
            <a:off x="8057448" y="2026764"/>
            <a:ext cx="935790" cy="3940404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3A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 hidden="0"/>
          <p:cNvSpPr/>
          <p:nvPr isPhoto="0" userDrawn="0"/>
        </p:nvSpPr>
        <p:spPr bwMode="auto">
          <a:xfrm>
            <a:off x="7830199" y="1258938"/>
            <a:ext cx="15504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имплементация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решения «Визирь»</a:t>
            </a:r>
            <a:endParaRPr/>
          </a:p>
        </p:txBody>
      </p:sp>
      <p:sp>
        <p:nvSpPr>
          <p:cNvPr id="25" name="Стрелка вверх 24" hidden="0"/>
          <p:cNvSpPr/>
          <p:nvPr isPhoto="0" userDrawn="0"/>
        </p:nvSpPr>
        <p:spPr bwMode="auto">
          <a:xfrm>
            <a:off x="8993238" y="2812091"/>
            <a:ext cx="935790" cy="3145650"/>
          </a:xfrm>
          <a:prstGeom prst="upArrow">
            <a:avLst>
              <a:gd name="adj1" fmla="val 3279"/>
              <a:gd name="adj2" fmla="val 32143"/>
            </a:avLst>
          </a:prstGeom>
          <a:gradFill>
            <a:gsLst>
              <a:gs pos="0">
                <a:srgbClr val="7E46A4"/>
              </a:gs>
              <a:gs pos="50000">
                <a:srgbClr val="3AB1E6"/>
              </a:gs>
              <a:gs pos="100000">
                <a:srgbClr val="C8E9F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 hidden="0"/>
          <p:cNvSpPr/>
          <p:nvPr isPhoto="0" userDrawn="0"/>
        </p:nvSpPr>
        <p:spPr bwMode="auto">
          <a:xfrm>
            <a:off x="8765990" y="2442759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проведение ПСИ</a:t>
            </a:r>
            <a:endParaRPr/>
          </a:p>
        </p:txBody>
      </p:sp>
      <p:sp>
        <p:nvSpPr>
          <p:cNvPr id="27" name="Стрелка вверх 26" hidden="0"/>
          <p:cNvSpPr/>
          <p:nvPr isPhoto="0" userDrawn="0"/>
        </p:nvSpPr>
        <p:spPr bwMode="auto">
          <a:xfrm>
            <a:off x="9929028" y="1660622"/>
            <a:ext cx="935790" cy="4277569"/>
          </a:xfrm>
          <a:prstGeom prst="upArrow">
            <a:avLst>
              <a:gd name="adj1" fmla="val 3279"/>
              <a:gd name="adj2" fmla="val 32143"/>
            </a:avLst>
          </a:prstGeom>
          <a:gradFill>
            <a:gsLst>
              <a:gs pos="0">
                <a:srgbClr val="7E46A4"/>
              </a:gs>
              <a:gs pos="50000">
                <a:srgbClr val="3AB1E6"/>
              </a:gs>
              <a:gs pos="100000">
                <a:srgbClr val="C8E9F8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 hidden="0"/>
          <p:cNvSpPr/>
          <p:nvPr isPhoto="0" userDrawn="0"/>
        </p:nvSpPr>
        <p:spPr bwMode="auto">
          <a:xfrm>
            <a:off x="9701780" y="1023015"/>
            <a:ext cx="1237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закрывающие </a:t>
            </a:r>
            <a:br>
              <a:rPr lang="ru-RU">
                <a:latin typeface="PF Din Text Comp Pro Light"/>
              </a:rPr>
            </a:br>
            <a:r>
              <a:rPr lang="ru-RU">
                <a:latin typeface="PF Din Text Comp Pro Light"/>
              </a:rPr>
              <a:t>документы</a:t>
            </a:r>
            <a:endParaRPr/>
          </a:p>
        </p:txBody>
      </p:sp>
      <p:sp>
        <p:nvSpPr>
          <p:cNvPr id="29" name="Стрелка вверх 28" hidden="0"/>
          <p:cNvSpPr/>
          <p:nvPr isPhoto="0" userDrawn="0"/>
        </p:nvSpPr>
        <p:spPr bwMode="auto">
          <a:xfrm>
            <a:off x="10864818" y="1052531"/>
            <a:ext cx="935790" cy="4924062"/>
          </a:xfrm>
          <a:prstGeom prst="upArrow">
            <a:avLst>
              <a:gd name="adj1" fmla="val 3279"/>
              <a:gd name="adj2" fmla="val 32143"/>
            </a:avLst>
          </a:prstGeom>
          <a:solidFill>
            <a:srgbClr val="3A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 hidden="0"/>
          <p:cNvSpPr/>
          <p:nvPr isPhoto="0" userDrawn="0"/>
        </p:nvSpPr>
        <p:spPr bwMode="auto">
          <a:xfrm>
            <a:off x="10778715" y="40619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техническая </a:t>
            </a:r>
            <a:endParaRPr/>
          </a:p>
          <a:p>
            <a:pPr>
              <a:defRPr/>
            </a:pPr>
            <a:r>
              <a:rPr lang="ru-RU">
                <a:latin typeface="PF Din Text Comp Pro Light"/>
              </a:rPr>
              <a:t>поддержка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256367" y="1856801"/>
            <a:ext cx="11034998" cy="47150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>
                <a:latin typeface="PF Din Text Comp Pro Light"/>
                <a:ea typeface="PT Sans"/>
              </a:rPr>
              <a:t>Сфера деятельности – разработка, производство и внедрение решения СОРМ, комплексов и систем информационной безопасности, телекоммуникационное оборудование: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0">
              <a:latin typeface="PF Din Text Comp Pro Light"/>
              <a:ea typeface="PT Sans"/>
            </a:endParaRPr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Сертифицированные АПК СОРМ-2, СОРМ-3, 374-ФЗ («Пакет Яровой»):</a:t>
            </a:r>
            <a:endParaRPr/>
          </a:p>
          <a:p>
            <a:pPr marL="917575" lvl="1" indent="-28575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ru-RU" sz="2000">
                <a:latin typeface="PF Din Text Comp Pro Light"/>
                <a:ea typeface="PT Sans"/>
              </a:rPr>
              <a:t>Приказ №83/139, Приказ № 86, Приказ №573;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Оборудование съема, </a:t>
            </a:r>
            <a:r>
              <a:rPr lang="ru-RU" sz="2000">
                <a:latin typeface="PF Din Text Comp Pro Light"/>
                <a:ea typeface="PT Sans"/>
              </a:rPr>
              <a:t>предфильтрации</a:t>
            </a:r>
            <a:r>
              <a:rPr lang="ru-RU" sz="2000">
                <a:latin typeface="PF Din Text Comp Pro Light"/>
                <a:ea typeface="PT Sans"/>
              </a:rPr>
              <a:t>, </a:t>
            </a:r>
            <a:r>
              <a:rPr lang="ru-RU" sz="2000">
                <a:latin typeface="PF Din Text Comp Pro Light"/>
                <a:ea typeface="PT Sans"/>
              </a:rPr>
              <a:t>зеркалирования</a:t>
            </a:r>
            <a:r>
              <a:rPr lang="ru-RU" sz="2000">
                <a:latin typeface="PF Din Text Comp Pro Light"/>
                <a:ea typeface="PT Sans"/>
              </a:rPr>
              <a:t> и агрегации с телекоммуникационных каналов связи (голос, передача данных);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>
                <a:latin typeface="PF Din Text Comp Pro Light"/>
                <a:ea typeface="PT Sans"/>
              </a:rPr>
              <a:t>Big Data</a:t>
            </a:r>
            <a:r>
              <a:rPr lang="ru-RU" sz="2000">
                <a:latin typeface="PF Din Text Comp Pro Light"/>
                <a:ea typeface="PT Sans"/>
              </a:rPr>
              <a:t>;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Специальные технические решения;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Специализированное телекоммуникационное оборудование:</a:t>
            </a:r>
            <a:endParaRPr/>
          </a:p>
          <a:p>
            <a:pPr marL="917575" lvl="1" indent="-28575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en-US" sz="2000">
                <a:latin typeface="PF Din Text Comp Pro Light"/>
                <a:ea typeface="PT Sans"/>
              </a:rPr>
              <a:t>DPI L7 </a:t>
            </a:r>
            <a:r>
              <a:rPr lang="ru-RU" sz="2000">
                <a:latin typeface="PF Din Text Comp Pro Light"/>
                <a:ea typeface="PT Sans"/>
              </a:rPr>
              <a:t>фильтр,</a:t>
            </a:r>
            <a:endParaRPr/>
          </a:p>
          <a:p>
            <a:pPr marL="917575" lvl="1" indent="-28575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en-US" sz="2000">
                <a:latin typeface="PF Din Text Comp Pro Light"/>
                <a:ea typeface="PT Sans"/>
              </a:rPr>
              <a:t>NPB (Network Packet </a:t>
            </a:r>
            <a:r>
              <a:rPr lang="en-US" sz="2000">
                <a:latin typeface="PF Din Text Comp Pro Light"/>
                <a:ea typeface="PT Sans"/>
              </a:rPr>
              <a:t>Brocker</a:t>
            </a:r>
            <a:r>
              <a:rPr lang="en-US" sz="2000">
                <a:latin typeface="PF Din Text Comp Pro Light"/>
                <a:ea typeface="PT Sans"/>
              </a:rPr>
              <a:t>),</a:t>
            </a:r>
            <a:endParaRPr/>
          </a:p>
          <a:p>
            <a:pPr marL="917575" lvl="1" indent="-28575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en-US" sz="2000">
                <a:latin typeface="PF Din Text Comp Pro Light"/>
                <a:ea typeface="PT Sans"/>
              </a:rPr>
              <a:t>Switch</a:t>
            </a:r>
            <a:r>
              <a:rPr lang="ru-RU" sz="2000">
                <a:latin typeface="PF Din Text Comp Pro Light"/>
                <a:ea typeface="PT Sans"/>
              </a:rPr>
              <a:t>.</a:t>
            </a:r>
            <a:endParaRPr/>
          </a:p>
          <a:p>
            <a:pPr marL="449263" indent="-274638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Системы аналитики и блокирования трафика:</a:t>
            </a:r>
            <a:endParaRPr/>
          </a:p>
          <a:p>
            <a:pPr marL="917575" lvl="1" indent="-285750">
              <a:lnSpc>
                <a:spcPct val="100000"/>
              </a:lnSpc>
              <a:spcBef>
                <a:spcPts val="0"/>
              </a:spcBef>
              <a:buFont typeface="Wingdings"/>
              <a:buChar char="ü"/>
              <a:defRPr/>
            </a:pPr>
            <a:r>
              <a:rPr lang="en-US" sz="2000">
                <a:latin typeface="PF Din Text Comp Pro Light"/>
                <a:ea typeface="PT Sans"/>
              </a:rPr>
              <a:t>WebFilter</a:t>
            </a:r>
            <a:endParaRPr lang="ru-RU" sz="2000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>
              <a:latin typeface="PF Din Text Comp Pro Light"/>
              <a:ea typeface="PT Sans"/>
            </a:endParaRPr>
          </a:p>
        </p:txBody>
      </p:sp>
      <p:pic>
        <p:nvPicPr>
          <p:cNvPr id="5" name="Рисунок 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6655" y="390632"/>
            <a:ext cx="2367685" cy="555101"/>
          </a:xfrm>
          <a:prstGeom prst="rect">
            <a:avLst/>
          </a:prstGeom>
        </p:spPr>
      </p:pic>
      <p:sp>
        <p:nvSpPr>
          <p:cNvPr id="6" name="TextBox 7" hidden="0"/>
          <p:cNvSpPr>
            <a:spLocks noAdjustHandles="0" noChangeArrowheads="0"/>
          </p:cNvSpPr>
          <p:nvPr isPhoto="0" userDrawn="0"/>
        </p:nvSpPr>
        <p:spPr bwMode="auto">
          <a:xfrm>
            <a:off x="3047509" y="1124268"/>
            <a:ext cx="60969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000" b="1">
                <a:solidFill>
                  <a:srgbClr val="7030A0"/>
                </a:solidFill>
                <a:latin typeface="PF Din Text Comp Pro Light"/>
                <a:ea typeface="PT Sans"/>
              </a:rPr>
              <a:t>ИННОВАЦИОННАЯ</a:t>
            </a:r>
            <a:r>
              <a:rPr lang="ru-RU" sz="3000" b="1">
                <a:solidFill>
                  <a:srgbClr val="7030A0"/>
                </a:solidFill>
                <a:latin typeface="PF Din Text Comp Pro Light"/>
                <a:ea typeface="PT Sans"/>
              </a:rPr>
              <a:t> РОССИЙСКАЯ КОМПАНИЯ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243582"/>
            <a:ext cx="7825629" cy="55510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СЕРТИФИКАЦИОННЫЙ СТАТУС ПРОДУКТОВ</a:t>
            </a:r>
            <a:endParaRPr/>
          </a:p>
        </p:txBody>
      </p:sp>
      <p:graphicFrame>
        <p:nvGraphicFramePr>
          <p:cNvPr id="6" name="Таблица 1" hidden="0"/>
          <p:cNvGraphicFramePr>
            <a:graphicFrameLocks xmlns:a="http://schemas.openxmlformats.org/drawingml/2006/main" noGrp="1"/>
          </p:cNvGraphicFramePr>
          <p:nvPr isPhoto="0" userDrawn="0"/>
        </p:nvGraphicFramePr>
        <p:xfrm>
          <a:off x="609599" y="2316449"/>
          <a:ext cx="10792968" cy="3861865"/>
        </p:xfrm>
        <a:graphic>
          <a:graphicData uri="http://schemas.openxmlformats.org/drawingml/2006/table">
            <a:tbl>
              <a:tblPr firstRow="1" firstCol="1" lastRow="0" lastCol="0" bandRow="1" bandCol="0">
                <a:tableStyleId>{6F505BA6-C375-3CA7-41DC-5286C4CAFF8F}</a:tableStyleId>
              </a:tblPr>
              <a:tblGrid>
                <a:gridCol w="3068867"/>
                <a:gridCol w="3436484"/>
                <a:gridCol w="4287617"/>
              </a:tblGrid>
              <a:tr h="798507">
                <a:tc>
                  <a:txBody>
                    <a:bodyPr/>
                    <a:p>
                      <a:pPr marL="0" algn="r" defTabSz="914400">
                        <a:defRPr/>
                      </a:pPr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latin typeface="PF Din Text Comp Pro Light"/>
                          <a:ea typeface="+mn-ea"/>
                          <a:cs typeface="+mn-cs"/>
                        </a:rPr>
                        <a:t>РЕШЕНИЕ</a:t>
                      </a:r>
                      <a:endParaRPr/>
                    </a:p>
                  </a:txBody>
                  <a:tcPr marL="7620" marR="25200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0" i="0" u="none" strike="noStrike">
                          <a:solidFill>
                            <a:schemeClr val="tx1"/>
                          </a:solidFill>
                          <a:latin typeface="PF Din Text Comp Pro Light"/>
                        </a:rPr>
                        <a:t>СООТВЕТСТВУЕТ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solidFill>
                        <a:srgbClr val="46B6E8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 b="0" u="none" strike="noStrike">
                          <a:latin typeface="PF Din Text Comp Pro Light"/>
                        </a:rPr>
                        <a:t>СЕРТИФИКАТ (Номер/Дата)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08338">
                <a:tc>
                  <a:txBody>
                    <a:bodyPr/>
                    <a:p>
                      <a:pPr marL="0" indent="0" algn="r">
                        <a:defRPr/>
                      </a:pPr>
                      <a:r>
                        <a:rPr lang="ru-RU" sz="2600" b="0" u="none" strike="noStrike">
                          <a:latin typeface="PF Din Text Comp Pro Light"/>
                        </a:rPr>
                        <a:t>Визирь-К</a:t>
                      </a:r>
                      <a:endParaRPr lang="ru-RU" sz="26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25200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358775" indent="0" algn="l">
                        <a:defRPr/>
                      </a:pPr>
                      <a:r>
                        <a:rPr lang="ru-RU" sz="2400" u="none" strike="noStrike">
                          <a:ln>
                            <a:noFill/>
                          </a:ln>
                          <a:latin typeface="PF Din Text Comp Pro Light"/>
                        </a:rPr>
                        <a:t>Приказ № 83</a:t>
                      </a:r>
                      <a:endParaRPr lang="ru-RU" sz="2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T w="12700" algn="ctr">
                      <a:solidFill>
                        <a:srgbClr val="46B6E8"/>
                      </a:solidFill>
                    </a:lnT>
                    <a:lnB w="12700" algn="ctr">
                      <a:solidFill>
                        <a:srgbClr val="3AB1E6"/>
                      </a:solidFill>
                    </a:lnB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631825" indent="0" algn="l">
                        <a:defRPr/>
                      </a:pPr>
                      <a:r>
                        <a:rPr lang="ru-RU" sz="2000" b="1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ДА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 (ОС</a:t>
                      </a:r>
                      <a:r>
                        <a:rPr lang="en-US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-04-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СПД-2311 / 27.08.2018)</a:t>
                      </a:r>
                      <a:endParaRPr lang="ru-RU" sz="2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T w="12700" algn="ctr">
                      <a:noFill/>
                    </a:lnT>
                    <a:lnB w="12700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6632"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600" b="0" u="none" strike="noStrike">
                          <a:latin typeface="PF Din Text Comp Pro Light"/>
                        </a:rPr>
                        <a:t>Визирь-139-К</a:t>
                      </a:r>
                      <a:endParaRPr lang="ru-RU" sz="26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25200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358775" indent="0" algn="l">
                        <a:defRPr/>
                      </a:pPr>
                      <a:r>
                        <a:rPr lang="ru-RU" sz="2400" u="none" strike="noStrike">
                          <a:ln>
                            <a:noFill/>
                          </a:ln>
                          <a:latin typeface="PF Din Text Comp Pro Light"/>
                        </a:rPr>
                        <a:t>Приказ № 139</a:t>
                      </a:r>
                      <a:endParaRPr lang="ru-RU" sz="2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T w="12700" algn="ctr">
                      <a:solidFill>
                        <a:srgbClr val="3AB1E6"/>
                      </a:solidFill>
                    </a:lnT>
                    <a:lnB w="12700" algn="ctr">
                      <a:solidFill>
                        <a:srgbClr val="3AB1E6"/>
                      </a:solidFill>
                    </a:lnB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631825" indent="0" algn="l">
                        <a:defRPr/>
                      </a:pPr>
                      <a:r>
                        <a:rPr lang="ru-RU" sz="2000" b="1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ДА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 (ОС</a:t>
                      </a:r>
                      <a:r>
                        <a:rPr lang="en-US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-04-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СОРМ-0016 / 21.09.2020)</a:t>
                      </a:r>
                      <a:endParaRPr lang="ru-RU" sz="2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T w="127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4209"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600" b="0" u="none" strike="noStrike">
                          <a:latin typeface="PF Din Text Comp Pro Light"/>
                        </a:rPr>
                        <a:t>Визирь-374/86 </a:t>
                      </a:r>
                      <a:br>
                        <a:rPr lang="ru-RU" sz="2600" b="0" u="none" strike="noStrike">
                          <a:latin typeface="PF Din Text Comp Pro Light"/>
                        </a:rPr>
                      </a:br>
                      <a:r>
                        <a:rPr lang="ru-RU" sz="1400" b="0" u="none" strike="noStrike">
                          <a:latin typeface="PF Din Text Comp Pro Light"/>
                        </a:rPr>
                        <a:t>(телефония/ПДГИ)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25200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358775" indent="0" algn="l">
                        <a:defRPr/>
                      </a:pPr>
                      <a:r>
                        <a:rPr lang="ru-RU" sz="2400" u="none" strike="noStrike">
                          <a:ln>
                            <a:noFill/>
                          </a:ln>
                          <a:latin typeface="PF Din Text Comp Pro Light"/>
                        </a:rPr>
                        <a:t>Приказ № 86</a:t>
                      </a:r>
                      <a:endParaRPr lang="ru-RU" sz="2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T w="12700" algn="ctr">
                      <a:solidFill>
                        <a:srgbClr val="3AB1E6"/>
                      </a:solidFill>
                    </a:lnT>
                    <a:lnB w="12700" algn="ctr">
                      <a:solidFill>
                        <a:srgbClr val="3AB1E6"/>
                      </a:solidFill>
                    </a:lnB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631825" indent="0" algn="l">
                        <a:defRPr/>
                      </a:pPr>
                      <a:r>
                        <a:rPr lang="ru-RU" sz="2000" b="1" u="none" strike="noStrike">
                          <a:ln>
                            <a:noFill/>
                          </a:ln>
                          <a:latin typeface="PF Din Text Comp Pro Light"/>
                        </a:rPr>
                        <a:t>ДА</a:t>
                      </a:r>
                      <a:r>
                        <a:rPr lang="ru-RU" sz="2000" u="none" strike="noStrike">
                          <a:ln>
                            <a:noFill/>
                          </a:ln>
                          <a:latin typeface="PF Din Text Comp Pro Light"/>
                        </a:rPr>
                        <a:t> 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(ОС</a:t>
                      </a:r>
                      <a:r>
                        <a:rPr lang="en-US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-04-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СОРМ-0024 / 24.02.2021)</a:t>
                      </a:r>
                      <a:endParaRPr lang="ru-RU" sz="2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T w="127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34180">
                <a:tc>
                  <a:txBody>
                    <a:bodyPr/>
                    <a:p>
                      <a:pPr algn="r">
                        <a:defRPr/>
                      </a:pPr>
                      <a:r>
                        <a:rPr lang="ru-RU" sz="2600" b="0" u="none" strike="noStrike">
                          <a:latin typeface="PF Din Text Comp Pro Light"/>
                        </a:rPr>
                        <a:t>Визирь-374/573 </a:t>
                      </a:r>
                      <a:br>
                        <a:rPr lang="ru-RU" sz="2600" b="0" u="none" strike="noStrike">
                          <a:latin typeface="PF Din Text Comp Pro Light"/>
                        </a:rPr>
                      </a:br>
                      <a:r>
                        <a:rPr lang="ru-RU" sz="1400" b="0" u="none" strike="noStrike">
                          <a:latin typeface="PF Din Text Comp Pro Light"/>
                        </a:rPr>
                        <a:t>(ИС БД ОРМ с подключением СХД по 374-ФЗ)</a:t>
                      </a:r>
                      <a:endParaRPr lang="ru-RU" sz="2000" b="0" i="0" u="none" strike="noStrike"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252000" marT="7620" marB="0" anchor="ctr">
                    <a:lnL w="12700" algn="ctr">
                      <a:noFill/>
                    </a:lnL>
                    <a:lnR w="12700" algn="ctr">
                      <a:noFill/>
                    </a:lnR>
                    <a:lnT w="12700" algn="ctr">
                      <a:noFill/>
                    </a:lnT>
                    <a:lnB w="12700" algn="ctr"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marL="358775" indent="0" algn="l">
                        <a:defRPr/>
                      </a:pPr>
                      <a:r>
                        <a:rPr lang="ru-RU" sz="2400" u="none" strike="noStrike">
                          <a:ln>
                            <a:noFill/>
                          </a:ln>
                          <a:latin typeface="PF Din Text Comp Pro Light"/>
                        </a:rPr>
                        <a:t>ПП № 538, Приказ № 573</a:t>
                      </a:r>
                      <a:endParaRPr lang="ru-RU" sz="2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L w="12700" algn="ctr">
                      <a:noFill/>
                    </a:lnL>
                    <a:lnT w="12700" algn="ctr">
                      <a:solidFill>
                        <a:srgbClr val="3AB1E6"/>
                      </a:solidFill>
                    </a:lnT>
                    <a:lnB w="12700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rgbClr val="3AB1E6"/>
                    </a:solidFill>
                  </a:tcPr>
                </a:tc>
                <a:tc>
                  <a:txBody>
                    <a:bodyPr/>
                    <a:p>
                      <a:pPr marL="631825" indent="0" algn="l">
                        <a:defRPr/>
                      </a:pPr>
                      <a:r>
                        <a:rPr lang="ru-RU" sz="2000" b="1" u="none" strike="noStrike">
                          <a:ln>
                            <a:noFill/>
                          </a:ln>
                          <a:latin typeface="PF Din Text Comp Pro Light"/>
                        </a:rPr>
                        <a:t>ДА</a:t>
                      </a:r>
                      <a:r>
                        <a:rPr lang="ru-RU" sz="2000" u="none" strike="noStrike">
                          <a:ln>
                            <a:noFill/>
                          </a:ln>
                          <a:latin typeface="PF Din Text Comp Pro Light"/>
                        </a:rPr>
                        <a:t> 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(ОС</a:t>
                      </a:r>
                      <a:r>
                        <a:rPr lang="en-US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-04-</a:t>
                      </a:r>
                      <a:r>
                        <a:rPr lang="ru-RU" sz="2000" b="0" i="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F Din Text Comp Pro Light"/>
                        </a:rPr>
                        <a:t>СОРМ-0025 / 24.03.2021)</a:t>
                      </a:r>
                      <a:endParaRPr lang="ru-RU" sz="20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latin typeface="PF Din Text Comp Pro Light"/>
                      </a:endParaRPr>
                    </a:p>
                  </a:txBody>
                  <a:tcPr marL="7620" marR="7620" marT="7620" marB="0" anchor="ctr">
                    <a:lnT w="12700" algn="ctr">
                      <a:solidFill>
                        <a:schemeClr val="bg1">
                          <a:lumMod val="65000"/>
                        </a:schemeClr>
                      </a:solidFill>
                    </a:lnT>
                    <a:lnB w="12700" algn="ctr">
                      <a:solidFill>
                        <a:schemeClr val="bg1">
                          <a:lumMod val="65000"/>
                        </a:schemeClr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253062"/>
            <a:ext cx="9163084" cy="55510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ОСНОВНЫЕ ФАКТОРЫ, ВЛИЯЮЩИЕ НА ВРЕМЯ ВНЕДРЕНИЯ ПРОДУКТА</a:t>
            </a:r>
            <a:endParaRPr/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1074655" y="2877822"/>
            <a:ext cx="3054284" cy="323339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r>
              <a:rPr lang="ru-RU" sz="2400">
                <a:latin typeface="PF Din Text Comp Pro Light"/>
                <a:ea typeface="PT Sans"/>
              </a:rPr>
              <a:t>Своевременное открытие необходимых доступов 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для сотрудников «Сигналтек».</a:t>
            </a:r>
            <a:endParaRPr/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r>
              <a:rPr lang="ru-RU" sz="2400">
                <a:latin typeface="PF Din Text Comp Pro Light"/>
                <a:ea typeface="PT Sans"/>
              </a:rPr>
              <a:t>Организация канала связи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до ПУ УФСБ.</a:t>
            </a:r>
            <a:endParaRPr/>
          </a:p>
        </p:txBody>
      </p:sp>
      <p:sp>
        <p:nvSpPr>
          <p:cNvPr id="7" name="Пирог 4" hidden="0"/>
          <p:cNvSpPr/>
          <p:nvPr isPhoto="0" userDrawn="0"/>
        </p:nvSpPr>
        <p:spPr bwMode="auto">
          <a:xfrm>
            <a:off x="4441595" y="2463046"/>
            <a:ext cx="3233394" cy="3233394"/>
          </a:xfrm>
          <a:prstGeom prst="pie">
            <a:avLst>
              <a:gd name="adj1" fmla="val 12244814"/>
              <a:gd name="adj2" fmla="val 16200000"/>
            </a:avLst>
          </a:prstGeom>
          <a:solidFill>
            <a:srgbClr val="96D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ирог 7" hidden="0"/>
          <p:cNvSpPr/>
          <p:nvPr isPhoto="0" userDrawn="0"/>
        </p:nvSpPr>
        <p:spPr bwMode="auto">
          <a:xfrm>
            <a:off x="4528843" y="2463046"/>
            <a:ext cx="3233394" cy="3233394"/>
          </a:xfrm>
          <a:prstGeom prst="pie">
            <a:avLst>
              <a:gd name="adj1" fmla="val 16194368"/>
              <a:gd name="adj2" fmla="val 409764"/>
            </a:avLst>
          </a:prstGeom>
          <a:solidFill>
            <a:srgbClr val="66C3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ирог 8" hidden="0"/>
          <p:cNvSpPr/>
          <p:nvPr isPhoto="0" userDrawn="0"/>
        </p:nvSpPr>
        <p:spPr bwMode="auto">
          <a:xfrm>
            <a:off x="4441595" y="2491327"/>
            <a:ext cx="3233394" cy="3233394"/>
          </a:xfrm>
          <a:prstGeom prst="pie">
            <a:avLst>
              <a:gd name="adj1" fmla="val 5950136"/>
              <a:gd name="adj2" fmla="val 11946144"/>
            </a:avLst>
          </a:prstGeom>
          <a:solidFill>
            <a:srgbClr val="3A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ирог 9" hidden="0"/>
          <p:cNvSpPr/>
          <p:nvPr isPhoto="0" userDrawn="0"/>
        </p:nvSpPr>
        <p:spPr bwMode="auto">
          <a:xfrm>
            <a:off x="4528843" y="2491327"/>
            <a:ext cx="3233394" cy="3233394"/>
          </a:xfrm>
          <a:prstGeom prst="pie">
            <a:avLst>
              <a:gd name="adj1" fmla="val 558145"/>
              <a:gd name="adj2" fmla="val 5929432"/>
            </a:avLst>
          </a:prstGeom>
          <a:solidFill>
            <a:srgbClr val="7E4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8031633" y="2375869"/>
            <a:ext cx="3356170" cy="33205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r>
              <a:rPr lang="ru-RU" sz="2400">
                <a:latin typeface="PF Din Text Comp Pro Light"/>
                <a:ea typeface="PT Sans"/>
              </a:rPr>
              <a:t>Организация выгрузок </a:t>
            </a:r>
            <a:br>
              <a:rPr lang="ru-RU" sz="2400">
                <a:latin typeface="PF Din Text Comp Pro Light"/>
                <a:ea typeface="PT Sans"/>
              </a:rPr>
            </a:br>
            <a:r>
              <a:rPr lang="ru-RU" sz="2400">
                <a:latin typeface="PF Din Text Comp Pro Light"/>
                <a:ea typeface="PT Sans"/>
              </a:rPr>
              <a:t>из биллинга и необходимых справочников в требуемом формате.</a:t>
            </a:r>
            <a:endParaRPr/>
          </a:p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Clr>
                <a:srgbClr val="522D6A"/>
              </a:buClr>
              <a:buSzPct val="150000"/>
              <a:buNone/>
              <a:defRPr/>
            </a:pPr>
            <a:r>
              <a:rPr lang="ru-RU" sz="2400">
                <a:latin typeface="PF Din Text Comp Pro Light"/>
                <a:ea typeface="PT Sans"/>
              </a:rPr>
              <a:t>Обеспечение полноты снимаемого трафика.</a:t>
            </a:r>
            <a:endParaRPr/>
          </a:p>
        </p:txBody>
      </p:sp>
      <p:grpSp>
        <p:nvGrpSpPr>
          <p:cNvPr id="12" name="Группа 6" hidden="0"/>
          <p:cNvGrpSpPr/>
          <p:nvPr isPhoto="0" userDrawn="0"/>
        </p:nvGrpSpPr>
        <p:grpSpPr bwMode="auto">
          <a:xfrm>
            <a:off x="993735" y="2368776"/>
            <a:ext cx="4228714" cy="646331"/>
            <a:chOff x="993735" y="2368776"/>
            <a:chExt cx="4228714" cy="646331"/>
          </a:xfrm>
        </p:grpSpPr>
        <p:cxnSp>
          <p:nvCxnSpPr>
            <p:cNvPr id="13" name="Прямая соединительная линия 19" hidden="0"/>
            <p:cNvCxnSpPr>
              <a:cxnSpLocks/>
            </p:cNvCxnSpPr>
            <p:nvPr isPhoto="0" userDrawn="0"/>
          </p:nvCxnSpPr>
          <p:spPr bwMode="auto">
            <a:xfrm>
              <a:off x="1074655" y="2877822"/>
              <a:ext cx="4147794" cy="0"/>
            </a:xfrm>
            <a:prstGeom prst="line">
              <a:avLst/>
            </a:prstGeom>
            <a:ln w="22225" cap="rnd">
              <a:solidFill>
                <a:srgbClr val="522D6A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24" hidden="0"/>
            <p:cNvSpPr/>
            <p:nvPr isPhoto="0" userDrawn="0"/>
          </p:nvSpPr>
          <p:spPr bwMode="auto">
            <a:xfrm>
              <a:off x="993735" y="2368776"/>
              <a:ext cx="37221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600">
                  <a:solidFill>
                    <a:srgbClr val="522D6A"/>
                  </a:solidFill>
                  <a:latin typeface="PF Din Text Comp Pro Medium"/>
                </a:rPr>
                <a:t>1</a:t>
              </a:r>
              <a:endParaRPr/>
            </a:p>
          </p:txBody>
        </p:sp>
      </p:grpSp>
      <p:grpSp>
        <p:nvGrpSpPr>
          <p:cNvPr id="15" name="Группа 1" hidden="0"/>
          <p:cNvGrpSpPr/>
          <p:nvPr isPhoto="0" userDrawn="0"/>
        </p:nvGrpSpPr>
        <p:grpSpPr bwMode="auto">
          <a:xfrm>
            <a:off x="993735" y="4592084"/>
            <a:ext cx="4228714" cy="646331"/>
            <a:chOff x="993735" y="4592084"/>
            <a:chExt cx="4228714" cy="646331"/>
          </a:xfrm>
        </p:grpSpPr>
        <p:cxnSp>
          <p:nvCxnSpPr>
            <p:cNvPr id="16" name="Прямая соединительная линия 29" hidden="0"/>
            <p:cNvCxnSpPr>
              <a:cxnSpLocks/>
            </p:cNvCxnSpPr>
            <p:nvPr isPhoto="0" userDrawn="0"/>
          </p:nvCxnSpPr>
          <p:spPr bwMode="auto">
            <a:xfrm>
              <a:off x="1074655" y="5109222"/>
              <a:ext cx="4147794" cy="0"/>
            </a:xfrm>
            <a:prstGeom prst="line">
              <a:avLst/>
            </a:prstGeom>
            <a:ln w="22225" cap="rnd">
              <a:solidFill>
                <a:srgbClr val="522D6A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30" hidden="0"/>
            <p:cNvSpPr/>
            <p:nvPr isPhoto="0" userDrawn="0"/>
          </p:nvSpPr>
          <p:spPr bwMode="auto">
            <a:xfrm>
              <a:off x="993735" y="4592084"/>
              <a:ext cx="37221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600">
                  <a:solidFill>
                    <a:srgbClr val="522D6A"/>
                  </a:solidFill>
                  <a:latin typeface="PF Din Text Comp Pro Medium"/>
                </a:rPr>
                <a:t>2</a:t>
              </a:r>
              <a:endParaRPr/>
            </a:p>
          </p:txBody>
        </p:sp>
      </p:grpSp>
      <p:grpSp>
        <p:nvGrpSpPr>
          <p:cNvPr id="18" name="Группа 27" hidden="0"/>
          <p:cNvGrpSpPr/>
          <p:nvPr isPhoto="0" userDrawn="0"/>
        </p:nvGrpSpPr>
        <p:grpSpPr bwMode="auto">
          <a:xfrm>
            <a:off x="6901986" y="3461693"/>
            <a:ext cx="4260918" cy="646331"/>
            <a:chOff x="7184796" y="2005255"/>
            <a:chExt cx="4260918" cy="646331"/>
          </a:xfrm>
        </p:grpSpPr>
        <p:cxnSp>
          <p:nvCxnSpPr>
            <p:cNvPr id="19" name="Прямая соединительная линия 32" hidden="0"/>
            <p:cNvCxnSpPr>
              <a:cxnSpLocks/>
            </p:cNvCxnSpPr>
            <p:nvPr isPhoto="0" userDrawn="0"/>
          </p:nvCxnSpPr>
          <p:spPr bwMode="auto">
            <a:xfrm flipH="1">
              <a:off x="7184796" y="2515488"/>
              <a:ext cx="4147794" cy="0"/>
            </a:xfrm>
            <a:prstGeom prst="line">
              <a:avLst/>
            </a:prstGeom>
            <a:ln w="22225" cap="rnd">
              <a:solidFill>
                <a:srgbClr val="522D6A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33" hidden="0"/>
            <p:cNvSpPr/>
            <p:nvPr isPhoto="0" userDrawn="0"/>
          </p:nvSpPr>
          <p:spPr bwMode="auto">
            <a:xfrm>
              <a:off x="11073496" y="2005255"/>
              <a:ext cx="37221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600">
                  <a:solidFill>
                    <a:srgbClr val="522D6A"/>
                  </a:solidFill>
                  <a:latin typeface="PF Din Text Comp Pro Medium"/>
                </a:rPr>
                <a:t>3</a:t>
              </a:r>
              <a:endParaRPr/>
            </a:p>
          </p:txBody>
        </p:sp>
      </p:grpSp>
      <p:grpSp>
        <p:nvGrpSpPr>
          <p:cNvPr id="21" name="Группа 35" hidden="0"/>
          <p:cNvGrpSpPr/>
          <p:nvPr isPhoto="0" userDrawn="0"/>
        </p:nvGrpSpPr>
        <p:grpSpPr bwMode="auto">
          <a:xfrm>
            <a:off x="6901986" y="4923341"/>
            <a:ext cx="4260918" cy="646331"/>
            <a:chOff x="7184796" y="2005255"/>
            <a:chExt cx="4260918" cy="646331"/>
          </a:xfrm>
        </p:grpSpPr>
        <p:cxnSp>
          <p:nvCxnSpPr>
            <p:cNvPr id="22" name="Прямая соединительная линия 36" hidden="0"/>
            <p:cNvCxnSpPr>
              <a:cxnSpLocks/>
            </p:cNvCxnSpPr>
            <p:nvPr isPhoto="0" userDrawn="0"/>
          </p:nvCxnSpPr>
          <p:spPr bwMode="auto">
            <a:xfrm flipH="1">
              <a:off x="7184796" y="2515488"/>
              <a:ext cx="4147794" cy="0"/>
            </a:xfrm>
            <a:prstGeom prst="line">
              <a:avLst/>
            </a:prstGeom>
            <a:ln w="22225" cap="rnd">
              <a:solidFill>
                <a:srgbClr val="522D6A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37" hidden="0"/>
            <p:cNvSpPr/>
            <p:nvPr isPhoto="0" userDrawn="0"/>
          </p:nvSpPr>
          <p:spPr bwMode="auto">
            <a:xfrm>
              <a:off x="11073496" y="2005255"/>
              <a:ext cx="372218" cy="64633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3600">
                  <a:solidFill>
                    <a:srgbClr val="522D6A"/>
                  </a:solidFill>
                  <a:latin typeface="PF Din Text Comp Pro Medium"/>
                </a:rPr>
                <a:t>4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253062"/>
            <a:ext cx="9163084" cy="55510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ОСОБЕННОСТИ ТЕХНИЧЕСКОЙ ПОДДЕРЖКИ И ОБСЛУЖИВАНИЯ</a:t>
            </a:r>
            <a:endParaRPr/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1046374" y="4159908"/>
            <a:ext cx="2865749" cy="213719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>
                <a:latin typeface="PF Din Text Comp Pro Light"/>
                <a:ea typeface="PT Sans"/>
              </a:rPr>
              <a:t>Услуги ТП – в рабочие часы,</a:t>
            </a:r>
            <a:endParaRPr/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2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>
                <a:latin typeface="PF Din Text Comp Pro Light"/>
                <a:ea typeface="PT Sans"/>
              </a:rPr>
              <a:t>Критические инциденты отрабатываются сверх графика.</a:t>
            </a:r>
            <a:endParaRPr/>
          </a:p>
        </p:txBody>
      </p:sp>
      <p:sp>
        <p:nvSpPr>
          <p:cNvPr id="7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4785899" y="4159910"/>
            <a:ext cx="3471981" cy="2137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>
                <a:latin typeface="PF Din Text Comp Pro Light"/>
                <a:ea typeface="PT Sans"/>
              </a:rPr>
              <a:t>Все включено. </a:t>
            </a:r>
            <a:endParaRPr lang="en-US" sz="22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2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>
                <a:latin typeface="PF Din Text Comp Pro Light"/>
                <a:ea typeface="PT Sans"/>
              </a:rPr>
              <a:t>Обновления </a:t>
            </a:r>
            <a:r>
              <a:rPr lang="en-US" sz="2200">
                <a:latin typeface="PF Din Text Comp Pro Light"/>
                <a:ea typeface="PT Sans"/>
              </a:rPr>
              <a:t>SW + </a:t>
            </a:r>
            <a:r>
              <a:rPr lang="ru-RU" sz="2200">
                <a:latin typeface="PF Din Text Comp Pro Light"/>
                <a:ea typeface="PT Sans"/>
              </a:rPr>
              <a:t>замена частей </a:t>
            </a:r>
            <a:r>
              <a:rPr lang="en-US" sz="2200">
                <a:latin typeface="PF Din Text Comp Pro Light"/>
                <a:ea typeface="PT Sans"/>
              </a:rPr>
              <a:t>HW (</a:t>
            </a:r>
            <a:r>
              <a:rPr lang="ru-RU" sz="2200">
                <a:latin typeface="PF Din Text Comp Pro Light"/>
                <a:ea typeface="PT Sans"/>
              </a:rPr>
              <a:t>при необходимости).</a:t>
            </a:r>
            <a:endParaRPr/>
          </a:p>
        </p:txBody>
      </p:sp>
      <p:sp>
        <p:nvSpPr>
          <p:cNvPr id="8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8257880" y="3905381"/>
            <a:ext cx="3506066" cy="19411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17462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200">
                <a:latin typeface="PF Din Text Comp Pro Light"/>
                <a:ea typeface="PT Sans"/>
              </a:rPr>
              <a:t>Сигналтек не отдает техническую поддержку на аутсорсинг, </a:t>
            </a:r>
            <a:br>
              <a:rPr lang="ru-RU" sz="2200">
                <a:latin typeface="PF Din Text Comp Pro Light"/>
                <a:ea typeface="PT Sans"/>
              </a:rPr>
            </a:br>
            <a:r>
              <a:rPr lang="ru-RU" sz="2200">
                <a:latin typeface="PF Din Text Comp Pro Light"/>
                <a:ea typeface="PT Sans"/>
              </a:rPr>
              <a:t>что позволяет сохранять высокий уровень сервисов и оперативность.</a:t>
            </a:r>
            <a:endParaRPr/>
          </a:p>
        </p:txBody>
      </p:sp>
      <p:grpSp>
        <p:nvGrpSpPr>
          <p:cNvPr id="9" name="Группа 1" hidden="0"/>
          <p:cNvGrpSpPr/>
          <p:nvPr isPhoto="0" userDrawn="0"/>
        </p:nvGrpSpPr>
        <p:grpSpPr bwMode="auto">
          <a:xfrm>
            <a:off x="1448212" y="2553332"/>
            <a:ext cx="1435410" cy="1435410"/>
            <a:chOff x="1448212" y="2646213"/>
            <a:chExt cx="1435410" cy="1435410"/>
          </a:xfrm>
        </p:grpSpPr>
        <p:sp>
          <p:nvSpPr>
            <p:cNvPr id="10" name="Капля 10" hidden="0"/>
            <p:cNvSpPr/>
            <p:nvPr isPhoto="0" userDrawn="0"/>
          </p:nvSpPr>
          <p:spPr bwMode="auto">
            <a:xfrm rot="5400000" flipV="1">
              <a:off x="1448212" y="2646213"/>
              <a:ext cx="1435410" cy="143541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96D6F2"/>
                </a:gs>
                <a:gs pos="29000">
                  <a:srgbClr val="51BAE8">
                    <a:lumMod val="100000"/>
                  </a:srgbClr>
                </a:gs>
                <a:gs pos="100000">
                  <a:srgbClr val="522D6A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Прямоугольник 11" hidden="0"/>
            <p:cNvSpPr/>
            <p:nvPr isPhoto="0" userDrawn="0"/>
          </p:nvSpPr>
          <p:spPr bwMode="auto">
            <a:xfrm>
              <a:off x="1448212" y="3045811"/>
              <a:ext cx="1435410" cy="571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>
                  <a:solidFill>
                    <a:schemeClr val="bg1"/>
                  </a:solidFill>
                  <a:latin typeface="PF Din Text Comp Pro"/>
                </a:rPr>
                <a:t>24/7</a:t>
              </a:r>
              <a:endParaRPr/>
            </a:p>
          </p:txBody>
        </p:sp>
      </p:grpSp>
      <p:grpSp>
        <p:nvGrpSpPr>
          <p:cNvPr id="12" name="Группа 5" hidden="0"/>
          <p:cNvGrpSpPr/>
          <p:nvPr isPhoto="0" userDrawn="0"/>
        </p:nvGrpSpPr>
        <p:grpSpPr bwMode="auto">
          <a:xfrm>
            <a:off x="5326245" y="2553332"/>
            <a:ext cx="1435410" cy="1435410"/>
            <a:chOff x="5192225" y="2553332"/>
            <a:chExt cx="1435410" cy="1435410"/>
          </a:xfrm>
        </p:grpSpPr>
        <p:sp>
          <p:nvSpPr>
            <p:cNvPr id="13" name="Капля 14" hidden="0"/>
            <p:cNvSpPr/>
            <p:nvPr isPhoto="0" userDrawn="0"/>
          </p:nvSpPr>
          <p:spPr bwMode="auto">
            <a:xfrm rot="5400000" flipV="1">
              <a:off x="5192225" y="2553332"/>
              <a:ext cx="1435410" cy="143541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96D6F2"/>
                </a:gs>
                <a:gs pos="29000">
                  <a:srgbClr val="51BAE8">
                    <a:lumMod val="100000"/>
                  </a:srgbClr>
                </a:gs>
                <a:gs pos="100000">
                  <a:srgbClr val="522D6A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Прямоугольник 15" hidden="0"/>
            <p:cNvSpPr/>
            <p:nvPr isPhoto="0" userDrawn="0"/>
          </p:nvSpPr>
          <p:spPr bwMode="auto">
            <a:xfrm>
              <a:off x="5192225" y="2952930"/>
              <a:ext cx="1435410" cy="830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>
                  <a:solidFill>
                    <a:schemeClr val="bg1"/>
                  </a:solidFill>
                  <a:latin typeface="PF Din Text Comp Pro"/>
                </a:rPr>
                <a:t>All IN</a:t>
              </a:r>
              <a:endParaRPr lang="ru-RU" sz="4800">
                <a:solidFill>
                  <a:schemeClr val="bg1"/>
                </a:solidFill>
                <a:latin typeface="PF Din Text Comp Pro"/>
              </a:endParaRPr>
            </a:p>
          </p:txBody>
        </p:sp>
      </p:grpSp>
      <p:grpSp>
        <p:nvGrpSpPr>
          <p:cNvPr id="15" name="Группа 7" hidden="0"/>
          <p:cNvGrpSpPr/>
          <p:nvPr isPhoto="0" userDrawn="0"/>
        </p:nvGrpSpPr>
        <p:grpSpPr bwMode="auto">
          <a:xfrm>
            <a:off x="9204276" y="2553332"/>
            <a:ext cx="1435410" cy="1548702"/>
            <a:chOff x="9204276" y="2724500"/>
            <a:chExt cx="1435410" cy="1548702"/>
          </a:xfrm>
        </p:grpSpPr>
        <p:sp>
          <p:nvSpPr>
            <p:cNvPr id="16" name="Капля 16" hidden="0"/>
            <p:cNvSpPr/>
            <p:nvPr isPhoto="0" userDrawn="0"/>
          </p:nvSpPr>
          <p:spPr bwMode="auto">
            <a:xfrm rot="5400000" flipV="1">
              <a:off x="9204276" y="2724500"/>
              <a:ext cx="1435410" cy="1435410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96D6F2"/>
                </a:gs>
                <a:gs pos="29000">
                  <a:srgbClr val="51BAE8">
                    <a:lumMod val="100000"/>
                  </a:srgbClr>
                </a:gs>
                <a:gs pos="100000">
                  <a:srgbClr val="522D6A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7" hidden="0"/>
            <p:cNvSpPr/>
            <p:nvPr isPhoto="0" userDrawn="0"/>
          </p:nvSpPr>
          <p:spPr bwMode="auto">
            <a:xfrm>
              <a:off x="9204276" y="3226762"/>
              <a:ext cx="1435410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200">
                  <a:solidFill>
                    <a:schemeClr val="bg1"/>
                  </a:solidFill>
                  <a:latin typeface="PF Din Text Comp Pro"/>
                </a:rPr>
                <a:t></a:t>
              </a:r>
              <a:endParaRPr lang="ru-RU" sz="2200">
                <a:solidFill>
                  <a:schemeClr val="bg1"/>
                </a:solidFill>
                <a:latin typeface="PF Din Text Comp Pro"/>
              </a:endParaRPr>
            </a:p>
            <a:p>
              <a:pPr algn="ctr">
                <a:defRPr/>
              </a:pPr>
              <a:r>
                <a:rPr lang="en-US" sz="4000">
                  <a:solidFill>
                    <a:schemeClr val="bg1"/>
                  </a:solidFill>
                  <a:latin typeface="PF Din Text Comp Pro"/>
                </a:rPr>
                <a:t></a:t>
              </a:r>
              <a:endParaRPr lang="ru-RU" sz="4000">
                <a:solidFill>
                  <a:schemeClr val="bg1"/>
                </a:solidFill>
                <a:latin typeface="PF Din Text Comp Pr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9" hidden="0"/>
          <p:cNvPicPr>
            <a:picLocks noChangeAspect="1"/>
          </p:cNvPicPr>
          <p:nvPr isPhoto="0" userDrawn="0"/>
        </p:nvPicPr>
        <p:blipFill>
          <a:blip r:embed="rId2"/>
          <a:srcRect l="0" t="0" r="61864" b="55088"/>
          <a:stretch/>
        </p:blipFill>
        <p:spPr bwMode="auto">
          <a:xfrm>
            <a:off x="0" y="1"/>
            <a:ext cx="6175867" cy="6857999"/>
          </a:xfrm>
          <a:prstGeom prst="rect">
            <a:avLst/>
          </a:prstGeom>
        </p:spPr>
      </p:pic>
      <p:sp>
        <p:nvSpPr>
          <p:cNvPr id="5" name="Прямоугольник 4" hidden="0"/>
          <p:cNvSpPr/>
          <p:nvPr isPhoto="0" userDrawn="0"/>
        </p:nvSpPr>
        <p:spPr bwMode="auto">
          <a:xfrm>
            <a:off x="6329680" y="5854650"/>
            <a:ext cx="5862320" cy="838758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rIns="90000" bIns="0" anchor="ctr" anchorCtr="0">
            <a:noAutofit/>
          </a:bodyPr>
          <a:lstStyle/>
          <a:p>
            <a:pPr>
              <a:defRPr/>
            </a:pPr>
            <a:r>
              <a:rPr lang="ru-RU">
                <a:latin typeface="PF Din Text Comp Pro Light"/>
              </a:rPr>
              <a:t>АО «СИГНАЛТЕК», +7 (495) 150-42-55, Москва, Ленинградский просп., д. 68</a:t>
            </a:r>
            <a:r>
              <a:rPr lang="en-US">
                <a:latin typeface="PF Din Text Comp Pro Light"/>
              </a:rPr>
              <a:t> </a:t>
            </a:r>
            <a:r>
              <a:rPr lang="ru-RU">
                <a:latin typeface="PF Din Text Comp Pro Light"/>
              </a:rPr>
              <a:t>с</a:t>
            </a:r>
            <a:r>
              <a:rPr lang="en-US">
                <a:latin typeface="PF Din Text Comp Pro Light"/>
              </a:rPr>
              <a:t>. </a:t>
            </a:r>
            <a:r>
              <a:rPr lang="ru-RU">
                <a:latin typeface="PF Din Text Comp Pro Light"/>
              </a:rPr>
              <a:t>7</a:t>
            </a:r>
            <a:endParaRPr/>
          </a:p>
          <a:p>
            <a:pPr>
              <a:spcBef>
                <a:spcPts val="400"/>
              </a:spcBef>
              <a:defRPr/>
            </a:pPr>
            <a:r>
              <a:rPr lang="ru-RU" sz="2000" u="sng">
                <a:latin typeface="PF Din Text Comp Pro Light"/>
                <a:hlinkClick r:id="rId3" tooltip="http://www.signaltec.ru/"/>
              </a:rPr>
              <a:t>www.signaltec.ru</a:t>
            </a:r>
            <a:r>
              <a:rPr lang="en-US" sz="2000">
                <a:latin typeface="PF Din Text Comp Pro Light"/>
              </a:rPr>
              <a:t>   </a:t>
            </a:r>
            <a:r>
              <a:rPr lang="ru-RU" sz="2000" u="sng">
                <a:latin typeface="PF Din Text Comp Pro Light"/>
                <a:hlinkClick r:id="rId4" tooltip="mailto:info@signaltec.ru"/>
              </a:rPr>
              <a:t>info@signaltec.ru</a:t>
            </a:r>
            <a:endParaRPr lang="en-US" sz="2000">
              <a:latin typeface="PF Din Text Comp Pro Light"/>
            </a:endParaRPr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0" y="2464002"/>
            <a:ext cx="6175867" cy="26498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8000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5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Визирь-К, -139-К</a:t>
            </a:r>
            <a:endParaRPr lang="en-US" sz="3800">
              <a:latin typeface="PF Din Text Comp Pro Light"/>
              <a:ea typeface="PT Sans"/>
            </a:endParaRPr>
          </a:p>
          <a:p>
            <a:pPr marL="19685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</a:t>
            </a:r>
            <a:r>
              <a:rPr lang="en-US" sz="3800">
                <a:latin typeface="PF Din Text Comp Pro Light"/>
                <a:ea typeface="PT Sans"/>
              </a:rPr>
              <a:t>NPB</a:t>
            </a:r>
            <a:endParaRPr/>
          </a:p>
          <a:p>
            <a:pPr marL="19685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Визирь-374/86</a:t>
            </a:r>
            <a:endParaRPr lang="en-US" sz="3800">
              <a:latin typeface="PF Din Text Comp Pro Light"/>
              <a:ea typeface="PT Sans"/>
            </a:endParaRPr>
          </a:p>
          <a:p>
            <a:pPr marL="19685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Визирь-374/573</a:t>
            </a:r>
            <a:endParaRPr/>
          </a:p>
          <a:p>
            <a:pPr marL="196850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 </a:t>
            </a:r>
            <a:br>
              <a:rPr lang="ru-RU" sz="2300">
                <a:latin typeface="PF Din Text Comp Pro Light"/>
                <a:ea typeface="PT Sans"/>
              </a:rPr>
            </a:br>
            <a:endParaRPr lang="ru-RU" sz="2400">
              <a:latin typeface="PF Din Text Comp Pro Light"/>
              <a:ea typeface="PT Sans"/>
            </a:endParaRPr>
          </a:p>
        </p:txBody>
      </p:sp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402044" y="3126048"/>
            <a:ext cx="1736199" cy="2453993"/>
          </a:xfrm>
          <a:prstGeom prst="rect">
            <a:avLst/>
          </a:prstGeom>
        </p:spPr>
      </p:pic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8304967" y="3154680"/>
            <a:ext cx="1671228" cy="2396732"/>
          </a:xfrm>
          <a:prstGeom prst="rect">
            <a:avLst/>
          </a:prstGeom>
        </p:spPr>
      </p:pic>
      <p:pic>
        <p:nvPicPr>
          <p:cNvPr id="9" name="Рисунок 8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10142917" y="3154680"/>
            <a:ext cx="1695315" cy="2396732"/>
          </a:xfrm>
          <a:prstGeom prst="rect">
            <a:avLst/>
          </a:prstGeom>
        </p:spPr>
      </p:pic>
      <p:pic>
        <p:nvPicPr>
          <p:cNvPr id="10" name="Рисунок 11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>
            <a:off x="407378" y="3291840"/>
            <a:ext cx="1291171" cy="792193"/>
          </a:xfrm>
          <a:prstGeom prst="rect">
            <a:avLst/>
          </a:prstGeom>
        </p:spPr>
      </p:pic>
      <p:pic>
        <p:nvPicPr>
          <p:cNvPr id="11" name="Рисунок 3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>
            <a:off x="6402044" y="554699"/>
            <a:ext cx="1696100" cy="2419731"/>
          </a:xfrm>
          <a:prstGeom prst="rect">
            <a:avLst/>
          </a:prstGeom>
        </p:spPr>
      </p:pic>
      <p:pic>
        <p:nvPicPr>
          <p:cNvPr id="12" name="Рисунок 10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>
            <a:off x="8281810" y="554699"/>
            <a:ext cx="1694384" cy="2419731"/>
          </a:xfrm>
          <a:prstGeom prst="rect">
            <a:avLst/>
          </a:prstGeom>
        </p:spPr>
      </p:pic>
      <p:pic>
        <p:nvPicPr>
          <p:cNvPr id="13" name="Рисунок 1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>
            <a:off x="10159861" y="554699"/>
            <a:ext cx="1686480" cy="2419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 hidden="0"/>
          <p:cNvSpPr/>
          <p:nvPr isPhoto="0" userDrawn="0"/>
        </p:nvSpPr>
        <p:spPr bwMode="auto">
          <a:xfrm>
            <a:off x="8143813" y="3060442"/>
            <a:ext cx="1582056" cy="3790342"/>
          </a:xfrm>
          <a:prstGeom prst="rect">
            <a:avLst/>
          </a:prstGeom>
          <a:gradFill>
            <a:gsLst>
              <a:gs pos="0">
                <a:srgbClr val="C8E9F8"/>
              </a:gs>
              <a:gs pos="34000">
                <a:srgbClr val="81CDEF">
                  <a:lumMod val="92000"/>
                  <a:lumOff val="8000"/>
                  <a:alpha val="90000"/>
                </a:srgbClr>
              </a:gs>
              <a:gs pos="67000">
                <a:srgbClr val="3AB1E6">
                  <a:lumMod val="80000"/>
                </a:srgbClr>
              </a:gs>
              <a:gs pos="100000">
                <a:srgbClr val="3AB1E6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ru-RU" sz="2000">
              <a:solidFill>
                <a:schemeClr val="tx1"/>
              </a:solidFill>
              <a:latin typeface="PF Din Text Comp Pro Light"/>
            </a:endParaRPr>
          </a:p>
          <a:p>
            <a:pPr>
              <a:defRPr/>
            </a:pPr>
            <a:r>
              <a:rPr lang="ru-RU" sz="2000">
                <a:solidFill>
                  <a:schemeClr val="tx1"/>
                </a:solidFill>
                <a:latin typeface="PF Din Text Comp Pro Light"/>
              </a:rPr>
              <a:t>СЕРТИФИКАЦИЯ АПК СОРМ-2 собственной разработки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555814"/>
            <a:ext cx="2367685" cy="555101"/>
          </a:xfrm>
          <a:prstGeom prst="rect">
            <a:avLst/>
          </a:prstGeom>
        </p:spPr>
      </p:pic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1074059" y="1293994"/>
            <a:ext cx="5940274" cy="76960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АО «СИГНАЛТЕК» – </a:t>
            </a:r>
            <a:r>
              <a:rPr lang="ru-RU" sz="3200" b="1">
                <a:latin typeface="PF Din Text Comp Pro Light"/>
                <a:ea typeface="PT Sans"/>
              </a:rPr>
              <a:t>10 ЛЕТ </a:t>
            </a:r>
            <a:r>
              <a:rPr lang="ru-RU" sz="3200">
                <a:latin typeface="PF Din Text Comp Pro Light"/>
                <a:ea typeface="PT Sans"/>
              </a:rPr>
              <a:t>НА РЫНКЕ</a:t>
            </a:r>
            <a:endParaRPr/>
          </a:p>
        </p:txBody>
      </p:sp>
      <p:sp>
        <p:nvSpPr>
          <p:cNvPr id="7" name="Прямоугольник 6" hidden="0"/>
          <p:cNvSpPr/>
          <p:nvPr isPhoto="0" userDrawn="0"/>
        </p:nvSpPr>
        <p:spPr bwMode="auto">
          <a:xfrm>
            <a:off x="1117601" y="4767944"/>
            <a:ext cx="1582056" cy="2082838"/>
          </a:xfrm>
          <a:prstGeom prst="rect">
            <a:avLst/>
          </a:prstGeom>
          <a:noFill/>
          <a:ln>
            <a:solidFill>
              <a:srgbClr val="46B6E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PF Din Text Comp Pro"/>
              </a:rPr>
              <a:t>основание компании </a:t>
            </a:r>
            <a:endParaRPr/>
          </a:p>
          <a:p>
            <a:pPr>
              <a:defRPr/>
            </a:pPr>
            <a:endParaRPr lang="ru-RU">
              <a:solidFill>
                <a:schemeClr val="tx1"/>
              </a:solidFill>
              <a:latin typeface="PF Din Text Comp Pro Light"/>
            </a:endParaRPr>
          </a:p>
          <a:p>
            <a:pPr>
              <a:defRPr/>
            </a:pPr>
            <a:r>
              <a:rPr lang="ru-RU">
                <a:solidFill>
                  <a:schemeClr val="tx1"/>
                </a:solidFill>
                <a:latin typeface="PF Din Text Comp Pro Light"/>
              </a:rPr>
              <a:t>направление: работа с ГОЗ</a:t>
            </a:r>
            <a:endParaRPr/>
          </a:p>
        </p:txBody>
      </p:sp>
      <p:sp>
        <p:nvSpPr>
          <p:cNvPr id="8" name="Прямоугольник 11" hidden="0"/>
          <p:cNvSpPr/>
          <p:nvPr isPhoto="0" userDrawn="0"/>
        </p:nvSpPr>
        <p:spPr bwMode="auto">
          <a:xfrm>
            <a:off x="2874154" y="4293096"/>
            <a:ext cx="1582056" cy="2557685"/>
          </a:xfrm>
          <a:prstGeom prst="rect">
            <a:avLst/>
          </a:prstGeom>
          <a:noFill/>
          <a:ln>
            <a:solidFill>
              <a:srgbClr val="46B6E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0800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PF Din Text Comp Pro Light"/>
              </a:rPr>
              <a:t>специализация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: центр разработок решений СОРМ (включая 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агрегаторы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)</a:t>
            </a:r>
            <a:endParaRPr/>
          </a:p>
        </p:txBody>
      </p:sp>
      <p:sp>
        <p:nvSpPr>
          <p:cNvPr id="9" name="Прямоугольник 14" hidden="0"/>
          <p:cNvSpPr/>
          <p:nvPr isPhoto="0" userDrawn="0"/>
        </p:nvSpPr>
        <p:spPr bwMode="auto">
          <a:xfrm>
            <a:off x="4630707" y="3984896"/>
            <a:ext cx="1582056" cy="2865885"/>
          </a:xfrm>
          <a:prstGeom prst="rect">
            <a:avLst/>
          </a:prstGeom>
          <a:noFill/>
          <a:ln>
            <a:solidFill>
              <a:srgbClr val="46B6E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PF Din Text Comp Pro Light"/>
              </a:rPr>
              <a:t>разработаны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 </a:t>
            </a:r>
            <a:br>
              <a:rPr lang="ru-RU">
                <a:solidFill>
                  <a:schemeClr val="tx1"/>
                </a:solidFill>
                <a:latin typeface="PF Din Text Comp Pro Light"/>
              </a:rPr>
            </a:br>
            <a:r>
              <a:rPr lang="ru-RU" b="1">
                <a:solidFill>
                  <a:schemeClr val="tx1"/>
                </a:solidFill>
                <a:latin typeface="PF Din Text Comp Pro Light"/>
              </a:rPr>
              <a:t>системы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PF Din Text Comp Pro Light"/>
              </a:rPr>
              <a:t>СОРМ-2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PF Din Text Comp Pro Light"/>
              </a:rPr>
              <a:t>СОРМ-3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PF Din Text Comp Pro Light"/>
              </a:rPr>
              <a:t>СОРМ3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>
                <a:solidFill>
                  <a:schemeClr val="tx1"/>
                </a:solidFill>
                <a:latin typeface="PF Din Text Comp Pro Light"/>
              </a:rPr>
              <a:t>агрегаторы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 трафика </a:t>
            </a:r>
            <a:br>
              <a:rPr lang="ru-RU">
                <a:solidFill>
                  <a:schemeClr val="tx1"/>
                </a:solidFill>
                <a:latin typeface="PF Din Text Comp Pro Light"/>
              </a:rPr>
            </a:br>
            <a:r>
              <a:rPr lang="ru-RU">
                <a:solidFill>
                  <a:schemeClr val="tx1"/>
                </a:solidFill>
                <a:latin typeface="PF Din Text Comp Pro Light"/>
              </a:rPr>
              <a:t>и др. АПК</a:t>
            </a:r>
            <a:endParaRPr/>
          </a:p>
        </p:txBody>
      </p:sp>
      <p:sp>
        <p:nvSpPr>
          <p:cNvPr id="10" name="Прямоугольник 15" hidden="0"/>
          <p:cNvSpPr/>
          <p:nvPr isPhoto="0" userDrawn="0"/>
        </p:nvSpPr>
        <p:spPr bwMode="auto">
          <a:xfrm>
            <a:off x="6387260" y="3465513"/>
            <a:ext cx="1582056" cy="3385269"/>
          </a:xfrm>
          <a:prstGeom prst="rect">
            <a:avLst/>
          </a:prstGeom>
          <a:noFill/>
          <a:ln>
            <a:solidFill>
              <a:srgbClr val="46B6E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 marL="174625" indent="-174625">
              <a:buFont typeface="Arial"/>
              <a:buChar char="•"/>
              <a:defRPr/>
            </a:pPr>
            <a:r>
              <a:rPr lang="en-US" b="1">
                <a:solidFill>
                  <a:schemeClr val="tx1"/>
                </a:solidFill>
                <a:latin typeface="PF Din Text Comp Pro Light"/>
              </a:rPr>
              <a:t>&gt;</a:t>
            </a:r>
            <a:r>
              <a:rPr lang="ru-RU" b="1">
                <a:solidFill>
                  <a:schemeClr val="tx1"/>
                </a:solidFill>
                <a:latin typeface="PF Din Text Comp Pro Light"/>
              </a:rPr>
              <a:t>30 внедрений </a:t>
            </a:r>
            <a:br>
              <a:rPr lang="ru-RU">
                <a:solidFill>
                  <a:schemeClr val="tx1"/>
                </a:solidFill>
                <a:latin typeface="PF Din Text Comp Pro Light"/>
              </a:rPr>
            </a:br>
            <a:r>
              <a:rPr lang="ru-RU">
                <a:solidFill>
                  <a:schemeClr val="tx1"/>
                </a:solidFill>
                <a:latin typeface="PF Din Text Comp Pro Light"/>
              </a:rPr>
              <a:t>в крупнейших операторах, включая: МТС, ВымпелКом…</a:t>
            </a:r>
            <a:br>
              <a:rPr lang="ru-RU">
                <a:solidFill>
                  <a:schemeClr val="tx1"/>
                </a:solidFill>
                <a:latin typeface="PF Din Text Comp Pro Light"/>
              </a:rPr>
            </a:br>
            <a:endParaRPr lang="en-US">
              <a:solidFill>
                <a:schemeClr val="tx1"/>
              </a:solidFill>
              <a:latin typeface="PF Din Text Comp Pro Light"/>
            </a:endParaRPr>
          </a:p>
          <a:p>
            <a:pPr marL="174625" indent="-174625">
              <a:buFont typeface="Arial"/>
              <a:buChar char="•"/>
              <a:defRPr/>
            </a:pPr>
            <a:r>
              <a:rPr lang="ru-RU" b="1">
                <a:solidFill>
                  <a:schemeClr val="tx1"/>
                </a:solidFill>
                <a:latin typeface="PF Din Text Comp Pro Light"/>
              </a:rPr>
              <a:t>география</a:t>
            </a:r>
            <a:r>
              <a:rPr lang="ru-RU">
                <a:solidFill>
                  <a:schemeClr val="tx1"/>
                </a:solidFill>
                <a:latin typeface="PF Din Text Comp Pro Light"/>
              </a:rPr>
              <a:t>: </a:t>
            </a:r>
            <a:br>
              <a:rPr lang="ru-RU">
                <a:solidFill>
                  <a:schemeClr val="tx1"/>
                </a:solidFill>
                <a:latin typeface="PF Din Text Comp Pro Light"/>
              </a:rPr>
            </a:br>
            <a:r>
              <a:rPr lang="ru-RU">
                <a:solidFill>
                  <a:schemeClr val="tx1"/>
                </a:solidFill>
                <a:latin typeface="PF Din Text Comp Pro Light"/>
              </a:rPr>
              <a:t>РФ + СНГ</a:t>
            </a:r>
            <a:endParaRPr/>
          </a:p>
        </p:txBody>
      </p:sp>
      <p:sp>
        <p:nvSpPr>
          <p:cNvPr id="11" name="Прямоугольник с двумя вырезанными противолежащими углами 17" hidden="0"/>
          <p:cNvSpPr/>
          <p:nvPr isPhoto="0" userDrawn="0"/>
        </p:nvSpPr>
        <p:spPr bwMode="auto">
          <a:xfrm>
            <a:off x="9900368" y="2563792"/>
            <a:ext cx="2291632" cy="4286991"/>
          </a:xfrm>
          <a:prstGeom prst="snip2DiagRect">
            <a:avLst>
              <a:gd name="adj1" fmla="val 0"/>
              <a:gd name="adj2" fmla="val 0"/>
            </a:avLst>
          </a:prstGeom>
          <a:gradFill>
            <a:gsLst>
              <a:gs pos="0">
                <a:srgbClr val="96D6F2"/>
              </a:gs>
              <a:gs pos="29000">
                <a:srgbClr val="51BAE8">
                  <a:lumMod val="100000"/>
                </a:srgbClr>
              </a:gs>
              <a:gs pos="100000">
                <a:srgbClr val="522D6A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  <a:latin typeface="PF Din Text Comp Pro Light"/>
              </a:rPr>
              <a:t>&gt;</a:t>
            </a:r>
            <a:r>
              <a:rPr lang="ru-RU" sz="2800">
                <a:solidFill>
                  <a:schemeClr val="bg1"/>
                </a:solidFill>
                <a:latin typeface="PF Din Text Comp Pro Light"/>
              </a:rPr>
              <a:t>100 внедрений,</a:t>
            </a:r>
            <a:endParaRPr/>
          </a:p>
          <a:p>
            <a:pPr>
              <a:defRPr/>
            </a:pPr>
            <a:r>
              <a:rPr lang="ru-RU" sz="2800">
                <a:solidFill>
                  <a:schemeClr val="bg1"/>
                </a:solidFill>
                <a:latin typeface="PF Din Text Comp Pro Light"/>
              </a:rPr>
              <a:t>10 лет на рынке!</a:t>
            </a:r>
            <a:endParaRPr/>
          </a:p>
          <a:p>
            <a:pPr>
              <a:defRPr/>
            </a:pPr>
            <a:endParaRPr lang="ru-RU" sz="2800">
              <a:solidFill>
                <a:schemeClr val="bg1"/>
              </a:solidFill>
              <a:latin typeface="PF Din Text Comp Pro Light"/>
            </a:endParaRPr>
          </a:p>
          <a:p>
            <a:pPr marL="352425" indent="-176213">
              <a:buFont typeface="Arial"/>
              <a:buChar char="•"/>
              <a:defRPr/>
            </a:pPr>
            <a:r>
              <a:rPr lang="ru-RU" sz="2400">
                <a:solidFill>
                  <a:schemeClr val="bg1"/>
                </a:solidFill>
                <a:latin typeface="PF Din Text Comp Pro Light"/>
              </a:rPr>
              <a:t>независимая</a:t>
            </a:r>
            <a:endParaRPr/>
          </a:p>
          <a:p>
            <a:pPr marL="352425" indent="-176213">
              <a:buFont typeface="Arial"/>
              <a:buChar char="•"/>
              <a:defRPr/>
            </a:pPr>
            <a:r>
              <a:rPr lang="ru-RU" sz="2400">
                <a:solidFill>
                  <a:schemeClr val="bg1"/>
                </a:solidFill>
                <a:latin typeface="PF Din Text Comp Pro Light"/>
              </a:rPr>
              <a:t>российская</a:t>
            </a:r>
            <a:endParaRPr/>
          </a:p>
          <a:p>
            <a:pPr marL="352425" indent="-176213">
              <a:buFont typeface="Arial"/>
              <a:buChar char="•"/>
              <a:defRPr/>
            </a:pPr>
            <a:r>
              <a:rPr lang="ru-RU" sz="2400">
                <a:solidFill>
                  <a:schemeClr val="bg1"/>
                </a:solidFill>
                <a:latin typeface="PF Din Text Comp Pro Light"/>
              </a:rPr>
              <a:t>инновационная компания</a:t>
            </a:r>
            <a:endParaRPr/>
          </a:p>
          <a:p>
            <a:pPr marL="352425" indent="-176213">
              <a:buFont typeface="Arial"/>
              <a:buChar char="•"/>
              <a:defRPr/>
            </a:pPr>
            <a:endParaRPr lang="ru-RU" sz="2400">
              <a:solidFill>
                <a:schemeClr val="bg1"/>
              </a:solidFill>
              <a:latin typeface="PF Din Text Comp Pro Light"/>
            </a:endParaRPr>
          </a:p>
          <a:p>
            <a:pPr marL="176212">
              <a:defRPr/>
            </a:pPr>
            <a:r>
              <a:rPr lang="ru-RU" sz="2400" b="1">
                <a:solidFill>
                  <a:schemeClr val="bg1"/>
                </a:solidFill>
                <a:latin typeface="PF Din Text Comp Pro Light"/>
              </a:rPr>
              <a:t>Все решения </a:t>
            </a:r>
            <a:r>
              <a:rPr lang="ru-RU" sz="2400" b="1">
                <a:solidFill>
                  <a:schemeClr val="bg1"/>
                </a:solidFill>
                <a:latin typeface="PF Din Text Comp Pro Light"/>
              </a:rPr>
              <a:t>сертифицированы</a:t>
            </a:r>
            <a:endParaRPr lang="ru-RU" sz="2400" b="1">
              <a:solidFill>
                <a:schemeClr val="bg1"/>
              </a:solidFill>
              <a:latin typeface="PF Din Text Comp Pro Light"/>
            </a:endParaRPr>
          </a:p>
        </p:txBody>
      </p:sp>
      <p:grpSp>
        <p:nvGrpSpPr>
          <p:cNvPr id="12" name="Группа 36" hidden="0"/>
          <p:cNvGrpSpPr/>
          <p:nvPr isPhoto="0" userDrawn="0"/>
        </p:nvGrpSpPr>
        <p:grpSpPr bwMode="auto">
          <a:xfrm>
            <a:off x="1381449" y="3626322"/>
            <a:ext cx="1054359" cy="1054359"/>
            <a:chOff x="1381449" y="4000121"/>
            <a:chExt cx="1054359" cy="1054359"/>
          </a:xfrm>
        </p:grpSpPr>
        <p:sp>
          <p:nvSpPr>
            <p:cNvPr id="13" name="Капля 3" hidden="0"/>
            <p:cNvSpPr/>
            <p:nvPr isPhoto="0" userDrawn="0"/>
          </p:nvSpPr>
          <p:spPr bwMode="auto">
            <a:xfrm rot="5400000" flipV="1">
              <a:off x="1381449" y="4000121"/>
              <a:ext cx="1054359" cy="1054359"/>
            </a:xfrm>
            <a:prstGeom prst="teardrop">
              <a:avLst>
                <a:gd name="adj" fmla="val 100000"/>
              </a:avLst>
            </a:prstGeom>
            <a:solidFill>
              <a:srgbClr val="C8E9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22" hidden="0"/>
            <p:cNvSpPr/>
            <p:nvPr isPhoto="0" userDrawn="0"/>
          </p:nvSpPr>
          <p:spPr bwMode="auto">
            <a:xfrm>
              <a:off x="1381449" y="4111802"/>
              <a:ext cx="105435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300">
                  <a:latin typeface="PF Din Text Comp Pro"/>
                </a:rPr>
                <a:t>2011</a:t>
              </a:r>
              <a:br>
                <a:rPr lang="en-US" sz="2300">
                  <a:latin typeface="PF Din Text Comp Pro"/>
                </a:rPr>
              </a:br>
              <a:r>
                <a:rPr lang="ru-RU" sz="2300">
                  <a:latin typeface="PF Din Text Comp Pro"/>
                </a:rPr>
                <a:t>2012</a:t>
              </a:r>
              <a:endParaRPr/>
            </a:p>
          </p:txBody>
        </p:sp>
      </p:grpSp>
      <p:grpSp>
        <p:nvGrpSpPr>
          <p:cNvPr id="15" name="Группа 37" hidden="0"/>
          <p:cNvGrpSpPr/>
          <p:nvPr isPhoto="0" userDrawn="0"/>
        </p:nvGrpSpPr>
        <p:grpSpPr bwMode="auto">
          <a:xfrm>
            <a:off x="3138002" y="3180718"/>
            <a:ext cx="1054359" cy="1054359"/>
            <a:chOff x="3146306" y="3676955"/>
            <a:chExt cx="1054359" cy="1054359"/>
          </a:xfrm>
        </p:grpSpPr>
        <p:sp>
          <p:nvSpPr>
            <p:cNvPr id="16" name="Капля 24" hidden="0"/>
            <p:cNvSpPr/>
            <p:nvPr isPhoto="0" userDrawn="0"/>
          </p:nvSpPr>
          <p:spPr bwMode="auto">
            <a:xfrm rot="5400000" flipV="1">
              <a:off x="3146306" y="3676955"/>
              <a:ext cx="1054359" cy="1054359"/>
            </a:xfrm>
            <a:prstGeom prst="teardrop">
              <a:avLst>
                <a:gd name="adj" fmla="val 100000"/>
              </a:avLst>
            </a:prstGeom>
            <a:solidFill>
              <a:srgbClr val="96D6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7" name="Прямоугольник 25" hidden="0"/>
            <p:cNvSpPr/>
            <p:nvPr isPhoto="0" userDrawn="0"/>
          </p:nvSpPr>
          <p:spPr bwMode="auto">
            <a:xfrm>
              <a:off x="3146306" y="4019468"/>
              <a:ext cx="10543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300">
                  <a:latin typeface="PF Din Text Comp Pro"/>
                </a:rPr>
                <a:t>2012</a:t>
              </a:r>
              <a:endParaRPr/>
            </a:p>
          </p:txBody>
        </p:sp>
      </p:grpSp>
      <p:cxnSp>
        <p:nvCxnSpPr>
          <p:cNvPr id="18" name="Прямая со стрелкой 26" hidden="0"/>
          <p:cNvCxnSpPr>
            <a:cxnSpLocks/>
          </p:cNvCxnSpPr>
          <p:nvPr isPhoto="0" userDrawn="0"/>
        </p:nvCxnSpPr>
        <p:spPr bwMode="auto">
          <a:xfrm flipV="1">
            <a:off x="4441025" y="3523231"/>
            <a:ext cx="1641045" cy="395627"/>
          </a:xfrm>
          <a:prstGeom prst="straightConnector1">
            <a:avLst/>
          </a:prstGeom>
          <a:ln w="38100">
            <a:solidFill>
              <a:srgbClr val="46B6E8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38" hidden="0"/>
          <p:cNvGrpSpPr/>
          <p:nvPr isPhoto="0" userDrawn="0"/>
        </p:nvGrpSpPr>
        <p:grpSpPr bwMode="auto">
          <a:xfrm>
            <a:off x="6651109" y="2331687"/>
            <a:ext cx="1054359" cy="1054359"/>
            <a:chOff x="6425058" y="2969615"/>
            <a:chExt cx="1054359" cy="1054359"/>
          </a:xfrm>
        </p:grpSpPr>
        <p:sp>
          <p:nvSpPr>
            <p:cNvPr id="20" name="Капля 28" hidden="0"/>
            <p:cNvSpPr/>
            <p:nvPr isPhoto="0" userDrawn="0"/>
          </p:nvSpPr>
          <p:spPr bwMode="auto">
            <a:xfrm rot="5400000" flipV="1">
              <a:off x="6425058" y="2969615"/>
              <a:ext cx="1054359" cy="1054359"/>
            </a:xfrm>
            <a:prstGeom prst="teardrop">
              <a:avLst>
                <a:gd name="adj" fmla="val 100000"/>
              </a:avLst>
            </a:prstGeom>
            <a:solidFill>
              <a:srgbClr val="66C3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21" name="Прямоугольник 29" hidden="0"/>
            <p:cNvSpPr/>
            <p:nvPr isPhoto="0" userDrawn="0"/>
          </p:nvSpPr>
          <p:spPr bwMode="auto">
            <a:xfrm>
              <a:off x="6425058" y="3312128"/>
              <a:ext cx="105435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300">
                  <a:latin typeface="PF Din Text Comp Pro"/>
                </a:rPr>
                <a:t>2018</a:t>
              </a:r>
              <a:endParaRPr/>
            </a:p>
          </p:txBody>
        </p:sp>
      </p:grpSp>
      <p:grpSp>
        <p:nvGrpSpPr>
          <p:cNvPr id="22" name="Группа 39" hidden="0"/>
          <p:cNvGrpSpPr/>
          <p:nvPr isPhoto="0" userDrawn="0"/>
        </p:nvGrpSpPr>
        <p:grpSpPr bwMode="auto">
          <a:xfrm>
            <a:off x="8407662" y="1918194"/>
            <a:ext cx="1054359" cy="1054359"/>
            <a:chOff x="8359548" y="2076821"/>
            <a:chExt cx="1054359" cy="1054359"/>
          </a:xfrm>
        </p:grpSpPr>
        <p:sp>
          <p:nvSpPr>
            <p:cNvPr id="23" name="Капля 31" hidden="0"/>
            <p:cNvSpPr/>
            <p:nvPr isPhoto="0" userDrawn="0"/>
          </p:nvSpPr>
          <p:spPr bwMode="auto">
            <a:xfrm rot="5400000" flipV="1">
              <a:off x="8359548" y="2076821"/>
              <a:ext cx="1054359" cy="1054359"/>
            </a:xfrm>
            <a:prstGeom prst="teardrop">
              <a:avLst>
                <a:gd name="adj" fmla="val 100000"/>
              </a:avLst>
            </a:prstGeom>
            <a:solidFill>
              <a:srgbClr val="46B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Прямоугольник 32" hidden="0"/>
            <p:cNvSpPr/>
            <p:nvPr isPhoto="0" userDrawn="0"/>
          </p:nvSpPr>
          <p:spPr bwMode="auto">
            <a:xfrm>
              <a:off x="8359548" y="2242363"/>
              <a:ext cx="1054359" cy="723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>
                  <a:latin typeface="PF Din Text Comp Pro"/>
                </a:rPr>
                <a:t>сентябрь </a:t>
              </a:r>
              <a:r>
                <a:rPr lang="ru-RU" sz="2300">
                  <a:latin typeface="PF Din Text Comp Pro"/>
                </a:rPr>
                <a:t>2018</a:t>
              </a:r>
              <a:endParaRPr/>
            </a:p>
          </p:txBody>
        </p:sp>
      </p:grpSp>
      <p:grpSp>
        <p:nvGrpSpPr>
          <p:cNvPr id="25" name="Группа 1" hidden="0"/>
          <p:cNvGrpSpPr/>
          <p:nvPr isPhoto="0" userDrawn="0"/>
        </p:nvGrpSpPr>
        <p:grpSpPr bwMode="auto">
          <a:xfrm>
            <a:off x="10317068" y="948484"/>
            <a:ext cx="1458232" cy="1458232"/>
            <a:chOff x="10550266" y="948484"/>
            <a:chExt cx="1458232" cy="1458232"/>
          </a:xfrm>
        </p:grpSpPr>
        <p:sp>
          <p:nvSpPr>
            <p:cNvPr id="26" name="Капля 34" hidden="0"/>
            <p:cNvSpPr/>
            <p:nvPr isPhoto="0" userDrawn="0"/>
          </p:nvSpPr>
          <p:spPr bwMode="auto">
            <a:xfrm rot="5400000" flipV="1">
              <a:off x="10550266" y="948484"/>
              <a:ext cx="1458232" cy="1458232"/>
            </a:xfrm>
            <a:prstGeom prst="teardrop">
              <a:avLst>
                <a:gd name="adj" fmla="val 100000"/>
              </a:avLst>
            </a:prstGeom>
            <a:gradFill>
              <a:gsLst>
                <a:gs pos="0">
                  <a:srgbClr val="96D6F2"/>
                </a:gs>
                <a:gs pos="29000">
                  <a:srgbClr val="51BAE8">
                    <a:lumMod val="100000"/>
                  </a:srgbClr>
                </a:gs>
                <a:gs pos="100000">
                  <a:srgbClr val="522D6A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7" name="Прямоугольник 35" hidden="0"/>
            <p:cNvSpPr/>
            <p:nvPr isPhoto="0" userDrawn="0"/>
          </p:nvSpPr>
          <p:spPr bwMode="auto">
            <a:xfrm>
              <a:off x="10550266" y="1354436"/>
              <a:ext cx="1458232" cy="830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4800">
                  <a:solidFill>
                    <a:schemeClr val="bg1"/>
                  </a:solidFill>
                  <a:latin typeface="PF Din Text Comp Pro"/>
                </a:rPr>
                <a:t>2021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 hidden="0"/>
          <p:cNvSpPr/>
          <p:nvPr isPhoto="0" userDrawn="0"/>
        </p:nvSpPr>
        <p:spPr bwMode="auto">
          <a:xfrm>
            <a:off x="6995886" y="5266821"/>
            <a:ext cx="3209444" cy="1003350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0" rIns="90000" bIns="0" anchor="ctr" anchorCtr="0">
            <a:noAutofit/>
          </a:bodyPr>
          <a:lstStyle/>
          <a:p>
            <a:pPr>
              <a:defRPr/>
            </a:pPr>
            <a:r>
              <a:rPr lang="ru-RU" sz="1600">
                <a:latin typeface="PF Din Text Comp Pro Light"/>
              </a:rPr>
              <a:t>АО «СИГНАЛТЕК», +7 (495) 150-42-55</a:t>
            </a:r>
            <a:endParaRPr/>
          </a:p>
          <a:p>
            <a:pPr>
              <a:defRPr/>
            </a:pPr>
            <a:r>
              <a:rPr lang="ru-RU" sz="1600" u="sng">
                <a:latin typeface="PF Din Text Comp Pro Light"/>
                <a:hlinkClick r:id="rId2" tooltip="http://www.signaltec.ru/"/>
              </a:rPr>
              <a:t>www.signaltec.ru</a:t>
            </a:r>
            <a:r>
              <a:rPr lang="en-US" sz="1600">
                <a:latin typeface="PF Din Text Comp Pro Light"/>
              </a:rPr>
              <a:t>   </a:t>
            </a:r>
            <a:r>
              <a:rPr lang="ru-RU" sz="1600" u="sng">
                <a:latin typeface="PF Din Text Comp Pro Light"/>
                <a:hlinkClick r:id="rId3" tooltip="mailto:info@signaltec.ru"/>
              </a:rPr>
              <a:t>info@signaltec.ru</a:t>
            </a:r>
            <a:endParaRPr lang="en-US" sz="1600">
              <a:latin typeface="PF Din Text Comp Pro Light"/>
            </a:endParaRPr>
          </a:p>
          <a:p>
            <a:pPr>
              <a:spcBef>
                <a:spcPts val="300"/>
              </a:spcBef>
              <a:defRPr/>
            </a:pPr>
            <a:r>
              <a:rPr lang="ru-RU" sz="1600">
                <a:latin typeface="PF Din Text Comp Pro Light"/>
              </a:rPr>
              <a:t>Москва, Ленинградский просп., д. 68</a:t>
            </a:r>
            <a:r>
              <a:rPr lang="en-US" sz="1600">
                <a:latin typeface="PF Din Text Comp Pro Light"/>
              </a:rPr>
              <a:t> </a:t>
            </a:r>
            <a:r>
              <a:rPr lang="ru-RU" sz="1600">
                <a:latin typeface="PF Din Text Comp Pro Light"/>
              </a:rPr>
              <a:t>с</a:t>
            </a:r>
            <a:r>
              <a:rPr lang="en-US" sz="1600">
                <a:latin typeface="PF Din Text Comp Pro Light"/>
              </a:rPr>
              <a:t>. </a:t>
            </a:r>
            <a:r>
              <a:rPr lang="ru-RU" sz="1600">
                <a:latin typeface="PF Din Text Comp Pro Light"/>
              </a:rPr>
              <a:t>7</a:t>
            </a:r>
            <a:endParaRPr/>
          </a:p>
        </p:txBody>
      </p:sp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995886" y="2539649"/>
            <a:ext cx="4296228" cy="172754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РЕШЕНИЯ:</a:t>
            </a:r>
            <a:br>
              <a:rPr lang="ru-RU" sz="3800">
                <a:latin typeface="PF Din Text Comp Pro Light"/>
                <a:ea typeface="PT Sans"/>
              </a:rPr>
            </a:br>
            <a:r>
              <a:rPr lang="ru-RU" sz="3800">
                <a:latin typeface="PF Din Text Comp Pro Light"/>
                <a:ea typeface="PT Sans"/>
              </a:rPr>
              <a:t>СОРМ-2, СОРМ-3, 374 ФЗ </a:t>
            </a:r>
            <a:br>
              <a:rPr lang="ru-RU" sz="2300">
                <a:latin typeface="PF Din Text Comp Pro Light"/>
                <a:ea typeface="PT Sans"/>
              </a:rPr>
            </a:br>
            <a:endParaRPr lang="ru-RU" sz="2400">
              <a:latin typeface="PF Din Text Comp Pro Light"/>
              <a:ea typeface="PT Sans"/>
            </a:endParaRPr>
          </a:p>
        </p:txBody>
      </p:sp>
      <p:pic>
        <p:nvPicPr>
          <p:cNvPr id="6" name="Рисунок 1" hidden="0"/>
          <p:cNvPicPr>
            <a:picLocks noChangeAspect="1"/>
          </p:cNvPicPr>
          <p:nvPr isPhoto="0" userDrawn="0"/>
        </p:nvPicPr>
        <p:blipFill>
          <a:blip r:embed="rId4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7" name="Рисунок 6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995886" y="2539649"/>
            <a:ext cx="4296228" cy="37418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ВИЗИРЬ-139-К</a:t>
            </a:r>
            <a:br>
              <a:rPr lang="ru-RU" sz="3800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системы, обеспечивающие выполнение требований </a:t>
            </a:r>
            <a:br>
              <a:rPr lang="ru-RU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Приказа Минкомсвязи РФ </a:t>
            </a:r>
            <a:br>
              <a:rPr lang="ru-RU">
                <a:latin typeface="PF Din Text Comp Pro Light"/>
                <a:ea typeface="PT Sans"/>
              </a:rPr>
            </a:br>
            <a:r>
              <a:rPr lang="ru-RU" sz="3800">
                <a:latin typeface="PF Din Text Comp Pro Light"/>
                <a:ea typeface="PT Sans"/>
              </a:rPr>
              <a:t>№</a:t>
            </a:r>
            <a:r>
              <a:rPr lang="en-US" sz="3800">
                <a:latin typeface="PF Din Text Comp Pro Light"/>
                <a:ea typeface="PT Sans"/>
              </a:rPr>
              <a:t> </a:t>
            </a:r>
            <a:r>
              <a:rPr lang="ru-RU" sz="3800">
                <a:latin typeface="PF Din Text Comp Pro Light"/>
                <a:ea typeface="PT Sans"/>
              </a:rPr>
              <a:t>83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 Light"/>
                <a:ea typeface="PT Sans"/>
              </a:rPr>
              <a:t>(с учетом изменений, внесенных Приказом Минкомсвязи России от 15 апреля 2019 г. № 139)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6" name="Рисунок 7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7" y="1808163"/>
            <a:ext cx="5716910" cy="471455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ОБОРУДОВАНИЕ КЛАССА СОРМ-2 ОБЯЗАТЕЛЬНО К УСТАНОВКЕ ОПЕРАТОРАМ</a:t>
            </a:r>
            <a:r>
              <a:rPr lang="ru-RU" sz="2400">
                <a:latin typeface="PF Din Text Comp Pro Light"/>
                <a:ea typeface="PT Sans"/>
              </a:rPr>
              <a:t> сотовой связи (использующих технологии 2G, 3G, LTE), провайдерам сетей передачи данных и ТМ.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 b="1">
                <a:latin typeface="PF Din Text Comp Pro Light"/>
                <a:ea typeface="PT Sans"/>
              </a:rPr>
              <a:t>АПК ВИЗИРЬ-139-К обеспечивает соблюдение требований:</a:t>
            </a:r>
            <a:endParaRPr lang="ru-RU" sz="2400">
              <a:latin typeface="PF Din Text Comp Pro Light"/>
              <a:ea typeface="PT San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 Минкомсвязи России № 144 от 6 декабря 2007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 </a:t>
            </a:r>
            <a:r>
              <a:rPr lang="ru-RU" sz="2200">
                <a:latin typeface="PF Din Text Comp Pro Light"/>
                <a:ea typeface="PT Sans"/>
              </a:rPr>
              <a:t>Мининформсвязи</a:t>
            </a:r>
            <a:r>
              <a:rPr lang="ru-RU" sz="2200">
                <a:latin typeface="PF Din Text Comp Pro Light"/>
                <a:ea typeface="PT Sans"/>
              </a:rPr>
              <a:t> России № 6 от 16.01.2008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 Минкомсвязи России № 73 от 27.05.2010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 Минкомсвязи № 83 от 16.04.2014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200">
                <a:latin typeface="PF Din Text Comp Pro Light"/>
                <a:ea typeface="PT Sans"/>
              </a:rPr>
              <a:t>Приказ Минкомсвязи № 139 от 15.04.2019</a:t>
            </a: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ru-RU" sz="2200">
              <a:latin typeface="PF Din Text Comp Pro Light"/>
              <a:ea typeface="PT Sans"/>
            </a:endParaRPr>
          </a:p>
        </p:txBody>
      </p:sp>
      <p:pic>
        <p:nvPicPr>
          <p:cNvPr id="6" name="Рисунок 4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926626" y="1439056"/>
            <a:ext cx="6065505" cy="5128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832869" y="904995"/>
            <a:ext cx="4296228" cy="287147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</a:t>
            </a:r>
            <a:r>
              <a:rPr lang="en-US" sz="3800">
                <a:latin typeface="PF Din Text Comp Pro Light"/>
                <a:ea typeface="PT Sans"/>
              </a:rPr>
              <a:t>AT</a:t>
            </a:r>
            <a:br>
              <a:rPr lang="ru-RU" sz="3800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аппаратно-программный комплекс для гибкого управления потоками данных </a:t>
            </a:r>
            <a:r>
              <a:rPr lang="ru-RU">
                <a:latin typeface="PF Din Text Comp Pro Light"/>
                <a:ea typeface="PT Sans"/>
              </a:rPr>
              <a:t>Ethernet</a:t>
            </a:r>
            <a:r>
              <a:rPr lang="ru-RU">
                <a:latin typeface="PF Din Text Comp Pro Light"/>
                <a:ea typeface="PT Sans"/>
              </a:rPr>
              <a:t>/IP в соответствии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 Light"/>
                <a:ea typeface="PT Sans"/>
              </a:rPr>
              <a:t>с заданными правилами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000">
                <a:latin typeface="PF Din Text Comp Pro Light"/>
                <a:ea typeface="PT Sans"/>
              </a:rPr>
              <a:t>(</a:t>
            </a:r>
            <a:r>
              <a:rPr lang="ru-RU" sz="2000">
                <a:latin typeface="PF Din Text Comp Pro Light"/>
                <a:ea typeface="PT Sans"/>
              </a:rPr>
              <a:t>агрегатор</a:t>
            </a:r>
            <a:r>
              <a:rPr lang="ru-RU" sz="2000">
                <a:latin typeface="PF Din Text Comp Pro Light"/>
                <a:ea typeface="PT Sans"/>
              </a:rPr>
              <a:t> </a:t>
            </a:r>
            <a:r>
              <a:rPr lang="ru-RU" sz="2000">
                <a:latin typeface="PF Din Text Comp Pro Light"/>
                <a:ea typeface="PT Sans"/>
              </a:rPr>
              <a:t>трафика</a:t>
            </a:r>
            <a:r>
              <a:rPr lang="en-US" sz="2000">
                <a:latin typeface="PF Din Text Comp Pro Light"/>
                <a:ea typeface="PT Sans"/>
              </a:rPr>
              <a:t> – </a:t>
            </a:r>
            <a:r>
              <a:rPr lang="ru-RU" sz="2000">
                <a:latin typeface="PF Din Text Comp Pro Light"/>
                <a:ea typeface="PT Sans"/>
              </a:rPr>
              <a:t>брокер сетевых пакетов)</a:t>
            </a:r>
            <a:endParaRPr lang="ru-RU" sz="2000">
              <a:latin typeface="PF Din Text Comp Pro Light"/>
              <a:ea typeface="PT Sans"/>
            </a:endParaRPr>
          </a:p>
        </p:txBody>
      </p:sp>
      <p:pic>
        <p:nvPicPr>
          <p:cNvPr id="5" name="Рисунок 4" hidden="0"/>
          <p:cNvPicPr/>
          <p:nvPr isPhoto="0" userDrawn="0"/>
        </p:nvPicPr>
        <p:blipFill>
          <a:blip r:embed="rId2"/>
          <a:stretch/>
        </p:blipFill>
        <p:spPr bwMode="auto">
          <a:xfrm>
            <a:off x="7069368" y="5700290"/>
            <a:ext cx="3039360" cy="718798"/>
          </a:xfrm>
          <a:prstGeom prst="rect">
            <a:avLst/>
          </a:prstGeom>
        </p:spPr>
      </p:pic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3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7" name="Рисунок 8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  <p:pic>
        <p:nvPicPr>
          <p:cNvPr id="8" name="Рисунок 7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8425401" y="4770219"/>
            <a:ext cx="3432758" cy="806727"/>
          </a:xfrm>
          <a:prstGeom prst="rect">
            <a:avLst/>
          </a:prstGeom>
        </p:spPr>
      </p:pic>
      <p:pic>
        <p:nvPicPr>
          <p:cNvPr id="9" name="Рисунок 9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7069368" y="4077979"/>
            <a:ext cx="2341383" cy="45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5938" y="419177"/>
            <a:ext cx="2367685" cy="555101"/>
          </a:xfrm>
          <a:prstGeom prst="rect">
            <a:avLst/>
          </a:prstGeom>
        </p:spPr>
      </p:pic>
      <p:sp>
        <p:nvSpPr>
          <p:cNvPr id="5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1808163"/>
            <a:ext cx="5580062" cy="471455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200">
                <a:latin typeface="PF Din Text Comp Pro Light"/>
                <a:ea typeface="PT Sans"/>
              </a:rPr>
              <a:t>ВИЗИРЬ-</a:t>
            </a:r>
            <a:r>
              <a:rPr lang="en-US" sz="3200">
                <a:latin typeface="PF Din Text Comp Pro Light"/>
                <a:ea typeface="PT Sans"/>
              </a:rPr>
              <a:t>AT</a:t>
            </a:r>
            <a:r>
              <a:rPr lang="ru-RU" sz="3200">
                <a:latin typeface="PF Din Text Comp Pro Light"/>
                <a:ea typeface="PT Sans"/>
              </a:rPr>
              <a:t>-</a:t>
            </a:r>
            <a:r>
              <a:rPr lang="en-US" sz="3200">
                <a:latin typeface="PF Din Text Comp Pro Light"/>
                <a:ea typeface="PT Sans"/>
              </a:rPr>
              <a:t>8 </a:t>
            </a:r>
            <a:r>
              <a:rPr lang="en-US" sz="3200">
                <a:solidFill>
                  <a:srgbClr val="51BAE8"/>
                </a:solidFill>
                <a:latin typeface="PF Din Text Comp Pro Light"/>
                <a:ea typeface="PT Sans"/>
              </a:rPr>
              <a:t>|</a:t>
            </a:r>
            <a:r>
              <a:rPr lang="en-US" sz="3200">
                <a:latin typeface="PF Din Text Comp Pro Light"/>
                <a:ea typeface="PT Sans"/>
              </a:rPr>
              <a:t> 24</a:t>
            </a:r>
            <a:r>
              <a:rPr lang="en-US" sz="3200">
                <a:solidFill>
                  <a:srgbClr val="51BAE8"/>
                </a:solidFill>
                <a:latin typeface="PF Din Text Comp Pro Light"/>
                <a:ea typeface="PT Sans"/>
              </a:rPr>
              <a:t> | </a:t>
            </a:r>
            <a:r>
              <a:rPr lang="ru-RU" sz="3200">
                <a:latin typeface="PF Din Text Comp Pro Light"/>
                <a:ea typeface="PT Sans"/>
              </a:rPr>
              <a:t>36</a:t>
            </a:r>
            <a:r>
              <a:rPr lang="en-US" sz="3200">
                <a:solidFill>
                  <a:srgbClr val="51BAE8"/>
                </a:solidFill>
                <a:latin typeface="PF Din Text Comp Pro Light"/>
                <a:ea typeface="PT Sans"/>
              </a:rPr>
              <a:t> | </a:t>
            </a:r>
            <a:r>
              <a:rPr lang="en-US" sz="3200">
                <a:latin typeface="PF Din Text Comp Pro Light"/>
                <a:ea typeface="PT Sans"/>
              </a:rPr>
              <a:t>48</a:t>
            </a:r>
            <a:r>
              <a:rPr lang="en-US" sz="3200">
                <a:solidFill>
                  <a:srgbClr val="51BAE8"/>
                </a:solidFill>
                <a:latin typeface="PF Din Text Comp Pro Light"/>
                <a:ea typeface="PT Sans"/>
              </a:rPr>
              <a:t> | </a:t>
            </a:r>
            <a:r>
              <a:rPr lang="en-US" sz="3200">
                <a:latin typeface="PF Din Text Comp Pro Light"/>
                <a:ea typeface="PT Sans"/>
              </a:rPr>
              <a:t>66</a:t>
            </a:r>
            <a:r>
              <a:rPr lang="en-US" sz="3200">
                <a:solidFill>
                  <a:srgbClr val="51BAE8"/>
                </a:solidFill>
                <a:latin typeface="PF Din Text Comp Pro Light"/>
                <a:ea typeface="PT Sans"/>
              </a:rPr>
              <a:t>| </a:t>
            </a:r>
            <a:r>
              <a:rPr lang="en-US" sz="3200">
                <a:latin typeface="PF Din Text Comp Pro Light"/>
                <a:ea typeface="PT Sans"/>
              </a:rPr>
              <a:t>80</a:t>
            </a:r>
            <a:endParaRPr lang="ru-RU" sz="3200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2400">
                <a:latin typeface="PF Din Text Comp Pro Light"/>
                <a:ea typeface="PT Sans"/>
              </a:rPr>
              <a:t>обеспечивает повышение эффективности сетевого мониторинга и транспортировки пакетов в сетях операторов связи.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400">
              <a:latin typeface="PF Din Text Comp Pro Light"/>
              <a:ea typeface="PT Sans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>
                <a:latin typeface="PF Din Text Comp Pro Light"/>
                <a:ea typeface="PT Sans"/>
              </a:rPr>
              <a:t>Предназначен для подключения средств мониторинга </a:t>
            </a:r>
            <a:br>
              <a:rPr lang="ru-RU" sz="2000">
                <a:latin typeface="PF Din Text Comp Pro Light"/>
                <a:ea typeface="PT Sans"/>
              </a:rPr>
            </a:br>
            <a:r>
              <a:rPr lang="ru-RU" sz="2000">
                <a:latin typeface="PF Din Text Comp Pro Light"/>
                <a:ea typeface="PT Sans"/>
              </a:rPr>
              <a:t>к контролируемой сети и оптимизации трафика для более эффективной работы средств мониторинга. </a:t>
            </a:r>
            <a:endParaRPr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>
                <a:latin typeface="PF Din Text Comp Pro Light"/>
                <a:ea typeface="PT Sans"/>
              </a:rPr>
              <a:t>Используется в системах сетевого мониторинга для фильтрации больших потоков данных, разделения их на более мелкие </a:t>
            </a:r>
            <a:br>
              <a:rPr lang="ru-RU" sz="2000">
                <a:latin typeface="PF Din Text Comp Pro Light"/>
                <a:ea typeface="PT Sans"/>
              </a:rPr>
            </a:br>
            <a:r>
              <a:rPr lang="ru-RU" sz="2000">
                <a:latin typeface="PF Din Text Comp Pro Light"/>
                <a:ea typeface="PT Sans"/>
              </a:rPr>
              <a:t>для последующей обработки</a:t>
            </a:r>
            <a:r>
              <a:rPr lang="ru-RU" sz="2200">
                <a:latin typeface="PF Din Text Comp Pro Light"/>
                <a:ea typeface="PT Sans"/>
              </a:rPr>
              <a:t>. </a:t>
            </a:r>
            <a:endParaRPr/>
          </a:p>
        </p:txBody>
      </p:sp>
      <p:sp>
        <p:nvSpPr>
          <p:cNvPr id="6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515938" y="5993039"/>
            <a:ext cx="11125200" cy="85560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000">
                <a:latin typeface="PF Din Text Comp Pro Light"/>
                <a:ea typeface="PT Sans"/>
              </a:rPr>
              <a:t>ВИЗИРЬ-</a:t>
            </a:r>
            <a:r>
              <a:rPr lang="en-US" sz="2000">
                <a:latin typeface="PF Din Text Comp Pro Light"/>
                <a:ea typeface="PT Sans"/>
              </a:rPr>
              <a:t>AT</a:t>
            </a:r>
            <a:r>
              <a:rPr lang="ru-RU" sz="2000">
                <a:latin typeface="PF Din Text Comp Pro Light"/>
                <a:ea typeface="PT Sans"/>
              </a:rPr>
              <a:t> </a:t>
            </a:r>
            <a:r>
              <a:rPr lang="ru-RU" sz="2000">
                <a:latin typeface="PF Din Text Comp Pro Light"/>
                <a:ea typeface="PT Sans"/>
              </a:rPr>
              <a:t>позволяет рационально использовать оборудование мониторинга в условиях постоянно возрастающих объемов трафика </a:t>
            </a:r>
            <a:br>
              <a:rPr lang="ru-RU" sz="2000">
                <a:latin typeface="PF Din Text Comp Pro Light"/>
                <a:ea typeface="PT Sans"/>
              </a:rPr>
            </a:br>
            <a:r>
              <a:rPr lang="ru-RU" sz="2000">
                <a:latin typeface="PF Din Text Comp Pro Light"/>
                <a:ea typeface="PT Sans"/>
              </a:rPr>
              <a:t>в сетях операторов связи, компаний, предоставляющих сетевые сервисы, дата-центрах.</a:t>
            </a:r>
            <a:endParaRPr/>
          </a:p>
        </p:txBody>
      </p:sp>
      <p:pic>
        <p:nvPicPr>
          <p:cNvPr id="7" name="Рисунок 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913646" y="1808163"/>
            <a:ext cx="6119382" cy="4386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AdjustHandles="0" noChangeArrowheads="0"/>
          </p:cNvSpPr>
          <p:nvPr isPhoto="0" userDrawn="0"/>
        </p:nvSpPr>
        <p:spPr bwMode="auto">
          <a:xfrm>
            <a:off x="6995886" y="2539649"/>
            <a:ext cx="4296228" cy="374188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ВИЗИРЬ-374/573</a:t>
            </a:r>
            <a:br>
              <a:rPr lang="ru-RU" sz="3800">
                <a:latin typeface="PF Din Text Comp Pro Light"/>
                <a:ea typeface="PT Sans"/>
              </a:rPr>
            </a:br>
            <a:r>
              <a:rPr lang="ru-RU">
                <a:latin typeface="PF Din Text Comp Pro Light"/>
                <a:ea typeface="PT Sans"/>
              </a:rPr>
              <a:t>АПК обеспечивает выполнение требований Постановления Правительства РФ </a:t>
            </a:r>
            <a:endParaRPr lang="en-US">
              <a:latin typeface="PF Din Text Comp Pro Light"/>
              <a:ea typeface="PT San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№ 538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>
                <a:latin typeface="PF Din Text Comp Pro Light"/>
                <a:ea typeface="PT Sans"/>
              </a:rPr>
              <a:t>и Приказа Минкомсвязи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sz="3800">
                <a:latin typeface="PF Din Text Comp Pro Light"/>
                <a:ea typeface="PT Sans"/>
              </a:rPr>
              <a:t>№573</a:t>
            </a:r>
            <a:endParaRPr/>
          </a:p>
        </p:txBody>
      </p:sp>
      <p:pic>
        <p:nvPicPr>
          <p:cNvPr id="5" name="Рисунок 4" hidden="0"/>
          <p:cNvPicPr>
            <a:picLocks noChangeAspect="1"/>
          </p:cNvPicPr>
          <p:nvPr isPhoto="0" userDrawn="0"/>
        </p:nvPicPr>
        <p:blipFill>
          <a:blip r:embed="rId2"/>
          <a:srcRect l="0" t="0" r="37974" b="25716"/>
          <a:stretch/>
        </p:blipFill>
        <p:spPr bwMode="auto">
          <a:xfrm>
            <a:off x="0" y="1"/>
            <a:ext cx="6109855" cy="6899564"/>
          </a:xfrm>
          <a:prstGeom prst="rect">
            <a:avLst/>
          </a:prstGeom>
        </p:spPr>
      </p:pic>
      <p:pic>
        <p:nvPicPr>
          <p:cNvPr id="6" name="Рисунок 6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906141" y="2381692"/>
            <a:ext cx="2297571" cy="2167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R7-Office/6.2.2.17</Application>
  <DocSecurity>0</DocSecurity>
  <PresentationFormat>Широкоэкранный</PresentationFormat>
  <Paragraphs>0</Paragraphs>
  <Slides>23</Slides>
  <Notes>23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Manager/>
  <Company>-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-</dc:creator>
  <cp:keywords/>
  <dc:description/>
  <dc:identifier/>
  <dc:language/>
  <cp:lastModifiedBy>Евгения Апостолова</cp:lastModifiedBy>
  <cp:revision>255</cp:revision>
  <dcterms:created xsi:type="dcterms:W3CDTF">2019-06-13T13:58:49Z</dcterms:created>
  <dcterms:modified xsi:type="dcterms:W3CDTF">2021-07-14T19:24:30Z</dcterms:modified>
  <cp:category/>
  <cp:contentStatus/>
  <cp:version/>
</cp:coreProperties>
</file>