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395" r:id="rId3"/>
    <p:sldId id="290" r:id="rId4"/>
    <p:sldId id="272" r:id="rId5"/>
    <p:sldId id="273" r:id="rId6"/>
    <p:sldId id="274" r:id="rId7"/>
    <p:sldId id="396" r:id="rId8"/>
    <p:sldId id="397" r:id="rId9"/>
    <p:sldId id="398" r:id="rId10"/>
    <p:sldId id="259" r:id="rId11"/>
    <p:sldId id="279" r:id="rId12"/>
    <p:sldId id="399" r:id="rId13"/>
    <p:sldId id="400" r:id="rId14"/>
    <p:sldId id="289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6400" autoAdjust="0"/>
  </p:normalViewPr>
  <p:slideViewPr>
    <p:cSldViewPr snapToGrid="0">
      <p:cViewPr varScale="1">
        <p:scale>
          <a:sx n="108" d="100"/>
          <a:sy n="108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48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331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0" name="Shape 10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0" name="Shape 1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22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Shape 12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0" name="Shape 1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8" name="Shape 9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6768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"/>
          <p:cNvSpPr/>
          <p:nvPr/>
        </p:nvSpPr>
        <p:spPr>
          <a:xfrm>
            <a:off x="1987550" y="6754813"/>
            <a:ext cx="8210550" cy="107951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93" name="Rectangle"/>
          <p:cNvSpPr/>
          <p:nvPr/>
        </p:nvSpPr>
        <p:spPr>
          <a:xfrm>
            <a:off x="7977051" y="0"/>
            <a:ext cx="2338253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94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4"/>
            <a:ext cx="1824583" cy="456147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992312" y="3148013"/>
            <a:ext cx="8207376" cy="3398838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172200"/>
            <a:ext cx="2133600" cy="36830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1987550" y="6754813"/>
            <a:ext cx="8210550" cy="107951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04" name="Rectangle"/>
          <p:cNvSpPr/>
          <p:nvPr/>
        </p:nvSpPr>
        <p:spPr>
          <a:xfrm>
            <a:off x="7977051" y="0"/>
            <a:ext cx="2338253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9" rIns="45719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05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4"/>
            <a:ext cx="1824583" cy="456147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1982787" y="831850"/>
            <a:ext cx="8207376" cy="2540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2312" y="3371850"/>
            <a:ext cx="8207376" cy="3048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000"/>
              </a:lnSpc>
              <a:spcBef>
                <a:spcPts val="300"/>
              </a:spcBef>
              <a:buSzTx/>
              <a:buFontTx/>
              <a:buNone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  <a:lvl2pPr marL="450850" indent="-88900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2pPr>
            <a:lvl3pPr marL="901064" indent="-1866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3pPr>
            <a:lvl4pPr marL="1351914" indent="-2755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4pPr>
            <a:lvl5pPr marL="1802764" indent="-3644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172200"/>
            <a:ext cx="2133600" cy="36830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/>
          <p:cNvSpPr/>
          <p:nvPr/>
        </p:nvSpPr>
        <p:spPr>
          <a:xfrm>
            <a:off x="1987550" y="6754813"/>
            <a:ext cx="8210550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16" name="Rectangle"/>
          <p:cNvSpPr/>
          <p:nvPr/>
        </p:nvSpPr>
        <p:spPr>
          <a:xfrm>
            <a:off x="7977051" y="0"/>
            <a:ext cx="2338254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17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982787" y="831850"/>
            <a:ext cx="8207376" cy="254000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92312" y="3371850"/>
            <a:ext cx="4027490" cy="3048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000"/>
              </a:lnSpc>
              <a:spcBef>
                <a:spcPts val="600"/>
              </a:spcBef>
              <a:buSzTx/>
              <a:buFontTx/>
              <a:buNone/>
              <a:defRPr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  <a:lvl2pPr marL="473075" indent="-111125">
              <a:lnSpc>
                <a:spcPts val="2000"/>
              </a:lnSpc>
              <a:spcBef>
                <a:spcPts val="600"/>
              </a:spcBef>
              <a:buFontTx/>
              <a:buChar char="_"/>
              <a:defRPr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2pPr>
            <a:lvl3pPr marL="994410" indent="-280034">
              <a:lnSpc>
                <a:spcPts val="2000"/>
              </a:lnSpc>
              <a:spcBef>
                <a:spcPts val="600"/>
              </a:spcBef>
              <a:buFontTx/>
              <a:buChar char="_"/>
              <a:defRPr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3pPr>
            <a:lvl4pPr marL="1535640" indent="-459315">
              <a:lnSpc>
                <a:spcPts val="2000"/>
              </a:lnSpc>
              <a:spcBef>
                <a:spcPts val="600"/>
              </a:spcBef>
              <a:buFontTx/>
              <a:buChar char="_"/>
              <a:defRPr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4pPr>
            <a:lvl5pPr marL="2045758" indent="-607482">
              <a:lnSpc>
                <a:spcPts val="2000"/>
              </a:lnSpc>
              <a:spcBef>
                <a:spcPts val="600"/>
              </a:spcBef>
              <a:buFontTx/>
              <a:buChar char="_"/>
              <a:defRPr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"/>
          <p:cNvSpPr/>
          <p:nvPr/>
        </p:nvSpPr>
        <p:spPr>
          <a:xfrm>
            <a:off x="1987550" y="6754813"/>
            <a:ext cx="8210550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28" name="Rectangle"/>
          <p:cNvSpPr/>
          <p:nvPr/>
        </p:nvSpPr>
        <p:spPr>
          <a:xfrm>
            <a:off x="7977051" y="0"/>
            <a:ext cx="2338254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29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1982787" y="831850"/>
            <a:ext cx="8207376" cy="244475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1987550" y="6754813"/>
            <a:ext cx="8210550" cy="107951"/>
          </a:xfrm>
          <a:prstGeom prst="rect">
            <a:avLst/>
          </a:prstGeom>
          <a:solidFill>
            <a:srgbClr val="002060"/>
          </a:solidFill>
          <a:ln w="3175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39" name="Rectangle"/>
          <p:cNvSpPr/>
          <p:nvPr/>
        </p:nvSpPr>
        <p:spPr>
          <a:xfrm>
            <a:off x="7977051" y="-1"/>
            <a:ext cx="2338253" cy="107951"/>
          </a:xfrm>
          <a:prstGeom prst="rect">
            <a:avLst/>
          </a:prstGeom>
          <a:solidFill>
            <a:srgbClr val="003F75"/>
          </a:solidFill>
          <a:ln w="3175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40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4"/>
            <a:ext cx="1824583" cy="456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1982787" y="831849"/>
            <a:ext cx="8207376" cy="2444751"/>
          </a:xfrm>
          <a:prstGeom prst="rect">
            <a:avLst/>
          </a:prstGeom>
        </p:spPr>
        <p:txBody>
          <a:bodyPr lIns="45718" tIns="45718" rIns="45718" bIns="45718" anchor="t">
            <a:noAutofit/>
          </a:bodyPr>
          <a:lstStyle>
            <a:lvl1pPr>
              <a:lnSpc>
                <a:spcPts val="6400"/>
              </a:lnSpc>
              <a:defRPr sz="26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77200" y="6172200"/>
            <a:ext cx="2133600" cy="368301"/>
          </a:xfrm>
          <a:prstGeom prst="rect">
            <a:avLst/>
          </a:prstGeom>
        </p:spPr>
        <p:txBody>
          <a:bodyPr wrap="square" lIns="45718" tIns="45718" rIns="45718" bIns="45718"/>
          <a:lstStyle>
            <a:lvl1pPr>
              <a:defRPr sz="1100"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1987549" y="6754813"/>
            <a:ext cx="8210551" cy="107952"/>
          </a:xfrm>
          <a:prstGeom prst="rect">
            <a:avLst/>
          </a:prstGeom>
          <a:solidFill>
            <a:srgbClr val="002060"/>
          </a:solidFill>
          <a:ln w="3175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50" name="Rectangle"/>
          <p:cNvSpPr/>
          <p:nvPr/>
        </p:nvSpPr>
        <p:spPr>
          <a:xfrm>
            <a:off x="7977051" y="-1"/>
            <a:ext cx="2338254" cy="107951"/>
          </a:xfrm>
          <a:prstGeom prst="rect">
            <a:avLst/>
          </a:prstGeom>
          <a:solidFill>
            <a:srgbClr val="003F75"/>
          </a:solidFill>
          <a:ln w="3175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51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"/>
          <p:cNvSpPr/>
          <p:nvPr/>
        </p:nvSpPr>
        <p:spPr>
          <a:xfrm>
            <a:off x="1987550" y="6754813"/>
            <a:ext cx="8210550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60" name="Rectangle"/>
          <p:cNvSpPr/>
          <p:nvPr/>
        </p:nvSpPr>
        <p:spPr>
          <a:xfrm>
            <a:off x="7977051" y="0"/>
            <a:ext cx="2338254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61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992312" y="3148013"/>
            <a:ext cx="8207376" cy="3398838"/>
          </a:xfrm>
          <a:prstGeom prst="rect">
            <a:avLst/>
          </a:prstGeom>
        </p:spPr>
        <p:txBody>
          <a:bodyPr lIns="45718" tIns="45718" rIns="45718" bIns="45718" anchor="b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1987550" y="6754813"/>
            <a:ext cx="8210550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71" name="Rectangle"/>
          <p:cNvSpPr/>
          <p:nvPr/>
        </p:nvSpPr>
        <p:spPr>
          <a:xfrm>
            <a:off x="7977051" y="0"/>
            <a:ext cx="2338254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72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"/>
          <p:cNvSpPr/>
          <p:nvPr/>
        </p:nvSpPr>
        <p:spPr>
          <a:xfrm>
            <a:off x="1987549" y="6754813"/>
            <a:ext cx="8210551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81" name="Rectangle"/>
          <p:cNvSpPr/>
          <p:nvPr/>
        </p:nvSpPr>
        <p:spPr>
          <a:xfrm>
            <a:off x="7977051" y="-2"/>
            <a:ext cx="2338254" cy="107953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82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2003424" y="565148"/>
            <a:ext cx="8207376" cy="1085852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ct val="100000"/>
              </a:lnSpc>
              <a:defRPr sz="32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idx="1"/>
          </p:nvPr>
        </p:nvSpPr>
        <p:spPr>
          <a:xfrm>
            <a:off x="1968499" y="1790700"/>
            <a:ext cx="8229601" cy="4525963"/>
          </a:xfrm>
          <a:prstGeom prst="rect">
            <a:avLst/>
          </a:prstGeom>
        </p:spPr>
        <p:txBody>
          <a:bodyPr lIns="0" tIns="0" rIns="0" bIns="0"/>
          <a:lstStyle>
            <a:lvl1pPr marL="140367" indent="-140367">
              <a:lnSpc>
                <a:spcPct val="100000"/>
              </a:lnSpc>
              <a:spcBef>
                <a:spcPts val="100"/>
              </a:spcBef>
              <a:buFontTx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05790" indent="-243840">
              <a:lnSpc>
                <a:spcPct val="100000"/>
              </a:lnSpc>
              <a:spcBef>
                <a:spcPts val="100"/>
              </a:spcBef>
              <a:buFontTx/>
              <a:buChar char="-"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63293" indent="-248918">
              <a:lnSpc>
                <a:spcPct val="100000"/>
              </a:lnSpc>
              <a:spcBef>
                <a:spcPts val="100"/>
              </a:spcBef>
              <a:buFontTx/>
              <a:buChar char="✓"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48763" indent="-472438">
              <a:lnSpc>
                <a:spcPct val="100000"/>
              </a:lnSpc>
              <a:spcBef>
                <a:spcPts val="100"/>
              </a:spcBef>
              <a:buFontTx/>
              <a:buChar char="_"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63113" indent="-624838">
              <a:lnSpc>
                <a:spcPct val="100000"/>
              </a:lnSpc>
              <a:spcBef>
                <a:spcPts val="100"/>
              </a:spcBef>
              <a:buFontTx/>
              <a:buChar char="_"/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51273" y="6228081"/>
            <a:ext cx="259527" cy="2565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1100"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1987550" y="6754813"/>
            <a:ext cx="8210550" cy="107953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7977051" y="0"/>
            <a:ext cx="2338255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194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5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1982787" y="831850"/>
            <a:ext cx="8207376" cy="254000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2312" y="3371850"/>
            <a:ext cx="8207376" cy="3048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000"/>
              </a:lnSpc>
              <a:spcBef>
                <a:spcPts val="300"/>
              </a:spcBef>
              <a:buSzTx/>
              <a:buFontTx/>
              <a:buNone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  <a:lvl2pPr marL="450850" indent="-88900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2pPr>
            <a:lvl3pPr marL="901064" indent="-1866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3pPr>
            <a:lvl4pPr marL="1351914" indent="-2755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4pPr>
            <a:lvl5pPr marL="1802764" indent="-3644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7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"/>
          <p:cNvSpPr/>
          <p:nvPr/>
        </p:nvSpPr>
        <p:spPr>
          <a:xfrm>
            <a:off x="1987550" y="6754813"/>
            <a:ext cx="8210550" cy="107952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205" name="Rectangle"/>
          <p:cNvSpPr/>
          <p:nvPr/>
        </p:nvSpPr>
        <p:spPr>
          <a:xfrm>
            <a:off x="7977051" y="0"/>
            <a:ext cx="2338254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206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4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1982787" y="831850"/>
            <a:ext cx="8207376" cy="2540000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92312" y="3371850"/>
            <a:ext cx="8207376" cy="3048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000"/>
              </a:lnSpc>
              <a:spcBef>
                <a:spcPts val="300"/>
              </a:spcBef>
              <a:buSzTx/>
              <a:buFontTx/>
              <a:buNone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  <a:lvl2pPr marL="450850" indent="-88900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2pPr>
            <a:lvl3pPr marL="901064" indent="-1866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3pPr>
            <a:lvl4pPr marL="1351914" indent="-2755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4pPr>
            <a:lvl5pPr marL="1802764" indent="-3644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"/>
          <p:cNvSpPr/>
          <p:nvPr/>
        </p:nvSpPr>
        <p:spPr>
          <a:xfrm>
            <a:off x="1987550" y="6754813"/>
            <a:ext cx="8210550" cy="107953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217" name="Rectangle"/>
          <p:cNvSpPr/>
          <p:nvPr/>
        </p:nvSpPr>
        <p:spPr>
          <a:xfrm>
            <a:off x="7977051" y="0"/>
            <a:ext cx="2338255" cy="107950"/>
          </a:xfrm>
          <a:prstGeom prst="rect">
            <a:avLst/>
          </a:prstGeom>
          <a:solidFill>
            <a:srgbClr val="003F7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pic>
        <p:nvPicPr>
          <p:cNvPr id="218" name="http://www.genienrm.com/images/en/logo.png" descr="http://www.genienrm.com/images/en/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075" y="216413"/>
            <a:ext cx="1824585" cy="456149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1981200" y="419100"/>
            <a:ext cx="8229600" cy="1281908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lnSpc>
                <a:spcPts val="6400"/>
              </a:lnSpc>
              <a:defRPr sz="2800" b="1"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81200" y="1701006"/>
            <a:ext cx="4038600" cy="466963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2000"/>
              </a:lnSpc>
              <a:spcBef>
                <a:spcPts val="300"/>
              </a:spcBef>
              <a:buSzTx/>
              <a:buFontTx/>
              <a:buNone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  <a:lvl2pPr marL="450850" indent="-88900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2pPr>
            <a:lvl3pPr marL="901064" indent="-1866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3pPr>
            <a:lvl4pPr marL="1351914" indent="-2755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4pPr>
            <a:lvl5pPr marL="1802764" indent="-364489">
              <a:lnSpc>
                <a:spcPts val="2000"/>
              </a:lnSpc>
              <a:spcBef>
                <a:spcPts val="300"/>
              </a:spcBef>
              <a:buFontTx/>
              <a:buChar char="_"/>
              <a:defRPr sz="14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6" y="6221731"/>
            <a:ext cx="273654" cy="2692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headline op2 slide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4582" y="6450195"/>
            <a:ext cx="267852" cy="243841"/>
          </a:xfrm>
          <a:prstGeom prst="rect">
            <a:avLst/>
          </a:prstGeom>
        </p:spPr>
        <p:txBody>
          <a:bodyPr anchor="t"/>
          <a:lstStyle>
            <a:lvl1pPr algn="ctr">
              <a:defRPr sz="1100" b="1">
                <a:solidFill>
                  <a:srgbClr val="949599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8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86" y="345356"/>
            <a:ext cx="655296" cy="48754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08710" y="461647"/>
            <a:ext cx="10059404" cy="5355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lvl1pPr>
            <a:lvl2pPr marL="0" indent="457200">
              <a:buSzTx/>
              <a:buFont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lvl2pPr>
            <a:lvl3pPr marL="0" indent="914400">
              <a:buSzTx/>
              <a:buFont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lvl3pPr>
            <a:lvl4pPr marL="0" indent="1371600">
              <a:buSzTx/>
              <a:buFont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lvl4pPr>
            <a:lvl5pPr marL="0" indent="1828800">
              <a:buSzTx/>
              <a:buFontTx/>
              <a:buNone/>
              <a:defRPr sz="32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圖片 2" descr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內文層級一…"/>
          <p:cNvSpPr txBox="1">
            <a:spLocks noGrp="1"/>
          </p:cNvSpPr>
          <p:nvPr>
            <p:ph type="body" idx="1"/>
          </p:nvPr>
        </p:nvSpPr>
        <p:spPr>
          <a:xfrm>
            <a:off x="838199" y="1597025"/>
            <a:ext cx="10377066" cy="44174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400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28600" indent="-228600">
              <a:lnSpc>
                <a:spcPct val="110000"/>
              </a:lnSpc>
              <a:spcBef>
                <a:spcPts val="0"/>
              </a:spcBef>
              <a:buFontTx/>
              <a:defRPr sz="22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469900" indent="-228600">
              <a:lnSpc>
                <a:spcPct val="110000"/>
              </a:lnSpc>
              <a:spcBef>
                <a:spcPts val="0"/>
              </a:spcBef>
              <a:buFontTx/>
              <a:buChar char="-"/>
              <a:defRPr sz="20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736600" indent="-228600">
              <a:lnSpc>
                <a:spcPct val="110000"/>
              </a:lnSpc>
              <a:spcBef>
                <a:spcPts val="0"/>
              </a:spcBef>
              <a:buFontTx/>
              <a:buChar char="‣"/>
              <a:defRPr sz="18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indent="762000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62626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08" name="直線接點 7"/>
          <p:cNvSpPr/>
          <p:nvPr/>
        </p:nvSpPr>
        <p:spPr>
          <a:xfrm>
            <a:off x="838200" y="1431831"/>
            <a:ext cx="10377065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9" name="文字方塊 12"/>
          <p:cNvSpPr txBox="1">
            <a:spLocks noGrp="1"/>
          </p:cNvSpPr>
          <p:nvPr>
            <p:ph type="body" sz="quarter" idx="21"/>
          </p:nvPr>
        </p:nvSpPr>
        <p:spPr>
          <a:xfrm>
            <a:off x="10365694" y="1099092"/>
            <a:ext cx="849572" cy="33274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00A2D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Sub-title</a:t>
            </a:r>
          </a:p>
        </p:txBody>
      </p:sp>
      <p:sp>
        <p:nvSpPr>
          <p:cNvPr id="210" name="Title"/>
          <p:cNvSpPr txBox="1">
            <a:spLocks noGrp="1"/>
          </p:cNvSpPr>
          <p:nvPr>
            <p:ph type="body" sz="quarter" idx="22"/>
          </p:nvPr>
        </p:nvSpPr>
        <p:spPr>
          <a:xfrm>
            <a:off x="838199" y="841281"/>
            <a:ext cx="1107084" cy="584201"/>
          </a:xfrm>
          <a:prstGeom prst="rect">
            <a:avLst/>
          </a:prstGeom>
          <a:solidFill>
            <a:srgbClr val="00A2DB"/>
          </a:solidFill>
        </p:spPr>
        <p:txBody>
          <a:bodyPr wrap="none" lIns="50800" tIns="50800" rIns="50800" bIns="508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t>Title </a:t>
            </a:r>
          </a:p>
        </p:txBody>
      </p:sp>
      <p:sp>
        <p:nvSpPr>
          <p:cNvPr id="21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6844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kushnar@genie-networks.com" TargetMode="Externa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ti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7" Type="http://schemas.openxmlformats.org/officeDocument/2006/relationships/image" Target="../media/image25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24.tif"/><Relationship Id="rId4" Type="http://schemas.openxmlformats.org/officeDocument/2006/relationships/image" Target="../media/image23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圖片 6" descr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34" y="0"/>
            <a:ext cx="1439295" cy="143929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文字方塊 9"/>
          <p:cNvSpPr txBox="1"/>
          <p:nvPr/>
        </p:nvSpPr>
        <p:spPr>
          <a:xfrm>
            <a:off x="976735" y="3059668"/>
            <a:ext cx="991393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2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pPr algn="l" fontAlgn="base"/>
            <a:r>
              <a:rPr lang="ru-RU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Защита от </a:t>
            </a:r>
            <a:r>
              <a:rPr lang="ru-RU" sz="28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DDoS</a:t>
            </a:r>
            <a:r>
              <a:rPr lang="ru-RU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атак – как защитить себя</a:t>
            </a:r>
            <a:br>
              <a:rPr lang="ru-RU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ru-RU" sz="2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и/или как на этом заработать при минимальных вложениях</a:t>
            </a:r>
            <a:r>
              <a:rPr lang="ru-RU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52" name="文字方塊 11"/>
          <p:cNvSpPr txBox="1"/>
          <p:nvPr/>
        </p:nvSpPr>
        <p:spPr>
          <a:xfrm>
            <a:off x="985123" y="5726303"/>
            <a:ext cx="923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endParaRPr dirty="0"/>
          </a:p>
        </p:txBody>
      </p:sp>
      <p:sp>
        <p:nvSpPr>
          <p:cNvPr id="253" name="文字方塊 12"/>
          <p:cNvSpPr txBox="1"/>
          <p:nvPr/>
        </p:nvSpPr>
        <p:spPr>
          <a:xfrm>
            <a:off x="985123" y="6130568"/>
            <a:ext cx="9239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00A2D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endParaRPr dirty="0"/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8CD7C503-E1B4-486B-A064-6D237EB4D051}"/>
              </a:ext>
            </a:extLst>
          </p:cNvPr>
          <p:cNvSpPr txBox="1"/>
          <p:nvPr/>
        </p:nvSpPr>
        <p:spPr>
          <a:xfrm>
            <a:off x="976734" y="5645954"/>
            <a:ext cx="368145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00A2D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Представитель компании на территории России и СНГ</a:t>
            </a:r>
          </a:p>
          <a:p>
            <a:r>
              <a:rPr lang="en-US" dirty="0">
                <a:hlinkClick r:id="rId5"/>
              </a:rPr>
              <a:t>nkushnar@genie-networks.com</a:t>
            </a:r>
            <a:r>
              <a:rPr lang="en-US" dirty="0"/>
              <a:t> +79856436481</a:t>
            </a:r>
            <a:endParaRPr lang="ru-RU" dirty="0"/>
          </a:p>
          <a:p>
            <a:r>
              <a:rPr lang="ru-RU" dirty="0"/>
              <a:t>Апрель 2022</a:t>
            </a:r>
          </a:p>
        </p:txBody>
      </p:sp>
      <p:sp>
        <p:nvSpPr>
          <p:cNvPr id="9" name="文字方塊 11">
            <a:extLst>
              <a:ext uri="{FF2B5EF4-FFF2-40B4-BE49-F238E27FC236}">
                <a16:creationId xmlns:a16="http://schemas.microsoft.com/office/drawing/2014/main" id="{32073D0E-E77D-4C69-84A7-D1758C78C0E1}"/>
              </a:ext>
            </a:extLst>
          </p:cNvPr>
          <p:cNvSpPr txBox="1"/>
          <p:nvPr/>
        </p:nvSpPr>
        <p:spPr>
          <a:xfrm>
            <a:off x="976734" y="5224463"/>
            <a:ext cx="262988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Никита Кушнарев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Enables Traffic Analysis and DDoS Security"/>
          <p:cNvSpPr txBox="1"/>
          <p:nvPr/>
        </p:nvSpPr>
        <p:spPr>
          <a:xfrm>
            <a:off x="1958973" y="1774207"/>
            <a:ext cx="5816809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ru-RU" b="1" dirty="0">
                <a:solidFill>
                  <a:srgbClr val="009193"/>
                </a:solidFill>
                <a:effectLst>
                  <a:outerShdw blurRad="12700" dist="12700" dir="18900000" rotWithShape="0">
                    <a:srgbClr val="A7A7A7"/>
                  </a:outerShdw>
                </a:effectLst>
              </a:rPr>
              <a:t>Анализ трафика</a:t>
            </a:r>
            <a:r>
              <a:rPr dirty="0"/>
              <a:t> </a:t>
            </a:r>
            <a:r>
              <a:rPr lang="ru-RU" dirty="0"/>
              <a:t>и</a:t>
            </a:r>
            <a:r>
              <a:rPr dirty="0"/>
              <a:t> </a:t>
            </a:r>
            <a:r>
              <a:rPr lang="ru-RU" b="1" dirty="0">
                <a:solidFill>
                  <a:srgbClr val="009193"/>
                </a:solidFill>
                <a:effectLst>
                  <a:outerShdw blurRad="12700" dist="12700" dir="18900000" rotWithShape="0">
                    <a:srgbClr val="A7A7A7"/>
                  </a:outerShdw>
                </a:effectLst>
              </a:rPr>
              <a:t>защита от </a:t>
            </a:r>
            <a:r>
              <a:rPr lang="en-US" b="1" dirty="0">
                <a:solidFill>
                  <a:srgbClr val="009193"/>
                </a:solidFill>
                <a:effectLst>
                  <a:outerShdw blurRad="12700" dist="12700" dir="18900000" rotWithShape="0">
                    <a:srgbClr val="A7A7A7"/>
                  </a:outerShdw>
                </a:effectLst>
              </a:rPr>
              <a:t>DDoS</a:t>
            </a:r>
            <a:endParaRPr b="1" dirty="0">
              <a:solidFill>
                <a:srgbClr val="009193"/>
              </a:solidFill>
              <a:effectLst>
                <a:outerShdw blurRad="12700" dist="12700" dir="18900000" rotWithShape="0">
                  <a:srgbClr val="A7A7A7"/>
                </a:outerShdw>
              </a:effectLst>
            </a:endParaRPr>
          </a:p>
        </p:txBody>
      </p:sp>
      <p:grpSp>
        <p:nvGrpSpPr>
          <p:cNvPr id="317" name="Group"/>
          <p:cNvGrpSpPr/>
          <p:nvPr/>
        </p:nvGrpSpPr>
        <p:grpSpPr>
          <a:xfrm>
            <a:off x="7502520" y="2584215"/>
            <a:ext cx="4049256" cy="1439869"/>
            <a:chOff x="0" y="0"/>
            <a:chExt cx="2809879" cy="1439867"/>
          </a:xfrm>
        </p:grpSpPr>
        <p:sp>
          <p:nvSpPr>
            <p:cNvPr id="315" name="Rectangle"/>
            <p:cNvSpPr/>
            <p:nvPr/>
          </p:nvSpPr>
          <p:spPr>
            <a:xfrm>
              <a:off x="0" y="0"/>
              <a:ext cx="2809879" cy="1439867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>
                <a:defRPr sz="2400"/>
              </a:pPr>
              <a:endParaRPr/>
            </a:p>
          </p:txBody>
        </p:sp>
        <p:sp>
          <p:nvSpPr>
            <p:cNvPr id="316" name="xFlow (IPv4/IPv6)*…"/>
            <p:cNvSpPr txBox="1"/>
            <p:nvPr/>
          </p:nvSpPr>
          <p:spPr>
            <a:xfrm>
              <a:off x="280622" y="227790"/>
              <a:ext cx="1325489" cy="88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</a:t>
              </a:r>
              <a:r>
                <a:rPr dirty="0" err="1"/>
                <a:t>xFlow</a:t>
              </a:r>
              <a:r>
                <a:rPr dirty="0"/>
                <a:t> (IPv4/IPv6)*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BGP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SNMP</a:t>
              </a:r>
            </a:p>
          </p:txBody>
        </p:sp>
      </p:grpSp>
      <p:grpSp>
        <p:nvGrpSpPr>
          <p:cNvPr id="320" name="Group"/>
          <p:cNvGrpSpPr/>
          <p:nvPr/>
        </p:nvGrpSpPr>
        <p:grpSpPr>
          <a:xfrm>
            <a:off x="7504110" y="4574941"/>
            <a:ext cx="4756314" cy="1727203"/>
            <a:chOff x="0" y="33003"/>
            <a:chExt cx="3298661" cy="1727202"/>
          </a:xfrm>
        </p:grpSpPr>
        <p:sp>
          <p:nvSpPr>
            <p:cNvPr id="318" name="Rectangle"/>
            <p:cNvSpPr/>
            <p:nvPr/>
          </p:nvSpPr>
          <p:spPr>
            <a:xfrm>
              <a:off x="0" y="33003"/>
              <a:ext cx="2808292" cy="1727202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>
                <a:defRPr sz="2400"/>
              </a:pPr>
              <a:endParaRPr/>
            </a:p>
          </p:txBody>
        </p:sp>
        <p:sp>
          <p:nvSpPr>
            <p:cNvPr id="319" name="Network Modelled Reports…"/>
            <p:cNvSpPr txBox="1"/>
            <p:nvPr/>
          </p:nvSpPr>
          <p:spPr>
            <a:xfrm>
              <a:off x="167753" y="230757"/>
              <a:ext cx="3130908" cy="1323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buSzPct val="100000"/>
                <a:buFont typeface="Helvetica"/>
                <a:buChar char="•"/>
                <a:defRPr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</a:t>
              </a:r>
              <a:r>
                <a:rPr lang="ru-RU" sz="1600" dirty="0" err="1"/>
                <a:t>Преднастроенные</a:t>
              </a:r>
              <a:r>
                <a:rPr lang="ru-RU" sz="1600" dirty="0"/>
                <a:t> отчеты</a:t>
              </a:r>
              <a:endParaRPr sz="1600" dirty="0"/>
            </a:p>
            <a:p>
              <a:pPr marL="279400" lvl="1" indent="0">
                <a:buSzPct val="100000"/>
                <a:buChar char="✓"/>
                <a:defRPr sz="14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Internet, Peering, Sub-network/Customer</a:t>
              </a:r>
              <a:br>
                <a:rPr lang="en-US" dirty="0"/>
              </a:br>
              <a:r>
                <a:rPr dirty="0"/>
                <a:t>Server Farm</a:t>
              </a:r>
              <a:r>
                <a:rPr lang="en-US" dirty="0"/>
                <a:t>, Top-N, Breakdown, Matrix</a:t>
              </a:r>
              <a:endParaRPr dirty="0"/>
            </a:p>
            <a:p>
              <a:pPr>
                <a:buSzPct val="100000"/>
                <a:buFont typeface="Helvetica"/>
                <a:buChar char="•"/>
                <a:defRPr sz="14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US" sz="1600" dirty="0"/>
                <a:t>Filter report – </a:t>
              </a:r>
              <a:r>
                <a:rPr lang="ru-RU" sz="1600" dirty="0"/>
                <a:t>индивидуальные отчеты</a:t>
              </a:r>
              <a:endParaRPr sz="1600" dirty="0"/>
            </a:p>
            <a:p>
              <a:pPr>
                <a:buSzPct val="100000"/>
                <a:defRPr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</a:t>
              </a:r>
              <a:r>
                <a:rPr sz="1600" dirty="0"/>
                <a:t>Snapshot </a:t>
              </a:r>
              <a:r>
                <a:rPr lang="en-US" sz="1600" dirty="0"/>
                <a:t>– </a:t>
              </a:r>
              <a:r>
                <a:rPr lang="ru-RU" sz="1600" dirty="0"/>
                <a:t>отчет в реальном времени</a:t>
              </a:r>
              <a:endParaRPr sz="1600" dirty="0"/>
            </a:p>
          </p:txBody>
        </p:sp>
      </p:grpSp>
      <p:grpSp>
        <p:nvGrpSpPr>
          <p:cNvPr id="323" name="Group"/>
          <p:cNvGrpSpPr/>
          <p:nvPr/>
        </p:nvGrpSpPr>
        <p:grpSpPr>
          <a:xfrm>
            <a:off x="1958973" y="4646377"/>
            <a:ext cx="2482855" cy="1657355"/>
            <a:chOff x="0" y="0"/>
            <a:chExt cx="2482853" cy="1657353"/>
          </a:xfrm>
        </p:grpSpPr>
        <p:sp>
          <p:nvSpPr>
            <p:cNvPr id="321" name="Rectangle"/>
            <p:cNvSpPr/>
            <p:nvPr/>
          </p:nvSpPr>
          <p:spPr>
            <a:xfrm>
              <a:off x="0" y="-1"/>
              <a:ext cx="2482854" cy="1657355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>
                <a:defRPr sz="2400"/>
              </a:pPr>
              <a:endParaRPr/>
            </a:p>
          </p:txBody>
        </p:sp>
        <p:sp>
          <p:nvSpPr>
            <p:cNvPr id="322" name="DoS/DDoS Attack…"/>
            <p:cNvSpPr txBox="1"/>
            <p:nvPr/>
          </p:nvSpPr>
          <p:spPr>
            <a:xfrm>
              <a:off x="104775" y="155575"/>
              <a:ext cx="1971237" cy="1394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DoS/DDoS Attack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Worm Infection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Zero-day Attack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Interface Anomaly </a:t>
              </a:r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Route Instability</a:t>
              </a:r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1998658" y="2630254"/>
            <a:ext cx="2481271" cy="1368431"/>
            <a:chOff x="0" y="0"/>
            <a:chExt cx="2481269" cy="1368429"/>
          </a:xfrm>
        </p:grpSpPr>
        <p:sp>
          <p:nvSpPr>
            <p:cNvPr id="324" name="Rectangle"/>
            <p:cNvSpPr/>
            <p:nvPr/>
          </p:nvSpPr>
          <p:spPr>
            <a:xfrm>
              <a:off x="0" y="0"/>
              <a:ext cx="2481269" cy="1368429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r">
                <a:defRPr sz="2400"/>
              </a:pPr>
              <a:endParaRPr/>
            </a:p>
          </p:txBody>
        </p:sp>
        <p:sp>
          <p:nvSpPr>
            <p:cNvPr id="325" name="Alarm/Notification…"/>
            <p:cNvSpPr txBox="1"/>
            <p:nvPr/>
          </p:nvSpPr>
          <p:spPr>
            <a:xfrm>
              <a:off x="108393" y="119698"/>
              <a:ext cx="1576709" cy="88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</a:t>
              </a:r>
              <a:r>
                <a:rPr lang="ru-RU" dirty="0"/>
                <a:t>Уведомление</a:t>
              </a:r>
              <a:endParaRPr dirty="0"/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 </a:t>
              </a:r>
              <a:r>
                <a:rPr lang="ru-RU" dirty="0" err="1"/>
                <a:t>Митигация</a:t>
              </a:r>
              <a:endParaRPr dirty="0"/>
            </a:p>
            <a:p>
              <a:pPr>
                <a:lnSpc>
                  <a:spcPct val="110000"/>
                </a:lnSpc>
                <a:buSzPct val="100000"/>
                <a:buFont typeface="Helvetica"/>
                <a:buChar char="•"/>
                <a:defRPr sz="1600">
                  <a:solidFill>
                    <a:srgbClr val="797979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/>
                <a:t> Анализ </a:t>
              </a:r>
              <a:endParaRPr dirty="0"/>
            </a:p>
          </p:txBody>
        </p:sp>
      </p:grpSp>
      <p:sp>
        <p:nvSpPr>
          <p:cNvPr id="327" name="Shape"/>
          <p:cNvSpPr/>
          <p:nvPr/>
        </p:nvSpPr>
        <p:spPr>
          <a:xfrm rot="9852122">
            <a:off x="4839184" y="3378948"/>
            <a:ext cx="2215174" cy="1950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5622" y="10504"/>
                </a:moveTo>
                <a:cubicBezTo>
                  <a:pt x="15404" y="6896"/>
                  <a:pt x="12778" y="4099"/>
                  <a:pt x="9613" y="4099"/>
                </a:cubicBezTo>
                <a:cubicBezTo>
                  <a:pt x="6286" y="4099"/>
                  <a:pt x="3589" y="7179"/>
                  <a:pt x="3589" y="10979"/>
                </a:cubicBezTo>
                <a:cubicBezTo>
                  <a:pt x="3588" y="14107"/>
                  <a:pt x="5437" y="16841"/>
                  <a:pt x="8087" y="17634"/>
                </a:cubicBezTo>
                <a:lnTo>
                  <a:pt x="7177" y="21599"/>
                </a:lnTo>
                <a:cubicBezTo>
                  <a:pt x="2949" y="20334"/>
                  <a:pt x="0" y="15970"/>
                  <a:pt x="0" y="10979"/>
                </a:cubicBezTo>
                <a:cubicBezTo>
                  <a:pt x="0" y="4915"/>
                  <a:pt x="4304" y="0"/>
                  <a:pt x="9613" y="0"/>
                </a:cubicBezTo>
                <a:cubicBezTo>
                  <a:pt x="14664" y="-1"/>
                  <a:pt x="18854" y="4465"/>
                  <a:pt x="19203" y="10221"/>
                </a:cubicBezTo>
                <a:lnTo>
                  <a:pt x="21600" y="10031"/>
                </a:lnTo>
                <a:lnTo>
                  <a:pt x="17703" y="15145"/>
                </a:lnTo>
                <a:lnTo>
                  <a:pt x="13225" y="10693"/>
                </a:lnTo>
                <a:lnTo>
                  <a:pt x="15622" y="10504"/>
                </a:lnTo>
                <a:close/>
              </a:path>
            </a:pathLst>
          </a:custGeom>
          <a:solidFill>
            <a:srgbClr val="8585E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>
              <a:defRPr sz="24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330" name="Group"/>
          <p:cNvGrpSpPr/>
          <p:nvPr/>
        </p:nvGrpSpPr>
        <p:grpSpPr>
          <a:xfrm>
            <a:off x="6241997" y="2558767"/>
            <a:ext cx="1524005" cy="1524005"/>
            <a:chOff x="-1" y="-1"/>
            <a:chExt cx="1524004" cy="1524004"/>
          </a:xfrm>
        </p:grpSpPr>
        <p:sp>
          <p:nvSpPr>
            <p:cNvPr id="328" name="Circle"/>
            <p:cNvSpPr/>
            <p:nvPr/>
          </p:nvSpPr>
          <p:spPr>
            <a:xfrm>
              <a:off x="-1" y="-1"/>
              <a:ext cx="1524004" cy="1524004"/>
            </a:xfrm>
            <a:prstGeom prst="ellipse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lnSpc>
                  <a:spcPct val="120000"/>
                </a:lnSpc>
                <a:spcBef>
                  <a:spcPts val="1400"/>
                </a:spcBef>
                <a:defRPr sz="2400"/>
              </a:pPr>
              <a:endParaRPr/>
            </a:p>
          </p:txBody>
        </p:sp>
        <p:sp>
          <p:nvSpPr>
            <p:cNvPr id="329" name="Collect Traffic Info"/>
            <p:cNvSpPr txBox="1"/>
            <p:nvPr/>
          </p:nvSpPr>
          <p:spPr>
            <a:xfrm>
              <a:off x="131273" y="285059"/>
              <a:ext cx="1203662" cy="7447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287" tIns="14287" rIns="14287" bIns="14287" numCol="1" anchor="ctr">
              <a:spAutoFit/>
            </a:bodyPr>
            <a:lstStyle/>
            <a:p>
              <a:pPr algn="ctr" defTabSz="321467">
                <a:lnSpc>
                  <a:spcPct val="110000"/>
                </a:lnSpc>
                <a:spcBef>
                  <a:spcPts val="1400"/>
                </a:spcBef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ru-RU" dirty="0"/>
                <a:t>Сбор </a:t>
              </a:r>
              <a:br>
                <a:rPr lang="ru-RU" dirty="0"/>
              </a:br>
              <a:r>
                <a:rPr lang="ru-RU" dirty="0"/>
                <a:t>данных</a:t>
              </a:r>
              <a:endParaRPr dirty="0"/>
            </a:p>
          </p:txBody>
        </p:sp>
      </p:grpSp>
      <p:grpSp>
        <p:nvGrpSpPr>
          <p:cNvPr id="333" name="Group"/>
          <p:cNvGrpSpPr/>
          <p:nvPr/>
        </p:nvGrpSpPr>
        <p:grpSpPr>
          <a:xfrm>
            <a:off x="6241997" y="4646330"/>
            <a:ext cx="1524005" cy="1523930"/>
            <a:chOff x="-1" y="-1"/>
            <a:chExt cx="1524004" cy="1523929"/>
          </a:xfrm>
        </p:grpSpPr>
        <p:sp>
          <p:nvSpPr>
            <p:cNvPr id="331" name="Circle"/>
            <p:cNvSpPr/>
            <p:nvPr/>
          </p:nvSpPr>
          <p:spPr>
            <a:xfrm>
              <a:off x="-1" y="-1"/>
              <a:ext cx="1524004" cy="1523929"/>
            </a:xfrm>
            <a:prstGeom prst="ellipse">
              <a:avLst/>
            </a:prstGeom>
            <a:solidFill>
              <a:srgbClr val="A3D253"/>
            </a:solidFill>
            <a:ln w="12700" cap="flat">
              <a:noFill/>
              <a:miter lim="400000"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lnSpc>
                  <a:spcPct val="120000"/>
                </a:lnSpc>
                <a:spcBef>
                  <a:spcPts val="1400"/>
                </a:spcBef>
                <a:defRPr sz="20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2" name="Analyse Traffic"/>
            <p:cNvSpPr txBox="1"/>
            <p:nvPr/>
          </p:nvSpPr>
          <p:spPr>
            <a:xfrm>
              <a:off x="160169" y="557133"/>
              <a:ext cx="1203662" cy="397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287" tIns="14287" rIns="14287" bIns="14287" numCol="1" anchor="ctr">
              <a:spAutoFit/>
            </a:bodyPr>
            <a:lstStyle>
              <a:lvl1pPr algn="ctr" defTabSz="321467">
                <a:lnSpc>
                  <a:spcPct val="120000"/>
                </a:lnSpc>
                <a:spcBef>
                  <a:spcPts val="1400"/>
                </a:spcBef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ru-RU" dirty="0"/>
                <a:t>Анализ</a:t>
              </a:r>
              <a:endParaRPr dirty="0"/>
            </a:p>
          </p:txBody>
        </p:sp>
      </p:grpSp>
      <p:grpSp>
        <p:nvGrpSpPr>
          <p:cNvPr id="336" name="Group"/>
          <p:cNvGrpSpPr/>
          <p:nvPr/>
        </p:nvGrpSpPr>
        <p:grpSpPr>
          <a:xfrm>
            <a:off x="4190575" y="4672411"/>
            <a:ext cx="1524005" cy="1524005"/>
            <a:chOff x="-1" y="-1"/>
            <a:chExt cx="1524004" cy="1524004"/>
          </a:xfrm>
        </p:grpSpPr>
        <p:sp>
          <p:nvSpPr>
            <p:cNvPr id="334" name="Circle"/>
            <p:cNvSpPr/>
            <p:nvPr/>
          </p:nvSpPr>
          <p:spPr>
            <a:xfrm>
              <a:off x="-1" y="-1"/>
              <a:ext cx="1524004" cy="1524004"/>
            </a:xfrm>
            <a:prstGeom prst="ellipse">
              <a:avLst/>
            </a:prstGeom>
            <a:solidFill>
              <a:srgbClr val="77BAE3"/>
            </a:solidFill>
            <a:ln w="12700" cap="flat">
              <a:noFill/>
              <a:miter lim="400000"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lnSpc>
                  <a:spcPct val="120000"/>
                </a:lnSpc>
                <a:spcBef>
                  <a:spcPts val="1400"/>
                </a:spcBef>
                <a:defRPr sz="2400"/>
              </a:pPr>
              <a:endParaRPr/>
            </a:p>
          </p:txBody>
        </p:sp>
        <p:sp>
          <p:nvSpPr>
            <p:cNvPr id="335" name="Detect Anomaly"/>
            <p:cNvSpPr txBox="1"/>
            <p:nvPr/>
          </p:nvSpPr>
          <p:spPr>
            <a:xfrm>
              <a:off x="96281" y="504058"/>
              <a:ext cx="1331439" cy="4517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287" tIns="14287" rIns="14287" bIns="14287" numCol="1" anchor="ctr">
              <a:spAutoFit/>
            </a:bodyPr>
            <a:lstStyle>
              <a:lvl1pPr algn="ctr" defTabSz="321467">
                <a:lnSpc>
                  <a:spcPct val="120000"/>
                </a:lnSpc>
                <a:spcBef>
                  <a:spcPts val="1400"/>
                </a:spcBef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ru-RU" sz="1200" dirty="0"/>
                <a:t>Детектирование аномалий</a:t>
              </a:r>
              <a:endParaRPr sz="1200" dirty="0"/>
            </a:p>
          </p:txBody>
        </p:sp>
      </p:grpSp>
      <p:grpSp>
        <p:nvGrpSpPr>
          <p:cNvPr id="339" name="Group"/>
          <p:cNvGrpSpPr/>
          <p:nvPr/>
        </p:nvGrpSpPr>
        <p:grpSpPr>
          <a:xfrm>
            <a:off x="4190575" y="2558767"/>
            <a:ext cx="1524427" cy="1524005"/>
            <a:chOff x="-1" y="-1"/>
            <a:chExt cx="1524426" cy="1524004"/>
          </a:xfrm>
        </p:grpSpPr>
        <p:sp>
          <p:nvSpPr>
            <p:cNvPr id="337" name="Circle"/>
            <p:cNvSpPr/>
            <p:nvPr/>
          </p:nvSpPr>
          <p:spPr>
            <a:xfrm>
              <a:off x="421" y="-1"/>
              <a:ext cx="1524004" cy="1524004"/>
            </a:xfrm>
            <a:prstGeom prst="ellipse">
              <a:avLst/>
            </a:prstGeom>
            <a:solidFill>
              <a:srgbClr val="D783FF"/>
            </a:solidFill>
            <a:ln w="12700" cap="flat">
              <a:noFill/>
              <a:miter lim="400000"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321467">
                <a:lnSpc>
                  <a:spcPct val="120000"/>
                </a:lnSpc>
                <a:spcBef>
                  <a:spcPts val="1400"/>
                </a:spcBef>
                <a:defRPr sz="2400"/>
              </a:pPr>
              <a:endParaRPr/>
            </a:p>
          </p:txBody>
        </p:sp>
        <p:sp>
          <p:nvSpPr>
            <p:cNvPr id="338" name="Act on Anomaly"/>
            <p:cNvSpPr txBox="1"/>
            <p:nvPr/>
          </p:nvSpPr>
          <p:spPr>
            <a:xfrm>
              <a:off x="-1" y="491738"/>
              <a:ext cx="1524004" cy="397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287" tIns="14287" rIns="14287" bIns="14287" numCol="1" anchor="ctr">
              <a:spAutoFit/>
            </a:bodyPr>
            <a:lstStyle>
              <a:lvl1pPr algn="ctr" defTabSz="321467">
                <a:lnSpc>
                  <a:spcPct val="120000"/>
                </a:lnSpc>
                <a:spcBef>
                  <a:spcPts val="1400"/>
                </a:spcBef>
                <a:defRPr sz="2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ru-RU" dirty="0"/>
                <a:t>Действие</a:t>
              </a:r>
              <a:endParaRPr dirty="0"/>
            </a:p>
          </p:txBody>
        </p:sp>
      </p:grpSp>
      <p:pic>
        <p:nvPicPr>
          <p:cNvPr id="340" name="C:\威睿工作\1.產品管理-ATM\13.ICON\GenieATM_Q1280_picture_small-200\GenieATM-left-3.png" descr="C:\威睿工作\1.產品管理-ATM\13.ICON\GenieATM_Q1280_picture_small-200\GenieATM-left-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213" y="4024079"/>
            <a:ext cx="2320808" cy="185007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41" name="GenieATM Overview…"/>
          <p:cNvSpPr txBox="1"/>
          <p:nvPr/>
        </p:nvSpPr>
        <p:spPr>
          <a:xfrm>
            <a:off x="1981200" y="584200"/>
            <a:ext cx="8229600" cy="1008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10000"/>
              </a:lnSpc>
              <a:defRPr sz="3200" b="1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dirty="0" err="1"/>
              <a:t>GenieATM</a:t>
            </a:r>
            <a:endParaRPr dirty="0"/>
          </a:p>
          <a:p>
            <a:pPr>
              <a:lnSpc>
                <a:spcPct val="110000"/>
              </a:lnSpc>
              <a:defRPr sz="2400" b="1" u="sng"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 dirty="0"/>
              <a:t>A</a:t>
            </a:r>
            <a:r>
              <a:rPr b="0" u="none" dirty="0"/>
              <a:t>dvanced</a:t>
            </a:r>
            <a:r>
              <a:rPr u="none" dirty="0"/>
              <a:t> </a:t>
            </a:r>
            <a:r>
              <a:rPr dirty="0"/>
              <a:t>T</a:t>
            </a:r>
            <a:r>
              <a:rPr b="0" u="none" dirty="0"/>
              <a:t>raffic</a:t>
            </a:r>
            <a:r>
              <a:rPr u="none" dirty="0"/>
              <a:t> </a:t>
            </a:r>
            <a:r>
              <a:rPr dirty="0"/>
              <a:t>M</a:t>
            </a:r>
            <a:r>
              <a:rPr b="0" u="none" dirty="0"/>
              <a:t>ining</a:t>
            </a:r>
            <a:r>
              <a:rPr u="none" dirty="0"/>
              <a:t> </a:t>
            </a:r>
            <a:r>
              <a:rPr b="0" u="none" dirty="0"/>
              <a:t>Solution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0462212" y="6570405"/>
            <a:ext cx="205788" cy="2692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>
                <a:solidFill>
                  <a:srgbClr val="000000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43" name="* NetFlow v1/5/7/9, sFlow v2/4/5, cFlowd v5/9, NetStream v5/9, and IPFIX"/>
          <p:cNvSpPr txBox="1"/>
          <p:nvPr/>
        </p:nvSpPr>
        <p:spPr>
          <a:xfrm>
            <a:off x="4326870" y="6465151"/>
            <a:ext cx="5988430" cy="28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lnSpc>
                <a:spcPct val="117999"/>
              </a:lnSpc>
              <a:defRPr sz="1400">
                <a:solidFill>
                  <a:srgbClr val="7979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* NetFlow v1/5/7/9, sFlow v2/4/5, cFlowd v5/9, NetStream v5/9, and IPFIX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 advAuto="0"/>
      <p:bldP spid="320" grpId="0" animBg="1" advAuto="0"/>
      <p:bldP spid="323" grpId="0" animBg="1" advAuto="0"/>
      <p:bldP spid="326" grpId="0" animBg="1" advAuto="0"/>
      <p:bldP spid="327" grpId="0" animBg="1" advAuto="0"/>
      <p:bldP spid="330" grpId="0" animBg="1" advAuto="0"/>
      <p:bldP spid="333" grpId="0" animBg="1" advAuto="0"/>
      <p:bldP spid="336" grpId="0" animBg="1" advAuto="0"/>
      <p:bldP spid="33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2" name="矩形 3"/>
          <p:cNvSpPr/>
          <p:nvPr/>
        </p:nvSpPr>
        <p:spPr>
          <a:xfrm>
            <a:off x="976734" y="839244"/>
            <a:ext cx="6305309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3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4" name="文字方塊 9"/>
          <p:cNvSpPr txBox="1"/>
          <p:nvPr/>
        </p:nvSpPr>
        <p:spPr>
          <a:xfrm>
            <a:off x="1317331" y="862270"/>
            <a:ext cx="856794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Различные сценарии </a:t>
            </a:r>
            <a:r>
              <a:rPr lang="ru-RU" dirty="0" err="1"/>
              <a:t>митигации</a:t>
            </a:r>
            <a:endParaRPr dirty="0"/>
          </a:p>
        </p:txBody>
      </p:sp>
      <p:sp>
        <p:nvSpPr>
          <p:cNvPr id="1245" name="Line"/>
          <p:cNvSpPr/>
          <p:nvPr/>
        </p:nvSpPr>
        <p:spPr>
          <a:xfrm flipV="1">
            <a:off x="3699247" y="2030247"/>
            <a:ext cx="4" cy="3815367"/>
          </a:xfrm>
          <a:prstGeom prst="line">
            <a:avLst/>
          </a:prstGeom>
          <a:ln w="3175">
            <a:solidFill>
              <a:srgbClr val="ABABAB"/>
            </a:solidFill>
            <a:bevel/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46" name="Line"/>
          <p:cNvSpPr/>
          <p:nvPr/>
        </p:nvSpPr>
        <p:spPr>
          <a:xfrm flipH="1" flipV="1">
            <a:off x="1477060" y="3934756"/>
            <a:ext cx="4071271" cy="1"/>
          </a:xfrm>
          <a:prstGeom prst="line">
            <a:avLst/>
          </a:prstGeom>
          <a:ln w="3175">
            <a:solidFill>
              <a:srgbClr val="ABABAB"/>
            </a:solidFill>
            <a:bevel/>
            <a:tailEnd type="triangle"/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47" name="Suggest Cisco/Foundry/Juniper compatible EACL"/>
          <p:cNvSpPr txBox="1"/>
          <p:nvPr/>
        </p:nvSpPr>
        <p:spPr>
          <a:xfrm>
            <a:off x="6944842" y="2095713"/>
            <a:ext cx="4057824" cy="58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>
            <a:spAutoFit/>
          </a:bodyPr>
          <a:lstStyle/>
          <a:p>
            <a:pPr defTabSz="321467">
              <a:spcBef>
                <a:spcPts val="1400"/>
              </a:spcBef>
              <a:defRPr>
                <a:solidFill>
                  <a:srgbClr val="2F2F2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dirty="0"/>
              <a:t>Предложить</a:t>
            </a:r>
            <a:r>
              <a:rPr dirty="0"/>
              <a:t> Cisco/Foundry/Juniper  </a:t>
            </a:r>
            <a:r>
              <a:rPr lang="en-US" dirty="0">
                <a:latin typeface="+mj-lt"/>
                <a:ea typeface="+mj-ea"/>
                <a:cs typeface="+mj-cs"/>
                <a:sym typeface="Helvetica"/>
              </a:rPr>
              <a:t>access-lists</a:t>
            </a:r>
          </a:p>
        </p:txBody>
      </p:sp>
      <p:sp>
        <p:nvSpPr>
          <p:cNvPr id="1248" name="Rectangle"/>
          <p:cNvSpPr/>
          <p:nvPr/>
        </p:nvSpPr>
        <p:spPr>
          <a:xfrm>
            <a:off x="1659780" y="4150248"/>
            <a:ext cx="1885037" cy="1690090"/>
          </a:xfrm>
          <a:prstGeom prst="rect">
            <a:avLst/>
          </a:prstGeom>
          <a:solidFill>
            <a:srgbClr val="A3D8F3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249" name="Rectangle"/>
          <p:cNvSpPr/>
          <p:nvPr/>
        </p:nvSpPr>
        <p:spPr>
          <a:xfrm>
            <a:off x="3880989" y="2055555"/>
            <a:ext cx="1885037" cy="1693494"/>
          </a:xfrm>
          <a:prstGeom prst="rect">
            <a:avLst/>
          </a:prstGeom>
          <a:solidFill>
            <a:srgbClr val="77BAE3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250" name="Line"/>
          <p:cNvSpPr/>
          <p:nvPr/>
        </p:nvSpPr>
        <p:spPr>
          <a:xfrm flipV="1">
            <a:off x="4188758" y="4415797"/>
            <a:ext cx="1236159" cy="559000"/>
          </a:xfrm>
          <a:prstGeom prst="line">
            <a:avLst/>
          </a:prstGeom>
          <a:ln w="3175">
            <a:solidFill>
              <a:srgbClr val="D6D6D6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51" name="Rectangle"/>
          <p:cNvSpPr/>
          <p:nvPr/>
        </p:nvSpPr>
        <p:spPr>
          <a:xfrm>
            <a:off x="3880989" y="4121885"/>
            <a:ext cx="1885037" cy="1690090"/>
          </a:xfrm>
          <a:prstGeom prst="rect">
            <a:avLst/>
          </a:prstGeom>
          <a:solidFill>
            <a:srgbClr val="FF9300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252" name="Rectangle"/>
          <p:cNvSpPr/>
          <p:nvPr/>
        </p:nvSpPr>
        <p:spPr>
          <a:xfrm>
            <a:off x="1659780" y="2056977"/>
            <a:ext cx="1885037" cy="1690650"/>
          </a:xfrm>
          <a:prstGeom prst="rect">
            <a:avLst/>
          </a:prstGeom>
          <a:solidFill>
            <a:srgbClr val="A3D253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endParaRPr/>
          </a:p>
        </p:txBody>
      </p:sp>
      <p:sp>
        <p:nvSpPr>
          <p:cNvPr id="1253" name="Black-hole Route"/>
          <p:cNvSpPr txBox="1"/>
          <p:nvPr/>
        </p:nvSpPr>
        <p:spPr>
          <a:xfrm>
            <a:off x="4113215" y="2578198"/>
            <a:ext cx="1386591" cy="7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1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Black-hole Route</a:t>
            </a:r>
          </a:p>
        </p:txBody>
      </p:sp>
      <p:sp>
        <p:nvSpPr>
          <p:cNvPr id="1254" name="Router EACL"/>
          <p:cNvSpPr txBox="1"/>
          <p:nvPr/>
        </p:nvSpPr>
        <p:spPr>
          <a:xfrm>
            <a:off x="1983892" y="2544900"/>
            <a:ext cx="1236813" cy="714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10000"/>
              </a:lnSpc>
              <a:defRPr sz="2200">
                <a:solidFill>
                  <a:srgbClr val="FFFFFF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pPr>
            <a:r>
              <a:rPr>
                <a:latin typeface="Helvetica Neue Medium"/>
                <a:ea typeface="Helvetica Neue Medium"/>
                <a:cs typeface="Helvetica Neue Medium"/>
                <a:sym typeface="Helvetica Neue Medium"/>
              </a:rPr>
              <a:t>Router EACL</a:t>
            </a:r>
            <a:r>
              <a:t> </a:t>
            </a:r>
          </a:p>
        </p:txBody>
      </p:sp>
      <p:sp>
        <p:nvSpPr>
          <p:cNvPr id="1255" name="OOP Cleaning"/>
          <p:cNvSpPr txBox="1"/>
          <p:nvPr/>
        </p:nvSpPr>
        <p:spPr>
          <a:xfrm>
            <a:off x="4230444" y="4586382"/>
            <a:ext cx="1152133" cy="7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1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OOP Cleaning</a:t>
            </a:r>
          </a:p>
        </p:txBody>
      </p:sp>
      <p:sp>
        <p:nvSpPr>
          <p:cNvPr id="1256" name="BGP FlowSpec"/>
          <p:cNvSpPr txBox="1"/>
          <p:nvPr/>
        </p:nvSpPr>
        <p:spPr>
          <a:xfrm>
            <a:off x="1942927" y="4620655"/>
            <a:ext cx="1389598" cy="7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lnSpc>
                <a:spcPct val="11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BGP FlowSpec</a:t>
            </a:r>
          </a:p>
        </p:txBody>
      </p:sp>
      <p:grpSp>
        <p:nvGrpSpPr>
          <p:cNvPr id="1259" name="Group"/>
          <p:cNvGrpSpPr/>
          <p:nvPr/>
        </p:nvGrpSpPr>
        <p:grpSpPr>
          <a:xfrm>
            <a:off x="6404684" y="2195727"/>
            <a:ext cx="367065" cy="387347"/>
            <a:chOff x="0" y="0"/>
            <a:chExt cx="367064" cy="387346"/>
          </a:xfrm>
        </p:grpSpPr>
        <p:sp>
          <p:nvSpPr>
            <p:cNvPr id="1257" name="Shape"/>
            <p:cNvSpPr/>
            <p:nvPr/>
          </p:nvSpPr>
          <p:spPr>
            <a:xfrm>
              <a:off x="-1" y="-1"/>
              <a:ext cx="367065" cy="387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A3D253"/>
            </a:solidFill>
            <a:ln w="12700" cap="flat">
              <a:noFill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/>
            </a:p>
          </p:txBody>
        </p:sp>
        <p:sp>
          <p:nvSpPr>
            <p:cNvPr id="1258" name="*"/>
            <p:cNvSpPr txBox="1"/>
            <p:nvPr/>
          </p:nvSpPr>
          <p:spPr>
            <a:xfrm>
              <a:off x="-1" y="39683"/>
              <a:ext cx="367065" cy="307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4287" tIns="14287" rIns="14287" bIns="14287" numCol="1" anchor="ctr">
              <a:spAutoFit/>
            </a:bodyPr>
            <a:lstStyle>
              <a:lvl1pPr algn="ctr" defTabSz="1460500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HelveticaNeueLT Std"/>
                  <a:ea typeface="HelveticaNeueLT Std"/>
                  <a:cs typeface="HelveticaNeueLT Std"/>
                  <a:sym typeface="HelveticaNeueLT Std"/>
                </a:defRPr>
              </a:lvl1pPr>
            </a:lstStyle>
            <a:p>
              <a:r>
                <a:t>*</a:t>
              </a:r>
            </a:p>
          </p:txBody>
        </p:sp>
      </p:grpSp>
      <p:sp>
        <p:nvSpPr>
          <p:cNvPr id="1260" name="Shape"/>
          <p:cNvSpPr/>
          <p:nvPr/>
        </p:nvSpPr>
        <p:spPr>
          <a:xfrm>
            <a:off x="6404686" y="3147903"/>
            <a:ext cx="367063" cy="3873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969"/>
                </a:moveTo>
                <a:cubicBezTo>
                  <a:pt x="21600" y="4016"/>
                  <a:pt x="16765" y="0"/>
                  <a:pt x="10801" y="0"/>
                </a:cubicBezTo>
                <a:cubicBezTo>
                  <a:pt x="4835" y="0"/>
                  <a:pt x="0" y="4016"/>
                  <a:pt x="0" y="8969"/>
                </a:cubicBezTo>
                <a:cubicBezTo>
                  <a:pt x="0" y="11786"/>
                  <a:pt x="1567" y="14298"/>
                  <a:pt x="4013" y="15942"/>
                </a:cubicBezTo>
                <a:lnTo>
                  <a:pt x="4000" y="15953"/>
                </a:lnTo>
                <a:lnTo>
                  <a:pt x="10800" y="21600"/>
                </a:lnTo>
                <a:lnTo>
                  <a:pt x="17600" y="15953"/>
                </a:lnTo>
                <a:lnTo>
                  <a:pt x="17587" y="15942"/>
                </a:lnTo>
                <a:cubicBezTo>
                  <a:pt x="20033" y="14298"/>
                  <a:pt x="21600" y="11786"/>
                  <a:pt x="21600" y="8969"/>
                </a:cubicBezTo>
                <a:close/>
              </a:path>
            </a:pathLst>
          </a:custGeom>
          <a:solidFill>
            <a:srgbClr val="77BAE3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  <p:sp>
        <p:nvSpPr>
          <p:cNvPr id="1261" name="*"/>
          <p:cNvSpPr txBox="1"/>
          <p:nvPr/>
        </p:nvSpPr>
        <p:spPr>
          <a:xfrm>
            <a:off x="6404686" y="3275012"/>
            <a:ext cx="367063" cy="30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 anchor="ctr">
            <a:spAutoFit/>
          </a:bodyPr>
          <a:lstStyle>
            <a:lvl1pPr algn="ctr" defTabSz="1460500">
              <a:lnSpc>
                <a:spcPct val="120000"/>
              </a:lnSpc>
              <a:spcBef>
                <a:spcPts val="1400"/>
              </a:spcBef>
              <a:defRPr>
                <a:solidFill>
                  <a:srgbClr val="FFFFFF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*</a:t>
            </a:r>
          </a:p>
        </p:txBody>
      </p:sp>
      <p:sp>
        <p:nvSpPr>
          <p:cNvPr id="1262" name="Shape"/>
          <p:cNvSpPr/>
          <p:nvPr/>
        </p:nvSpPr>
        <p:spPr>
          <a:xfrm>
            <a:off x="6404684" y="4204906"/>
            <a:ext cx="367063" cy="3873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969"/>
                </a:moveTo>
                <a:cubicBezTo>
                  <a:pt x="21600" y="4016"/>
                  <a:pt x="16765" y="0"/>
                  <a:pt x="10801" y="0"/>
                </a:cubicBezTo>
                <a:cubicBezTo>
                  <a:pt x="4835" y="0"/>
                  <a:pt x="0" y="4016"/>
                  <a:pt x="0" y="8969"/>
                </a:cubicBezTo>
                <a:cubicBezTo>
                  <a:pt x="0" y="11786"/>
                  <a:pt x="1567" y="14298"/>
                  <a:pt x="4013" y="15942"/>
                </a:cubicBezTo>
                <a:lnTo>
                  <a:pt x="4000" y="15953"/>
                </a:lnTo>
                <a:lnTo>
                  <a:pt x="10800" y="21600"/>
                </a:lnTo>
                <a:lnTo>
                  <a:pt x="17600" y="15953"/>
                </a:lnTo>
                <a:lnTo>
                  <a:pt x="17587" y="15942"/>
                </a:lnTo>
                <a:cubicBezTo>
                  <a:pt x="20033" y="14298"/>
                  <a:pt x="21600" y="11786"/>
                  <a:pt x="21600" y="8969"/>
                </a:cubicBezTo>
                <a:close/>
              </a:path>
            </a:pathLst>
          </a:custGeom>
          <a:solidFill>
            <a:srgbClr val="A3D8F3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  <p:sp>
        <p:nvSpPr>
          <p:cNvPr id="1263" name="*"/>
          <p:cNvSpPr txBox="1"/>
          <p:nvPr/>
        </p:nvSpPr>
        <p:spPr>
          <a:xfrm>
            <a:off x="6404684" y="4244590"/>
            <a:ext cx="367063" cy="30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 anchor="ctr">
            <a:spAutoFit/>
          </a:bodyPr>
          <a:lstStyle>
            <a:lvl1pPr algn="ctr" defTabSz="1460500">
              <a:lnSpc>
                <a:spcPct val="120000"/>
              </a:lnSpc>
              <a:spcBef>
                <a:spcPts val="1400"/>
              </a:spcBef>
              <a:defRPr>
                <a:solidFill>
                  <a:srgbClr val="FFFFFF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*</a:t>
            </a:r>
          </a:p>
        </p:txBody>
      </p:sp>
      <p:sp>
        <p:nvSpPr>
          <p:cNvPr id="1264" name="Shape"/>
          <p:cNvSpPr/>
          <p:nvPr/>
        </p:nvSpPr>
        <p:spPr>
          <a:xfrm>
            <a:off x="6462582" y="5238999"/>
            <a:ext cx="367063" cy="387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969"/>
                </a:moveTo>
                <a:cubicBezTo>
                  <a:pt x="21600" y="4016"/>
                  <a:pt x="16765" y="0"/>
                  <a:pt x="10801" y="0"/>
                </a:cubicBezTo>
                <a:cubicBezTo>
                  <a:pt x="4835" y="0"/>
                  <a:pt x="0" y="4016"/>
                  <a:pt x="0" y="8969"/>
                </a:cubicBezTo>
                <a:cubicBezTo>
                  <a:pt x="0" y="11786"/>
                  <a:pt x="1567" y="14298"/>
                  <a:pt x="4013" y="15942"/>
                </a:cubicBezTo>
                <a:lnTo>
                  <a:pt x="4000" y="15953"/>
                </a:lnTo>
                <a:lnTo>
                  <a:pt x="10800" y="21600"/>
                </a:lnTo>
                <a:lnTo>
                  <a:pt x="17600" y="15953"/>
                </a:lnTo>
                <a:lnTo>
                  <a:pt x="17587" y="15942"/>
                </a:lnTo>
                <a:cubicBezTo>
                  <a:pt x="20033" y="14298"/>
                  <a:pt x="21600" y="11786"/>
                  <a:pt x="21600" y="8969"/>
                </a:cubicBezTo>
                <a:close/>
              </a:path>
            </a:pathLst>
          </a:custGeom>
          <a:solidFill>
            <a:srgbClr val="FF9300"/>
          </a:solidFill>
          <a:ln w="12700">
            <a:miter lim="400000"/>
            <a:tailEnd type="triangle"/>
          </a:ln>
        </p:spPr>
        <p:txBody>
          <a:bodyPr lIns="45718" tIns="45718" rIns="45718" bIns="45718" anchor="ctr"/>
          <a:lstStyle/>
          <a:p>
            <a:pPr algn="ctr" defTabSz="1460500">
              <a:lnSpc>
                <a:spcPct val="120000"/>
              </a:lnSpc>
              <a:spcBef>
                <a:spcPts val="1400"/>
              </a:spcBef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</p:txBody>
      </p:sp>
      <p:sp>
        <p:nvSpPr>
          <p:cNvPr id="1265" name="*"/>
          <p:cNvSpPr txBox="1"/>
          <p:nvPr/>
        </p:nvSpPr>
        <p:spPr>
          <a:xfrm>
            <a:off x="6462582" y="5278682"/>
            <a:ext cx="367063" cy="307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 anchor="ctr">
            <a:spAutoFit/>
          </a:bodyPr>
          <a:lstStyle>
            <a:lvl1pPr algn="ctr" defTabSz="1460500">
              <a:lnSpc>
                <a:spcPct val="120000"/>
              </a:lnSpc>
              <a:spcBef>
                <a:spcPts val="1400"/>
              </a:spcBef>
              <a:defRPr>
                <a:solidFill>
                  <a:srgbClr val="FFFFFF"/>
                </a:solidFill>
                <a:latin typeface="HelveticaNeueLT Std"/>
                <a:ea typeface="HelveticaNeueLT Std"/>
                <a:cs typeface="HelveticaNeueLT Std"/>
                <a:sym typeface="HelveticaNeueLT Std"/>
              </a:defRPr>
            </a:lvl1pPr>
          </a:lstStyle>
          <a:p>
            <a:r>
              <a:t>*</a:t>
            </a:r>
          </a:p>
        </p:txBody>
      </p:sp>
      <p:sp>
        <p:nvSpPr>
          <p:cNvPr id="1266" name="Announce BGP Black Hole Routes to drop or redirect the anomalous traffic"/>
          <p:cNvSpPr txBox="1"/>
          <p:nvPr/>
        </p:nvSpPr>
        <p:spPr>
          <a:xfrm>
            <a:off x="6951947" y="3027936"/>
            <a:ext cx="4043614" cy="85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>
            <a:spAutoFit/>
          </a:bodyPr>
          <a:lstStyle/>
          <a:p>
            <a:pPr defTabSz="321467">
              <a:spcBef>
                <a:spcPts val="1400"/>
              </a:spcBef>
              <a:defRPr>
                <a:solidFill>
                  <a:srgbClr val="2F2F2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dirty="0"/>
              <a:t>Анонс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BGP Black Hole Routes</a:t>
            </a:r>
            <a:r>
              <a:rPr dirty="0"/>
              <a:t> </a:t>
            </a:r>
            <a:r>
              <a:rPr lang="ru-RU" dirty="0"/>
              <a:t>для сброса или </a:t>
            </a:r>
            <a:r>
              <a:rPr lang="ru-RU" dirty="0" err="1"/>
              <a:t>редиректа</a:t>
            </a:r>
            <a:r>
              <a:rPr lang="ru-RU" dirty="0"/>
              <a:t> аномального трафика</a:t>
            </a:r>
            <a:endParaRPr dirty="0"/>
          </a:p>
        </p:txBody>
      </p:sp>
      <p:sp>
        <p:nvSpPr>
          <p:cNvPr id="1267" name="Announce &amp; distribute BGP Flow Specification Routes with a policy action (drop, redirect, or rate limit)"/>
          <p:cNvSpPr txBox="1"/>
          <p:nvPr/>
        </p:nvSpPr>
        <p:spPr>
          <a:xfrm>
            <a:off x="6944842" y="3937930"/>
            <a:ext cx="4160553" cy="85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>
            <a:spAutoFit/>
          </a:bodyPr>
          <a:lstStyle/>
          <a:p>
            <a:pPr defTabSz="321467">
              <a:spcBef>
                <a:spcPts val="1400"/>
              </a:spcBef>
              <a:defRPr>
                <a:solidFill>
                  <a:srgbClr val="2F2F2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dirty="0"/>
              <a:t>Анонс 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BGP Flow Specification Routes</a:t>
            </a:r>
            <a:r>
              <a:rPr dirty="0"/>
              <a:t> </a:t>
            </a:r>
            <a:r>
              <a:rPr lang="ru-RU" dirty="0"/>
              <a:t>с различным действием</a:t>
            </a:r>
            <a:r>
              <a:rPr dirty="0"/>
              <a:t> (drop, redirect, or rate limit)</a:t>
            </a:r>
          </a:p>
        </p:txBody>
      </p:sp>
      <p:sp>
        <p:nvSpPr>
          <p:cNvPr id="1268" name="Enable Out-Of-Path traffic cleaning actions with cleaning devices (e.g., F5 BIG-IP)"/>
          <p:cNvSpPr txBox="1"/>
          <p:nvPr/>
        </p:nvSpPr>
        <p:spPr>
          <a:xfrm>
            <a:off x="6944842" y="5134170"/>
            <a:ext cx="4160553" cy="859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4287" tIns="14287" rIns="14287" bIns="14287">
            <a:spAutoFit/>
          </a:bodyPr>
          <a:lstStyle/>
          <a:p>
            <a:pPr defTabSz="321467">
              <a:spcBef>
                <a:spcPts val="1400"/>
              </a:spcBef>
              <a:defRPr>
                <a:solidFill>
                  <a:srgbClr val="2F2F2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dirty="0"/>
              <a:t>Перевод на</a:t>
            </a:r>
            <a:r>
              <a:rPr dirty="0"/>
              <a:t> </a:t>
            </a:r>
            <a:r>
              <a:rPr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Out-Of-Path traffic cleaning</a:t>
            </a:r>
            <a:r>
              <a:rPr dirty="0"/>
              <a:t> </a:t>
            </a:r>
            <a:br>
              <a:rPr dirty="0"/>
            </a:br>
            <a:r>
              <a:rPr lang="ru-RU" dirty="0"/>
              <a:t>(например</a:t>
            </a:r>
            <a:r>
              <a:rPr lang="en-US" dirty="0"/>
              <a:t>: RDP, Mitigator, Radware, </a:t>
            </a:r>
            <a:r>
              <a:rPr lang="ru-RU" dirty="0"/>
              <a:t>А10 и другие)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文字方塊 10"/>
          <p:cNvSpPr txBox="1"/>
          <p:nvPr/>
        </p:nvSpPr>
        <p:spPr>
          <a:xfrm>
            <a:off x="976734" y="1746696"/>
            <a:ext cx="10850084" cy="5847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Насколько, типовой (с очистителем)</a:t>
            </a:r>
            <a:br>
              <a:rPr lang="ru-RU" sz="3200" dirty="0"/>
            </a:br>
            <a:r>
              <a:rPr lang="ru-RU" sz="3200" dirty="0"/>
              <a:t>сценарий для вас интересен?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Насколько, упрощенный (без очистителя)</a:t>
            </a:r>
            <a:br>
              <a:rPr lang="ru-RU" sz="3200" dirty="0"/>
            </a:br>
            <a:r>
              <a:rPr lang="ru-RU" sz="3200" dirty="0"/>
              <a:t>сценарий для вас интересен? Почему?</a:t>
            </a:r>
          </a:p>
          <a:p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/>
              <a:t>Было бы вам интересно иметь возможность</a:t>
            </a:r>
            <a:br>
              <a:rPr lang="ru-RU" sz="3200" dirty="0"/>
            </a:br>
            <a:r>
              <a:rPr lang="ru-RU" sz="3200" i="1" u="sng" dirty="0"/>
              <a:t>детектировать и управлять правилами на своей сети</a:t>
            </a:r>
            <a:r>
              <a:rPr lang="ru-RU" sz="3200" dirty="0"/>
              <a:t>,</a:t>
            </a:r>
            <a:br>
              <a:rPr lang="ru-RU" sz="3200" dirty="0"/>
            </a:br>
            <a:r>
              <a:rPr lang="ru-RU" sz="3200" dirty="0"/>
              <a:t>но отдавать трафик на облачный очиститель?</a:t>
            </a:r>
            <a:br>
              <a:rPr lang="ru-RU" sz="3200" dirty="0"/>
            </a:br>
            <a:r>
              <a:rPr lang="ru-RU" sz="3200" dirty="0"/>
              <a:t>(вариант подписки на сервис)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931" name="矩形 3"/>
          <p:cNvSpPr/>
          <p:nvPr/>
        </p:nvSpPr>
        <p:spPr>
          <a:xfrm>
            <a:off x="976734" y="839244"/>
            <a:ext cx="9382968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2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文字方塊 9"/>
          <p:cNvSpPr txBox="1"/>
          <p:nvPr/>
        </p:nvSpPr>
        <p:spPr>
          <a:xfrm>
            <a:off x="1317331" y="862270"/>
            <a:ext cx="967758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Дискуссия – что вы думаете?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391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文字方塊 10"/>
          <p:cNvSpPr txBox="1"/>
          <p:nvPr/>
        </p:nvSpPr>
        <p:spPr>
          <a:xfrm>
            <a:off x="976734" y="1793000"/>
            <a:ext cx="9239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endParaRPr dirty="0"/>
          </a:p>
        </p:txBody>
      </p:sp>
      <p:sp>
        <p:nvSpPr>
          <p:cNvPr id="931" name="矩形 3"/>
          <p:cNvSpPr/>
          <p:nvPr/>
        </p:nvSpPr>
        <p:spPr>
          <a:xfrm>
            <a:off x="976733" y="839244"/>
            <a:ext cx="10342295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2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文字方塊 9"/>
          <p:cNvSpPr txBox="1"/>
          <p:nvPr/>
        </p:nvSpPr>
        <p:spPr>
          <a:xfrm>
            <a:off x="1317330" y="862270"/>
            <a:ext cx="97951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Мы готовы: </a:t>
            </a:r>
            <a:endParaRPr dirty="0"/>
          </a:p>
        </p:txBody>
      </p:sp>
      <p:sp>
        <p:nvSpPr>
          <p:cNvPr id="934" name="文字方塊 16"/>
          <p:cNvSpPr txBox="1"/>
          <p:nvPr/>
        </p:nvSpPr>
        <p:spPr>
          <a:xfrm>
            <a:off x="976734" y="2219235"/>
            <a:ext cx="9677586" cy="4862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sz="2800" dirty="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Организовать индивидуальную презентация продуктов и решений, где подробно рассказать о деталях.</a:t>
            </a: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ru-RU" sz="2800"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sz="2800" dirty="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Провести и показать Демо решения, в том числе и по индивидуальному сценарию</a:t>
            </a: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ru-RU" sz="2800"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sz="2800" dirty="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Провести полноценное тестирование на вашей сети: предоставить бесплатную лицензию, оказать помощь с настройкой и консультациями</a:t>
            </a: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ru-RU" sz="2800"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5968494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圖片 2" descr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34" y="0"/>
            <a:ext cx="1439295" cy="1439295"/>
          </a:xfrm>
          <a:prstGeom prst="rect">
            <a:avLst/>
          </a:prstGeom>
          <a:ln w="12700">
            <a:miter lim="400000"/>
          </a:ln>
        </p:spPr>
      </p:pic>
      <p:sp>
        <p:nvSpPr>
          <p:cNvPr id="1667" name="文字方塊 9"/>
          <p:cNvSpPr txBox="1"/>
          <p:nvPr/>
        </p:nvSpPr>
        <p:spPr>
          <a:xfrm>
            <a:off x="4005874" y="2474892"/>
            <a:ext cx="443836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t>THANK YOU!</a:t>
            </a:r>
          </a:p>
        </p:txBody>
      </p:sp>
      <p:sp>
        <p:nvSpPr>
          <p:cNvPr id="1668" name="文字方塊 10"/>
          <p:cNvSpPr txBox="1"/>
          <p:nvPr/>
        </p:nvSpPr>
        <p:spPr>
          <a:xfrm>
            <a:off x="4825267" y="3947836"/>
            <a:ext cx="240800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00A2DB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www.genie-networks.com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文字方塊 10"/>
          <p:cNvSpPr txBox="1"/>
          <p:nvPr/>
        </p:nvSpPr>
        <p:spPr>
          <a:xfrm>
            <a:off x="976734" y="2341500"/>
            <a:ext cx="9780881" cy="350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dirty="0"/>
              <a:t>Да, используем давно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dirty="0"/>
              <a:t>Нет, но хотим (есть потребность)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4000" dirty="0"/>
              <a:t>Нет, в ближайшее время не планируем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931" name="矩形 3"/>
          <p:cNvSpPr/>
          <p:nvPr/>
        </p:nvSpPr>
        <p:spPr>
          <a:xfrm>
            <a:off x="976734" y="839244"/>
            <a:ext cx="9382968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2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文字方塊 9"/>
          <p:cNvSpPr txBox="1"/>
          <p:nvPr/>
        </p:nvSpPr>
        <p:spPr>
          <a:xfrm>
            <a:off x="1317331" y="862270"/>
            <a:ext cx="9677586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А вы используете защиту от </a:t>
            </a:r>
            <a:r>
              <a:rPr lang="en-US" dirty="0"/>
              <a:t>DDoS </a:t>
            </a:r>
            <a:r>
              <a:rPr lang="ru-RU" dirty="0"/>
              <a:t>атак?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4497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207376" cy="10566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ru-RU" dirty="0">
                <a:latin typeface="Arial Black" pitchFamily="34" charset="0"/>
                <a:cs typeface="Arial" panose="020B0604020202020204" pitchFamily="34" charset="0"/>
              </a:rPr>
              <a:t>Кто мы? </a:t>
            </a:r>
            <a:endParaRPr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543" name="Shape 543"/>
          <p:cNvSpPr/>
          <p:nvPr/>
        </p:nvSpPr>
        <p:spPr>
          <a:xfrm flipV="1">
            <a:off x="5569989" y="2343168"/>
            <a:ext cx="743056" cy="743056"/>
          </a:xfrm>
          <a:prstGeom prst="line">
            <a:avLst/>
          </a:prstGeom>
          <a:ln w="50800">
            <a:solidFill>
              <a:srgbClr val="C7C7C7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4" name="Shape 544"/>
          <p:cNvSpPr/>
          <p:nvPr/>
        </p:nvSpPr>
        <p:spPr>
          <a:xfrm>
            <a:off x="4583832" y="2784413"/>
            <a:ext cx="1281012" cy="1203656"/>
          </a:xfrm>
          <a:prstGeom prst="ellipse">
            <a:avLst/>
          </a:prstGeom>
          <a:solidFill>
            <a:srgbClr val="77BAE3"/>
          </a:solidFill>
          <a:ln w="3175">
            <a:miter lim="400000"/>
          </a:ln>
          <a:effectLst>
            <a:outerShdw blurRad="355600" rotWithShape="0">
              <a:srgbClr val="535353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4287" tIns="14287" rIns="14287" bIns="14287" anchor="ctr"/>
          <a:lstStyle>
            <a:lvl1pPr algn="ctr" defTabSz="321468">
              <a:lnSpc>
                <a:spcPct val="120000"/>
              </a:lnSpc>
              <a:spcBef>
                <a:spcPts val="1400"/>
              </a:spcBef>
              <a:defRPr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Genie Networks</a:t>
            </a:r>
          </a:p>
        </p:txBody>
      </p:sp>
      <p:sp>
        <p:nvSpPr>
          <p:cNvPr id="545" name="Shape 545"/>
          <p:cNvSpPr/>
          <p:nvPr/>
        </p:nvSpPr>
        <p:spPr>
          <a:xfrm>
            <a:off x="5819303" y="3577208"/>
            <a:ext cx="279812" cy="89311"/>
          </a:xfrm>
          <a:prstGeom prst="line">
            <a:avLst/>
          </a:prstGeom>
          <a:ln w="50800">
            <a:solidFill>
              <a:srgbClr val="C7C7C7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6" name="Shape 546"/>
          <p:cNvSpPr/>
          <p:nvPr/>
        </p:nvSpPr>
        <p:spPr>
          <a:xfrm flipH="1">
            <a:off x="4295800" y="3356993"/>
            <a:ext cx="236630" cy="1"/>
          </a:xfrm>
          <a:prstGeom prst="line">
            <a:avLst/>
          </a:prstGeom>
          <a:ln w="50800">
            <a:solidFill>
              <a:srgbClr val="C7C7C7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541539" y="3149354"/>
            <a:ext cx="275323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 основана в 2000г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8" name="Shape 548"/>
          <p:cNvSpPr/>
          <p:nvPr/>
        </p:nvSpPr>
        <p:spPr>
          <a:xfrm>
            <a:off x="7176120" y="1314314"/>
            <a:ext cx="3491880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HQ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RnD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г.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Тайпей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Тайвань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офисы в Москве, Токио, Шанхае, Пекине, Сингапуре, Мумбаи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0" name="Shape 550"/>
          <p:cNvSpPr/>
          <p:nvPr/>
        </p:nvSpPr>
        <p:spPr>
          <a:xfrm flipH="1">
            <a:off x="4665766" y="3942123"/>
            <a:ext cx="334516" cy="334516"/>
          </a:xfrm>
          <a:prstGeom prst="line">
            <a:avLst/>
          </a:prstGeom>
          <a:ln w="50800">
            <a:solidFill>
              <a:srgbClr val="C7C7C7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3" name="Group 553"/>
          <p:cNvGrpSpPr/>
          <p:nvPr/>
        </p:nvGrpSpPr>
        <p:grpSpPr>
          <a:xfrm>
            <a:off x="4287935" y="4247985"/>
            <a:ext cx="730308" cy="730308"/>
            <a:chOff x="0" y="0"/>
            <a:chExt cx="730307" cy="730307"/>
          </a:xfrm>
        </p:grpSpPr>
        <p:sp>
          <p:nvSpPr>
            <p:cNvPr id="551" name="Shape 551"/>
            <p:cNvSpPr/>
            <p:nvPr/>
          </p:nvSpPr>
          <p:spPr>
            <a:xfrm>
              <a:off x="0" y="0"/>
              <a:ext cx="730308" cy="730308"/>
            </a:xfrm>
            <a:prstGeom prst="ellipse">
              <a:avLst/>
            </a:prstGeom>
            <a:noFill/>
            <a:ln w="50800" cap="flat">
              <a:solidFill>
                <a:srgbClr val="77BAE3"/>
              </a:solidFill>
              <a:prstDash val="solid"/>
              <a:bevel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321468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235496" y="105836"/>
              <a:ext cx="259315" cy="51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6750" y="18225"/>
                  </a:lnTo>
                  <a:lnTo>
                    <a:pt x="9450" y="8100"/>
                  </a:lnTo>
                  <a:cubicBezTo>
                    <a:pt x="8516" y="8100"/>
                    <a:pt x="7692" y="7333"/>
                    <a:pt x="7208" y="6576"/>
                  </a:cubicBezTo>
                  <a:cubicBezTo>
                    <a:pt x="8405" y="6002"/>
                    <a:pt x="10800" y="4725"/>
                    <a:pt x="10800" y="4725"/>
                  </a:cubicBezTo>
                  <a:cubicBezTo>
                    <a:pt x="10800" y="4725"/>
                    <a:pt x="11746" y="5353"/>
                    <a:pt x="14383" y="6592"/>
                  </a:cubicBezTo>
                  <a:cubicBezTo>
                    <a:pt x="13896" y="7343"/>
                    <a:pt x="13078" y="8100"/>
                    <a:pt x="12150" y="8100"/>
                  </a:cubicBezTo>
                  <a:lnTo>
                    <a:pt x="14850" y="18225"/>
                  </a:lnTo>
                  <a:lnTo>
                    <a:pt x="10800" y="21600"/>
                  </a:lnTo>
                  <a:cubicBezTo>
                    <a:pt x="10800" y="21600"/>
                    <a:pt x="10800" y="21600"/>
                    <a:pt x="10800" y="21600"/>
                  </a:cubicBezTo>
                  <a:close/>
                  <a:moveTo>
                    <a:pt x="0" y="4050"/>
                  </a:moveTo>
                  <a:lnTo>
                    <a:pt x="0" y="1687"/>
                  </a:lnTo>
                  <a:cubicBezTo>
                    <a:pt x="12" y="2033"/>
                    <a:pt x="217" y="2859"/>
                    <a:pt x="2225" y="3432"/>
                  </a:cubicBezTo>
                  <a:cubicBezTo>
                    <a:pt x="4520" y="4088"/>
                    <a:pt x="8100" y="4050"/>
                    <a:pt x="8100" y="4050"/>
                  </a:cubicBezTo>
                  <a:lnTo>
                    <a:pt x="1350" y="7425"/>
                  </a:lnTo>
                  <a:lnTo>
                    <a:pt x="0" y="4050"/>
                  </a:lnTo>
                  <a:cubicBezTo>
                    <a:pt x="0" y="4050"/>
                    <a:pt x="0" y="4050"/>
                    <a:pt x="0" y="4050"/>
                  </a:cubicBezTo>
                  <a:close/>
                  <a:moveTo>
                    <a:pt x="10800" y="1350"/>
                  </a:moveTo>
                  <a:cubicBezTo>
                    <a:pt x="674" y="1350"/>
                    <a:pt x="1350" y="3037"/>
                    <a:pt x="1350" y="3037"/>
                  </a:cubicBezTo>
                  <a:lnTo>
                    <a:pt x="0" y="1350"/>
                  </a:lnTo>
                  <a:cubicBezTo>
                    <a:pt x="0" y="1350"/>
                    <a:pt x="0" y="0"/>
                    <a:pt x="10800" y="0"/>
                  </a:cubicBezTo>
                  <a:cubicBezTo>
                    <a:pt x="21600" y="0"/>
                    <a:pt x="21600" y="1350"/>
                    <a:pt x="21600" y="1350"/>
                  </a:cubicBezTo>
                  <a:lnTo>
                    <a:pt x="20250" y="2700"/>
                  </a:lnTo>
                  <a:cubicBezTo>
                    <a:pt x="20250" y="2700"/>
                    <a:pt x="20926" y="1350"/>
                    <a:pt x="10800" y="1350"/>
                  </a:cubicBezTo>
                  <a:cubicBezTo>
                    <a:pt x="10800" y="1350"/>
                    <a:pt x="10800" y="1350"/>
                    <a:pt x="10800" y="1350"/>
                  </a:cubicBezTo>
                  <a:close/>
                  <a:moveTo>
                    <a:pt x="13500" y="4050"/>
                  </a:moveTo>
                  <a:cubicBezTo>
                    <a:pt x="13500" y="4050"/>
                    <a:pt x="17001" y="4111"/>
                    <a:pt x="19251" y="3468"/>
                  </a:cubicBezTo>
                  <a:cubicBezTo>
                    <a:pt x="21405" y="2852"/>
                    <a:pt x="21587" y="1970"/>
                    <a:pt x="21600" y="1687"/>
                  </a:cubicBezTo>
                  <a:lnTo>
                    <a:pt x="21600" y="4050"/>
                  </a:lnTo>
                  <a:lnTo>
                    <a:pt x="20250" y="7425"/>
                  </a:lnTo>
                  <a:lnTo>
                    <a:pt x="13500" y="4050"/>
                  </a:lnTo>
                  <a:cubicBezTo>
                    <a:pt x="13500" y="4050"/>
                    <a:pt x="13500" y="4050"/>
                    <a:pt x="13500" y="4050"/>
                  </a:cubicBezTo>
                  <a:close/>
                </a:path>
              </a:pathLst>
            </a:custGeom>
            <a:solidFill>
              <a:srgbClr val="77BAE3"/>
            </a:solidFill>
            <a:ln w="3175" cap="flat">
              <a:noFill/>
              <a:miter lim="400000"/>
            </a:ln>
            <a:effectLst/>
          </p:spPr>
          <p:txBody>
            <a:bodyPr wrap="square" lIns="10715" tIns="10715" rIns="10715" bIns="10715" numCol="1" anchor="ctr">
              <a:noAutofit/>
            </a:bodyPr>
            <a:lstStyle/>
            <a:p>
              <a:pPr algn="ctr" defTabSz="128587">
                <a:lnSpc>
                  <a:spcPct val="120000"/>
                </a:lnSpc>
                <a:spcBef>
                  <a:spcPts val="1400"/>
                </a:spcBef>
                <a:defRPr sz="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4" name="Shape 554"/>
          <p:cNvSpPr/>
          <p:nvPr/>
        </p:nvSpPr>
        <p:spPr>
          <a:xfrm>
            <a:off x="1615736" y="4571906"/>
            <a:ext cx="253812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100 сотрудников 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7" name="Group 557"/>
          <p:cNvGrpSpPr/>
          <p:nvPr/>
        </p:nvGrpSpPr>
        <p:grpSpPr>
          <a:xfrm>
            <a:off x="6108700" y="3245160"/>
            <a:ext cx="864222" cy="864222"/>
            <a:chOff x="0" y="0"/>
            <a:chExt cx="864221" cy="864221"/>
          </a:xfrm>
        </p:grpSpPr>
        <p:sp>
          <p:nvSpPr>
            <p:cNvPr id="555" name="Shape 555"/>
            <p:cNvSpPr/>
            <p:nvPr/>
          </p:nvSpPr>
          <p:spPr>
            <a:xfrm>
              <a:off x="0" y="0"/>
              <a:ext cx="864221" cy="864221"/>
            </a:xfrm>
            <a:prstGeom prst="ellipse">
              <a:avLst/>
            </a:prstGeom>
            <a:noFill/>
            <a:ln w="50800" cap="flat">
              <a:solidFill>
                <a:srgbClr val="77BAE3"/>
              </a:solidFill>
              <a:prstDash val="solid"/>
              <a:bevel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321468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107047" y="236688"/>
              <a:ext cx="648571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r">
                <a:defRPr sz="2400">
                  <a:solidFill>
                    <a:srgbClr val="77BAE3"/>
                  </a:solidFill>
                  <a:effectLst>
                    <a:outerShdw blurRad="12700" dist="63500" dir="18900000" rotWithShape="0">
                      <a:srgbClr val="EBEBEB"/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lvl1pPr>
            </a:lstStyle>
            <a:p>
              <a:r>
                <a:rPr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</a:t>
              </a:r>
            </a:p>
          </p:txBody>
        </p:sp>
      </p:grpSp>
      <p:grpSp>
        <p:nvGrpSpPr>
          <p:cNvPr id="560" name="Group 560"/>
          <p:cNvGrpSpPr/>
          <p:nvPr/>
        </p:nvGrpSpPr>
        <p:grpSpPr>
          <a:xfrm>
            <a:off x="6199527" y="1662196"/>
            <a:ext cx="864222" cy="864222"/>
            <a:chOff x="0" y="0"/>
            <a:chExt cx="864220" cy="864220"/>
          </a:xfrm>
        </p:grpSpPr>
        <p:sp>
          <p:nvSpPr>
            <p:cNvPr id="558" name="Shape 558"/>
            <p:cNvSpPr/>
            <p:nvPr/>
          </p:nvSpPr>
          <p:spPr>
            <a:xfrm>
              <a:off x="0" y="0"/>
              <a:ext cx="864221" cy="864221"/>
            </a:xfrm>
            <a:prstGeom prst="ellipse">
              <a:avLst/>
            </a:prstGeom>
            <a:noFill/>
            <a:ln w="50800" cap="flat">
              <a:solidFill>
                <a:srgbClr val="77BAE3"/>
              </a:solidFill>
              <a:prstDash val="solid"/>
              <a:bevel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321468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9" name="pasted-image.tif"/>
            <p:cNvPicPr>
              <a:picLocks noChangeAspect="1"/>
            </p:cNvPicPr>
            <p:nvPr/>
          </p:nvPicPr>
          <p:blipFill>
            <a:blip r:embed="rId2" cstate="print">
              <a:alphaModFix amt="49617"/>
            </a:blip>
            <a:srcRect/>
            <a:stretch>
              <a:fillRect/>
            </a:stretch>
          </p:blipFill>
          <p:spPr>
            <a:xfrm>
              <a:off x="257696" y="125711"/>
              <a:ext cx="351020" cy="6127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grpSp>
        <p:nvGrpSpPr>
          <p:cNvPr id="563" name="Group 563"/>
          <p:cNvGrpSpPr/>
          <p:nvPr/>
        </p:nvGrpSpPr>
        <p:grpSpPr>
          <a:xfrm>
            <a:off x="3359697" y="2924944"/>
            <a:ext cx="864221" cy="864222"/>
            <a:chOff x="0" y="0"/>
            <a:chExt cx="864220" cy="864220"/>
          </a:xfrm>
        </p:grpSpPr>
        <p:sp>
          <p:nvSpPr>
            <p:cNvPr id="561" name="Shape 561"/>
            <p:cNvSpPr/>
            <p:nvPr/>
          </p:nvSpPr>
          <p:spPr>
            <a:xfrm>
              <a:off x="0" y="0"/>
              <a:ext cx="864221" cy="864221"/>
            </a:xfrm>
            <a:prstGeom prst="ellipse">
              <a:avLst/>
            </a:prstGeom>
            <a:noFill/>
            <a:ln w="50800" cap="flat">
              <a:solidFill>
                <a:srgbClr val="77BAE3"/>
              </a:solidFill>
              <a:prstDash val="solid"/>
              <a:bevel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321468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113920" y="92832"/>
              <a:ext cx="637892" cy="577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3323"/>
                  </a:moveTo>
                  <a:cubicBezTo>
                    <a:pt x="13500" y="3344"/>
                    <a:pt x="8101" y="3289"/>
                    <a:pt x="8101" y="3323"/>
                  </a:cubicBezTo>
                  <a:lnTo>
                    <a:pt x="8101" y="2492"/>
                  </a:lnTo>
                  <a:cubicBezTo>
                    <a:pt x="8101" y="2034"/>
                    <a:pt x="8403" y="1662"/>
                    <a:pt x="8776" y="1662"/>
                  </a:cubicBezTo>
                  <a:lnTo>
                    <a:pt x="12825" y="1662"/>
                  </a:lnTo>
                  <a:cubicBezTo>
                    <a:pt x="13198" y="1662"/>
                    <a:pt x="13500" y="2034"/>
                    <a:pt x="13500" y="2492"/>
                  </a:cubicBezTo>
                  <a:cubicBezTo>
                    <a:pt x="13500" y="2492"/>
                    <a:pt x="13500" y="3323"/>
                    <a:pt x="13500" y="3323"/>
                  </a:cubicBezTo>
                  <a:close/>
                  <a:moveTo>
                    <a:pt x="20250" y="3323"/>
                  </a:moveTo>
                  <a:lnTo>
                    <a:pt x="14850" y="3323"/>
                  </a:lnTo>
                  <a:lnTo>
                    <a:pt x="14850" y="1662"/>
                  </a:lnTo>
                  <a:cubicBezTo>
                    <a:pt x="14850" y="744"/>
                    <a:pt x="14246" y="0"/>
                    <a:pt x="13500" y="0"/>
                  </a:cubicBezTo>
                  <a:lnTo>
                    <a:pt x="8101" y="0"/>
                  </a:lnTo>
                  <a:cubicBezTo>
                    <a:pt x="7354" y="0"/>
                    <a:pt x="6751" y="744"/>
                    <a:pt x="6751" y="1662"/>
                  </a:cubicBezTo>
                  <a:lnTo>
                    <a:pt x="6751" y="3323"/>
                  </a:lnTo>
                  <a:lnTo>
                    <a:pt x="1350" y="3323"/>
                  </a:lnTo>
                  <a:cubicBezTo>
                    <a:pt x="605" y="3323"/>
                    <a:pt x="0" y="4067"/>
                    <a:pt x="0" y="4985"/>
                  </a:cubicBezTo>
                  <a:lnTo>
                    <a:pt x="0" y="6646"/>
                  </a:lnTo>
                  <a:lnTo>
                    <a:pt x="0" y="14123"/>
                  </a:lnTo>
                  <a:lnTo>
                    <a:pt x="3376" y="14123"/>
                  </a:lnTo>
                  <a:lnTo>
                    <a:pt x="3376" y="12462"/>
                  </a:lnTo>
                  <a:lnTo>
                    <a:pt x="6076" y="12462"/>
                  </a:lnTo>
                  <a:lnTo>
                    <a:pt x="6076" y="14123"/>
                  </a:lnTo>
                  <a:lnTo>
                    <a:pt x="15525" y="14123"/>
                  </a:lnTo>
                  <a:lnTo>
                    <a:pt x="15525" y="12462"/>
                  </a:lnTo>
                  <a:lnTo>
                    <a:pt x="18225" y="12462"/>
                  </a:lnTo>
                  <a:lnTo>
                    <a:pt x="18225" y="14123"/>
                  </a:lnTo>
                  <a:lnTo>
                    <a:pt x="21600" y="14123"/>
                  </a:lnTo>
                  <a:lnTo>
                    <a:pt x="21600" y="4985"/>
                  </a:lnTo>
                  <a:cubicBezTo>
                    <a:pt x="21600" y="4067"/>
                    <a:pt x="20996" y="3323"/>
                    <a:pt x="20250" y="3323"/>
                  </a:cubicBezTo>
                  <a:close/>
                  <a:moveTo>
                    <a:pt x="3713" y="12878"/>
                  </a:moveTo>
                  <a:lnTo>
                    <a:pt x="5738" y="12878"/>
                  </a:lnTo>
                  <a:lnTo>
                    <a:pt x="5738" y="16200"/>
                  </a:lnTo>
                  <a:lnTo>
                    <a:pt x="3713" y="16200"/>
                  </a:lnTo>
                  <a:lnTo>
                    <a:pt x="3713" y="12878"/>
                  </a:lnTo>
                  <a:cubicBezTo>
                    <a:pt x="3713" y="12878"/>
                    <a:pt x="3713" y="12878"/>
                    <a:pt x="3713" y="12878"/>
                  </a:cubicBezTo>
                  <a:close/>
                  <a:moveTo>
                    <a:pt x="15862" y="12878"/>
                  </a:moveTo>
                  <a:lnTo>
                    <a:pt x="17887" y="12878"/>
                  </a:lnTo>
                  <a:lnTo>
                    <a:pt x="17887" y="16200"/>
                  </a:lnTo>
                  <a:lnTo>
                    <a:pt x="15862" y="16200"/>
                  </a:lnTo>
                  <a:lnTo>
                    <a:pt x="15862" y="12878"/>
                  </a:lnTo>
                  <a:cubicBezTo>
                    <a:pt x="15862" y="12878"/>
                    <a:pt x="15862" y="12878"/>
                    <a:pt x="15862" y="12878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5" y="21600"/>
                    <a:pt x="0" y="20857"/>
                    <a:pt x="0" y="19938"/>
                  </a:cubicBezTo>
                  <a:lnTo>
                    <a:pt x="0" y="14123"/>
                  </a:lnTo>
                  <a:cubicBezTo>
                    <a:pt x="0" y="15041"/>
                    <a:pt x="605" y="14954"/>
                    <a:pt x="1350" y="14954"/>
                  </a:cubicBezTo>
                  <a:lnTo>
                    <a:pt x="3376" y="14954"/>
                  </a:lnTo>
                  <a:lnTo>
                    <a:pt x="3376" y="16616"/>
                  </a:lnTo>
                  <a:lnTo>
                    <a:pt x="6076" y="16616"/>
                  </a:lnTo>
                  <a:lnTo>
                    <a:pt x="6076" y="14954"/>
                  </a:lnTo>
                  <a:lnTo>
                    <a:pt x="15525" y="14954"/>
                  </a:lnTo>
                  <a:lnTo>
                    <a:pt x="15525" y="16616"/>
                  </a:lnTo>
                  <a:lnTo>
                    <a:pt x="18225" y="16616"/>
                  </a:lnTo>
                  <a:lnTo>
                    <a:pt x="18225" y="14954"/>
                  </a:lnTo>
                  <a:lnTo>
                    <a:pt x="20250" y="14954"/>
                  </a:lnTo>
                  <a:cubicBezTo>
                    <a:pt x="20996" y="14954"/>
                    <a:pt x="21600" y="15041"/>
                    <a:pt x="21600" y="14123"/>
                  </a:cubicBezTo>
                  <a:lnTo>
                    <a:pt x="21600" y="19938"/>
                  </a:lnTo>
                  <a:cubicBezTo>
                    <a:pt x="21600" y="20857"/>
                    <a:pt x="20996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rgbClr val="77BAE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4" name="Shape 564"/>
          <p:cNvSpPr/>
          <p:nvPr/>
        </p:nvSpPr>
        <p:spPr>
          <a:xfrm flipH="1" flipV="1">
            <a:off x="5414115" y="3967263"/>
            <a:ext cx="446235" cy="609229"/>
          </a:xfrm>
          <a:prstGeom prst="line">
            <a:avLst/>
          </a:prstGeom>
          <a:ln w="50800">
            <a:solidFill>
              <a:srgbClr val="C7C7C7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6540033" y="5186800"/>
            <a:ext cx="3404439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600 операторов по миру используют наши решения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рынка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DDoS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Китае и Японии занято нашими продуктами</a:t>
            </a: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600"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8" name="Group 568"/>
          <p:cNvGrpSpPr/>
          <p:nvPr/>
        </p:nvGrpSpPr>
        <p:grpSpPr>
          <a:xfrm>
            <a:off x="5676589" y="4532499"/>
            <a:ext cx="864222" cy="864221"/>
            <a:chOff x="0" y="0"/>
            <a:chExt cx="864220" cy="864220"/>
          </a:xfrm>
        </p:grpSpPr>
        <p:sp>
          <p:nvSpPr>
            <p:cNvPr id="566" name="Shape 566"/>
            <p:cNvSpPr/>
            <p:nvPr/>
          </p:nvSpPr>
          <p:spPr>
            <a:xfrm>
              <a:off x="0" y="0"/>
              <a:ext cx="864221" cy="864221"/>
            </a:xfrm>
            <a:prstGeom prst="ellipse">
              <a:avLst/>
            </a:prstGeom>
            <a:noFill/>
            <a:ln w="50800" cap="flat">
              <a:solidFill>
                <a:srgbClr val="77BAE3"/>
              </a:solidFill>
              <a:prstDash val="solid"/>
              <a:bevel/>
            </a:ln>
            <a:effectLst>
              <a:outerShdw blurRad="355600" rotWithShape="0">
                <a:srgbClr val="535353">
                  <a:alpha val="75000"/>
                </a:srgbClr>
              </a:outerShdw>
            </a:effectLst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321468">
                <a:lnSpc>
                  <a:spcPct val="120000"/>
                </a:lnSpc>
                <a:spcBef>
                  <a:spcPts val="1400"/>
                </a:spcBef>
                <a:defRPr>
                  <a:solidFill>
                    <a:srgbClr val="FFFFFF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79309" y="79303"/>
              <a:ext cx="705603" cy="705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65" y="15840"/>
                  </a:moveTo>
                  <a:cubicBezTo>
                    <a:pt x="16965" y="15840"/>
                    <a:pt x="16245" y="16652"/>
                    <a:pt x="15288" y="17285"/>
                  </a:cubicBezTo>
                  <a:cubicBezTo>
                    <a:pt x="14257" y="17967"/>
                    <a:pt x="13050" y="18428"/>
                    <a:pt x="13050" y="18428"/>
                  </a:cubicBezTo>
                  <a:lnTo>
                    <a:pt x="14198" y="15840"/>
                  </a:lnTo>
                  <a:lnTo>
                    <a:pt x="16965" y="15840"/>
                  </a:lnTo>
                  <a:cubicBezTo>
                    <a:pt x="16965" y="15840"/>
                    <a:pt x="16965" y="15840"/>
                    <a:pt x="16965" y="15840"/>
                  </a:cubicBezTo>
                  <a:close/>
                  <a:moveTo>
                    <a:pt x="13455" y="13320"/>
                  </a:moveTo>
                  <a:cubicBezTo>
                    <a:pt x="13300" y="13940"/>
                    <a:pt x="13185" y="14422"/>
                    <a:pt x="13185" y="14422"/>
                  </a:cubicBezTo>
                  <a:lnTo>
                    <a:pt x="8437" y="14400"/>
                  </a:lnTo>
                  <a:cubicBezTo>
                    <a:pt x="8437" y="14400"/>
                    <a:pt x="8221" y="13721"/>
                    <a:pt x="8094" y="13010"/>
                  </a:cubicBezTo>
                  <a:cubicBezTo>
                    <a:pt x="7963" y="12281"/>
                    <a:pt x="7920" y="11520"/>
                    <a:pt x="7920" y="11520"/>
                  </a:cubicBezTo>
                  <a:lnTo>
                    <a:pt x="13680" y="11520"/>
                  </a:lnTo>
                  <a:cubicBezTo>
                    <a:pt x="13680" y="11520"/>
                    <a:pt x="13654" y="12523"/>
                    <a:pt x="13455" y="13320"/>
                  </a:cubicBezTo>
                  <a:cubicBezTo>
                    <a:pt x="13455" y="13320"/>
                    <a:pt x="13455" y="13320"/>
                    <a:pt x="13455" y="13320"/>
                  </a:cubicBezTo>
                  <a:close/>
                  <a:moveTo>
                    <a:pt x="8094" y="8590"/>
                  </a:moveTo>
                  <a:cubicBezTo>
                    <a:pt x="8221" y="7880"/>
                    <a:pt x="8437" y="7200"/>
                    <a:pt x="8437" y="7200"/>
                  </a:cubicBezTo>
                  <a:lnTo>
                    <a:pt x="13185" y="7178"/>
                  </a:lnTo>
                  <a:cubicBezTo>
                    <a:pt x="13185" y="7178"/>
                    <a:pt x="13300" y="7660"/>
                    <a:pt x="13455" y="8280"/>
                  </a:cubicBezTo>
                  <a:cubicBezTo>
                    <a:pt x="13654" y="9078"/>
                    <a:pt x="13680" y="10080"/>
                    <a:pt x="13680" y="10080"/>
                  </a:cubicBezTo>
                  <a:lnTo>
                    <a:pt x="7920" y="10080"/>
                  </a:lnTo>
                  <a:cubicBezTo>
                    <a:pt x="7920" y="10080"/>
                    <a:pt x="7963" y="9319"/>
                    <a:pt x="8094" y="8590"/>
                  </a:cubicBezTo>
                  <a:cubicBezTo>
                    <a:pt x="8094" y="8590"/>
                    <a:pt x="8094" y="8590"/>
                    <a:pt x="8094" y="8590"/>
                  </a:cubicBezTo>
                  <a:close/>
                  <a:moveTo>
                    <a:pt x="11520" y="18720"/>
                  </a:moveTo>
                  <a:lnTo>
                    <a:pt x="10080" y="18720"/>
                  </a:lnTo>
                  <a:lnTo>
                    <a:pt x="8842" y="15840"/>
                  </a:lnTo>
                  <a:lnTo>
                    <a:pt x="12757" y="15840"/>
                  </a:lnTo>
                  <a:lnTo>
                    <a:pt x="11520" y="18720"/>
                  </a:lnTo>
                  <a:cubicBezTo>
                    <a:pt x="11520" y="18720"/>
                    <a:pt x="11520" y="18720"/>
                    <a:pt x="11520" y="18720"/>
                  </a:cubicBezTo>
                  <a:close/>
                  <a:moveTo>
                    <a:pt x="8640" y="18428"/>
                  </a:moveTo>
                  <a:cubicBezTo>
                    <a:pt x="8640" y="18428"/>
                    <a:pt x="7433" y="17967"/>
                    <a:pt x="6402" y="17285"/>
                  </a:cubicBezTo>
                  <a:cubicBezTo>
                    <a:pt x="5445" y="16652"/>
                    <a:pt x="4725" y="15840"/>
                    <a:pt x="4725" y="15840"/>
                  </a:cubicBezTo>
                  <a:lnTo>
                    <a:pt x="7493" y="15840"/>
                  </a:lnTo>
                  <a:lnTo>
                    <a:pt x="8640" y="18428"/>
                  </a:lnTo>
                  <a:cubicBezTo>
                    <a:pt x="8640" y="18428"/>
                    <a:pt x="8640" y="18428"/>
                    <a:pt x="8640" y="18428"/>
                  </a:cubicBezTo>
                  <a:close/>
                  <a:moveTo>
                    <a:pt x="6710" y="12937"/>
                  </a:moveTo>
                  <a:cubicBezTo>
                    <a:pt x="6841" y="13673"/>
                    <a:pt x="7087" y="14422"/>
                    <a:pt x="7087" y="14422"/>
                  </a:cubicBezTo>
                  <a:lnTo>
                    <a:pt x="3825" y="14400"/>
                  </a:lnTo>
                  <a:cubicBezTo>
                    <a:pt x="3825" y="14400"/>
                    <a:pt x="3501" y="13688"/>
                    <a:pt x="3288" y="12972"/>
                  </a:cubicBezTo>
                  <a:cubicBezTo>
                    <a:pt x="3074" y="12248"/>
                    <a:pt x="2970" y="11520"/>
                    <a:pt x="2970" y="11520"/>
                  </a:cubicBezTo>
                  <a:lnTo>
                    <a:pt x="6570" y="11520"/>
                  </a:lnTo>
                  <a:cubicBezTo>
                    <a:pt x="6570" y="11520"/>
                    <a:pt x="6583" y="12222"/>
                    <a:pt x="6710" y="12937"/>
                  </a:cubicBezTo>
                  <a:cubicBezTo>
                    <a:pt x="6710" y="12937"/>
                    <a:pt x="6710" y="12937"/>
                    <a:pt x="6710" y="12937"/>
                  </a:cubicBezTo>
                  <a:close/>
                  <a:moveTo>
                    <a:pt x="6710" y="8663"/>
                  </a:moveTo>
                  <a:cubicBezTo>
                    <a:pt x="6583" y="9378"/>
                    <a:pt x="6570" y="10080"/>
                    <a:pt x="6570" y="10080"/>
                  </a:cubicBezTo>
                  <a:lnTo>
                    <a:pt x="2970" y="10080"/>
                  </a:lnTo>
                  <a:cubicBezTo>
                    <a:pt x="2970" y="10080"/>
                    <a:pt x="3074" y="9352"/>
                    <a:pt x="3288" y="8628"/>
                  </a:cubicBezTo>
                  <a:cubicBezTo>
                    <a:pt x="3501" y="7912"/>
                    <a:pt x="3825" y="7200"/>
                    <a:pt x="3825" y="7200"/>
                  </a:cubicBezTo>
                  <a:lnTo>
                    <a:pt x="7087" y="7178"/>
                  </a:lnTo>
                  <a:cubicBezTo>
                    <a:pt x="7087" y="7178"/>
                    <a:pt x="6841" y="7927"/>
                    <a:pt x="6710" y="8663"/>
                  </a:cubicBezTo>
                  <a:cubicBezTo>
                    <a:pt x="6710" y="8663"/>
                    <a:pt x="6710" y="8663"/>
                    <a:pt x="6710" y="8663"/>
                  </a:cubicBezTo>
                  <a:close/>
                  <a:moveTo>
                    <a:pt x="4725" y="5760"/>
                  </a:moveTo>
                  <a:cubicBezTo>
                    <a:pt x="4725" y="5760"/>
                    <a:pt x="5445" y="4948"/>
                    <a:pt x="6402" y="4315"/>
                  </a:cubicBezTo>
                  <a:cubicBezTo>
                    <a:pt x="7433" y="3633"/>
                    <a:pt x="8640" y="3173"/>
                    <a:pt x="8640" y="3173"/>
                  </a:cubicBezTo>
                  <a:lnTo>
                    <a:pt x="7493" y="5760"/>
                  </a:lnTo>
                  <a:lnTo>
                    <a:pt x="4725" y="5760"/>
                  </a:lnTo>
                  <a:cubicBezTo>
                    <a:pt x="4725" y="5760"/>
                    <a:pt x="4725" y="5760"/>
                    <a:pt x="4725" y="5760"/>
                  </a:cubicBezTo>
                  <a:close/>
                  <a:moveTo>
                    <a:pt x="10080" y="2880"/>
                  </a:moveTo>
                  <a:lnTo>
                    <a:pt x="11520" y="2880"/>
                  </a:lnTo>
                  <a:lnTo>
                    <a:pt x="12757" y="5760"/>
                  </a:lnTo>
                  <a:lnTo>
                    <a:pt x="8842" y="5760"/>
                  </a:lnTo>
                  <a:lnTo>
                    <a:pt x="10080" y="2880"/>
                  </a:lnTo>
                  <a:cubicBezTo>
                    <a:pt x="10080" y="2880"/>
                    <a:pt x="10080" y="2880"/>
                    <a:pt x="10080" y="2880"/>
                  </a:cubicBezTo>
                  <a:close/>
                  <a:moveTo>
                    <a:pt x="13050" y="3173"/>
                  </a:moveTo>
                  <a:cubicBezTo>
                    <a:pt x="13050" y="3173"/>
                    <a:pt x="14257" y="3633"/>
                    <a:pt x="15288" y="4315"/>
                  </a:cubicBezTo>
                  <a:cubicBezTo>
                    <a:pt x="16245" y="4948"/>
                    <a:pt x="16965" y="5760"/>
                    <a:pt x="16965" y="5760"/>
                  </a:cubicBezTo>
                  <a:lnTo>
                    <a:pt x="14198" y="5760"/>
                  </a:lnTo>
                  <a:lnTo>
                    <a:pt x="13050" y="3173"/>
                  </a:lnTo>
                  <a:cubicBezTo>
                    <a:pt x="13050" y="3173"/>
                    <a:pt x="13050" y="3173"/>
                    <a:pt x="13050" y="3173"/>
                  </a:cubicBezTo>
                  <a:close/>
                  <a:moveTo>
                    <a:pt x="14980" y="8663"/>
                  </a:moveTo>
                  <a:cubicBezTo>
                    <a:pt x="14849" y="7927"/>
                    <a:pt x="14603" y="7178"/>
                    <a:pt x="14603" y="7178"/>
                  </a:cubicBezTo>
                  <a:lnTo>
                    <a:pt x="17865" y="7200"/>
                  </a:lnTo>
                  <a:cubicBezTo>
                    <a:pt x="17865" y="7200"/>
                    <a:pt x="18189" y="7912"/>
                    <a:pt x="18402" y="8628"/>
                  </a:cubicBezTo>
                  <a:cubicBezTo>
                    <a:pt x="18616" y="9352"/>
                    <a:pt x="18720" y="10080"/>
                    <a:pt x="18720" y="10080"/>
                  </a:cubicBezTo>
                  <a:lnTo>
                    <a:pt x="15120" y="10080"/>
                  </a:lnTo>
                  <a:cubicBezTo>
                    <a:pt x="15120" y="10080"/>
                    <a:pt x="15108" y="9378"/>
                    <a:pt x="14980" y="8663"/>
                  </a:cubicBezTo>
                  <a:cubicBezTo>
                    <a:pt x="14980" y="8663"/>
                    <a:pt x="14980" y="8663"/>
                    <a:pt x="14980" y="8663"/>
                  </a:cubicBezTo>
                  <a:close/>
                  <a:moveTo>
                    <a:pt x="14980" y="12937"/>
                  </a:moveTo>
                  <a:cubicBezTo>
                    <a:pt x="15108" y="12222"/>
                    <a:pt x="15120" y="11520"/>
                    <a:pt x="15120" y="11520"/>
                  </a:cubicBezTo>
                  <a:lnTo>
                    <a:pt x="18720" y="11520"/>
                  </a:lnTo>
                  <a:cubicBezTo>
                    <a:pt x="18720" y="11520"/>
                    <a:pt x="18616" y="12248"/>
                    <a:pt x="18402" y="12972"/>
                  </a:cubicBezTo>
                  <a:cubicBezTo>
                    <a:pt x="18189" y="13688"/>
                    <a:pt x="17865" y="14400"/>
                    <a:pt x="17865" y="14400"/>
                  </a:cubicBezTo>
                  <a:lnTo>
                    <a:pt x="14603" y="14422"/>
                  </a:lnTo>
                  <a:cubicBezTo>
                    <a:pt x="14603" y="14422"/>
                    <a:pt x="14849" y="13673"/>
                    <a:pt x="14980" y="12937"/>
                  </a:cubicBezTo>
                  <a:cubicBezTo>
                    <a:pt x="14980" y="12937"/>
                    <a:pt x="14980" y="12937"/>
                    <a:pt x="14980" y="12937"/>
                  </a:cubicBezTo>
                  <a:close/>
                  <a:moveTo>
                    <a:pt x="10800" y="20160"/>
                  </a:moveTo>
                  <a:cubicBezTo>
                    <a:pt x="5631" y="20160"/>
                    <a:pt x="1440" y="15969"/>
                    <a:pt x="1440" y="10800"/>
                  </a:cubicBezTo>
                  <a:cubicBezTo>
                    <a:pt x="1440" y="5631"/>
                    <a:pt x="5631" y="1440"/>
                    <a:pt x="10800" y="1440"/>
                  </a:cubicBezTo>
                  <a:cubicBezTo>
                    <a:pt x="15969" y="1440"/>
                    <a:pt x="20160" y="5631"/>
                    <a:pt x="20160" y="10800"/>
                  </a:cubicBezTo>
                  <a:cubicBezTo>
                    <a:pt x="20160" y="15969"/>
                    <a:pt x="15969" y="20160"/>
                    <a:pt x="10800" y="20160"/>
                  </a:cubicBezTo>
                  <a:close/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77BAE3"/>
            </a:solidFill>
            <a:ln w="3175" cap="flat">
              <a:noFill/>
              <a:miter lim="400000"/>
            </a:ln>
            <a:effectLst/>
          </p:spPr>
          <p:txBody>
            <a:bodyPr wrap="square" lIns="10715" tIns="10715" rIns="10715" bIns="10715" numCol="1" anchor="ctr">
              <a:noAutofit/>
            </a:bodyPr>
            <a:lstStyle/>
            <a:p>
              <a:pPr algn="ctr" defTabSz="128587">
                <a:lnSpc>
                  <a:spcPct val="120000"/>
                </a:lnSpc>
                <a:spcBef>
                  <a:spcPts val="1400"/>
                </a:spcBef>
                <a:defRPr sz="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9" name="Shape 569"/>
          <p:cNvSpPr>
            <a:spLocks noGrp="1"/>
          </p:cNvSpPr>
          <p:nvPr>
            <p:ph type="sldNum" sz="quarter" idx="4294967295"/>
          </p:nvPr>
        </p:nvSpPr>
        <p:spPr>
          <a:xfrm>
            <a:off x="10033510" y="6217852"/>
            <a:ext cx="177290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549"/>
          <p:cNvSpPr/>
          <p:nvPr/>
        </p:nvSpPr>
        <p:spPr>
          <a:xfrm>
            <a:off x="7104113" y="3212977"/>
            <a:ext cx="3053087" cy="2044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Эксперты в защите от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DDoS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Аналитике трафика для операторов связи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ru-RU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продукты используют: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A10, F5, Radware, Huawei </a:t>
            </a:r>
            <a:r>
              <a:rPr lang="ru-RU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0000"/>
              </a:lnSpc>
              <a:defRPr>
                <a:solidFill>
                  <a:srgbClr val="53535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8" grpId="0" animBg="1"/>
      <p:bldP spid="554" grpId="0" animBg="1"/>
      <p:bldP spid="565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文字方塊 10"/>
          <p:cNvSpPr txBox="1"/>
          <p:nvPr/>
        </p:nvSpPr>
        <p:spPr>
          <a:xfrm>
            <a:off x="976734" y="1793000"/>
            <a:ext cx="2710832" cy="426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Firewalls, IDS/IDPs</a:t>
            </a:r>
          </a:p>
        </p:txBody>
      </p:sp>
      <p:sp>
        <p:nvSpPr>
          <p:cNvPr id="931" name="矩形 3"/>
          <p:cNvSpPr/>
          <p:nvPr/>
        </p:nvSpPr>
        <p:spPr>
          <a:xfrm>
            <a:off x="976733" y="839244"/>
            <a:ext cx="10342295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2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文字方塊 9"/>
          <p:cNvSpPr txBox="1"/>
          <p:nvPr/>
        </p:nvSpPr>
        <p:spPr>
          <a:xfrm>
            <a:off x="1317330" y="862270"/>
            <a:ext cx="97951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Почему решения</a:t>
            </a:r>
            <a:r>
              <a:rPr dirty="0"/>
              <a:t> In-line </a:t>
            </a:r>
            <a:r>
              <a:rPr lang="ru-RU" dirty="0"/>
              <a:t>не подходят для</a:t>
            </a:r>
            <a:r>
              <a:rPr dirty="0"/>
              <a:t> </a:t>
            </a:r>
            <a:r>
              <a:rPr lang="ru-RU" dirty="0"/>
              <a:t>Операторов</a:t>
            </a:r>
            <a:r>
              <a:rPr dirty="0"/>
              <a:t>?</a:t>
            </a:r>
          </a:p>
        </p:txBody>
      </p:sp>
      <p:sp>
        <p:nvSpPr>
          <p:cNvPr id="934" name="文字方塊 16"/>
          <p:cNvSpPr txBox="1"/>
          <p:nvPr/>
        </p:nvSpPr>
        <p:spPr>
          <a:xfrm>
            <a:off x="976734" y="2219235"/>
            <a:ext cx="9677586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Созданы для «общей» безопасности, а не для защиты от </a:t>
            </a:r>
            <a:r>
              <a:rPr lang="en-US" dirty="0"/>
              <a:t>DDoS</a:t>
            </a:r>
            <a:endParaRPr dirty="0">
              <a:solidFill>
                <a:srgbClr val="212121"/>
              </a:solidFill>
            </a:endParaRP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Stateful</a:t>
            </a:r>
            <a:r>
              <a:rPr dirty="0">
                <a:solidFill>
                  <a:srgbClr val="212121"/>
                </a:solidFill>
              </a:rPr>
              <a:t>: </a:t>
            </a:r>
            <a:r>
              <a:rPr lang="ru-RU" dirty="0">
                <a:solidFill>
                  <a:srgbClr val="212121"/>
                </a:solidFill>
                <a:latin typeface="Helvetica Neue Light"/>
                <a:sym typeface="Helvetica Neue Light"/>
              </a:rPr>
              <a:t>Участие в «клиентской» сессии делает их объектами </a:t>
            </a:r>
            <a:r>
              <a:rPr lang="en-US" dirty="0">
                <a:solidFill>
                  <a:srgbClr val="212121"/>
                </a:solidFill>
                <a:latin typeface="Helvetica Neue Light"/>
                <a:sym typeface="Helvetica Neue Light"/>
              </a:rPr>
              <a:t>DDoS </a:t>
            </a:r>
            <a:r>
              <a:rPr lang="ru-RU" dirty="0">
                <a:solidFill>
                  <a:srgbClr val="212121"/>
                </a:solidFill>
                <a:latin typeface="Helvetica Neue Light"/>
                <a:sym typeface="Helvetica Neue Light"/>
              </a:rPr>
              <a:t>атак </a:t>
            </a:r>
            <a:endParaRPr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5" name="文字方塊 10"/>
          <p:cNvSpPr txBox="1"/>
          <p:nvPr/>
        </p:nvSpPr>
        <p:spPr>
          <a:xfrm>
            <a:off x="976734" y="3282085"/>
            <a:ext cx="365260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In-line Anti-DDoS </a:t>
            </a:r>
            <a:r>
              <a:rPr lang="ru-RU" dirty="0"/>
              <a:t>решения</a:t>
            </a:r>
            <a:endParaRPr dirty="0"/>
          </a:p>
        </p:txBody>
      </p:sp>
      <p:sp>
        <p:nvSpPr>
          <p:cNvPr id="936" name="文字方塊 16"/>
          <p:cNvSpPr txBox="1"/>
          <p:nvPr/>
        </p:nvSpPr>
        <p:spPr>
          <a:xfrm>
            <a:off x="976734" y="3708320"/>
            <a:ext cx="9677586" cy="229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Использует обнаружение на основе поведения сети для обнаружения </a:t>
            </a:r>
            <a:r>
              <a:rPr lang="ru-RU" dirty="0" err="1"/>
              <a:t>DDoS</a:t>
            </a:r>
            <a:r>
              <a:rPr lang="ru-RU" dirty="0"/>
              <a:t>-атак, что позволяет избежать ловушки «исчерпания ресурсов», как для </a:t>
            </a:r>
            <a:r>
              <a:rPr lang="en-US" dirty="0"/>
              <a:t>stateful </a:t>
            </a:r>
            <a:r>
              <a:rPr lang="ru-RU" dirty="0"/>
              <a:t>решений</a:t>
            </a: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>
                <a:solidFill>
                  <a:srgbClr val="212121"/>
                </a:solidFill>
                <a:latin typeface="Helvetica Neue Medium"/>
                <a:ea typeface="Helvetica Light"/>
                <a:cs typeface="Helvetica Light"/>
                <a:sym typeface="Helvetica Neue Medium"/>
              </a:rPr>
              <a:t>Расположение</a:t>
            </a:r>
            <a:r>
              <a:rPr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: </a:t>
            </a:r>
            <a:r>
              <a:rPr lang="ru-RU"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Располагаются максимально близко к защищаемому ресурсу, что не позволяет защищать вышестоящую инфраструктуру и </a:t>
            </a:r>
            <a:r>
              <a:rPr lang="ru-RU" dirty="0" err="1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аплинки</a:t>
            </a:r>
            <a:r>
              <a:rPr lang="ru-RU"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endParaRPr dirty="0">
              <a:solidFill>
                <a:srgbClr val="21212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>
                <a:solidFill>
                  <a:srgbClr val="212121"/>
                </a:solidFill>
                <a:latin typeface="Helvetica Neue Medium"/>
                <a:ea typeface="Helvetica Light"/>
                <a:cs typeface="Helvetica Light"/>
                <a:sym typeface="Helvetica Neue Medium"/>
              </a:rPr>
              <a:t>Затраты на развертывание</a:t>
            </a:r>
            <a:r>
              <a:rPr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: </a:t>
            </a:r>
            <a:r>
              <a:rPr lang="ru-RU"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Экстремально высокие затраты на развертывание, т.к. требуется установить оборудование на каждом внешнем канале</a:t>
            </a:r>
            <a:endParaRPr dirty="0">
              <a:solidFill>
                <a:srgbClr val="21212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41" name="文字方塊 10"/>
          <p:cNvSpPr txBox="1"/>
          <p:nvPr/>
        </p:nvSpPr>
        <p:spPr>
          <a:xfrm>
            <a:off x="976734" y="1465018"/>
            <a:ext cx="1013576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1212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sz="2000" dirty="0"/>
              <a:t>Распределенные атаки могут исходить из любой точки сети, и трафик каждого отдельного злоумышленника может казаться нормальным, но в целом сеть находится под атакой. Парализованы не только хосты-жертвы, но и зачастую сетевая инфраструктуру.</a:t>
            </a:r>
            <a:endParaRPr sz="2000" dirty="0"/>
          </a:p>
        </p:txBody>
      </p:sp>
      <p:sp>
        <p:nvSpPr>
          <p:cNvPr id="942" name="矩形 3"/>
          <p:cNvSpPr/>
          <p:nvPr/>
        </p:nvSpPr>
        <p:spPr>
          <a:xfrm>
            <a:off x="976733" y="839244"/>
            <a:ext cx="9055033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3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44" name="文字方塊 9"/>
          <p:cNvSpPr txBox="1"/>
          <p:nvPr/>
        </p:nvSpPr>
        <p:spPr>
          <a:xfrm>
            <a:off x="1317331" y="862270"/>
            <a:ext cx="8936378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Критические проблемы защиты от </a:t>
            </a:r>
            <a:r>
              <a:rPr lang="ru-RU" dirty="0" err="1"/>
              <a:t>DDoS</a:t>
            </a:r>
            <a:r>
              <a:rPr lang="ru-RU" dirty="0"/>
              <a:t> для SP</a:t>
            </a:r>
            <a:endParaRPr dirty="0"/>
          </a:p>
        </p:txBody>
      </p:sp>
      <p:sp>
        <p:nvSpPr>
          <p:cNvPr id="945" name="文字方塊 70"/>
          <p:cNvSpPr txBox="1"/>
          <p:nvPr/>
        </p:nvSpPr>
        <p:spPr>
          <a:xfrm>
            <a:off x="4318586" y="4299279"/>
            <a:ext cx="2808109" cy="2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lnSpc>
                <a:spcPct val="120000"/>
              </a:lnSpc>
              <a:defRPr sz="1200">
                <a:solidFill>
                  <a:srgbClr val="595959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</a:lstStyle>
          <a:p>
            <a:r>
              <a:t>Service Provider Backbone</a:t>
            </a:r>
          </a:p>
        </p:txBody>
      </p:sp>
      <p:sp>
        <p:nvSpPr>
          <p:cNvPr id="946" name="矩形: 圓角 135"/>
          <p:cNvSpPr/>
          <p:nvPr/>
        </p:nvSpPr>
        <p:spPr>
          <a:xfrm>
            <a:off x="3398135" y="3588599"/>
            <a:ext cx="4514631" cy="1778300"/>
          </a:xfrm>
          <a:prstGeom prst="roundRect">
            <a:avLst>
              <a:gd name="adj" fmla="val 11977"/>
            </a:avLst>
          </a:prstGeom>
          <a:ln w="25400">
            <a:solidFill>
              <a:srgbClr val="808080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949" name="群組 5"/>
          <p:cNvGrpSpPr/>
          <p:nvPr/>
        </p:nvGrpSpPr>
        <p:grpSpPr>
          <a:xfrm>
            <a:off x="1535431" y="4719574"/>
            <a:ext cx="1059228" cy="970204"/>
            <a:chOff x="0" y="0"/>
            <a:chExt cx="1059226" cy="970203"/>
          </a:xfrm>
        </p:grpSpPr>
        <p:pic>
          <p:nvPicPr>
            <p:cNvPr id="947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04" y="0"/>
              <a:ext cx="660158" cy="660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8" name="文字方塊 121"/>
            <p:cNvSpPr txBox="1"/>
            <p:nvPr/>
          </p:nvSpPr>
          <p:spPr>
            <a:xfrm>
              <a:off x="0" y="653844"/>
              <a:ext cx="1059227" cy="316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457200">
                <a:defRPr sz="1200">
                  <a:solidFill>
                    <a:srgbClr val="F70C0C"/>
                  </a:solidFill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r>
                <a:t>Attackers</a:t>
              </a:r>
            </a:p>
          </p:txBody>
        </p:sp>
      </p:grpSp>
      <p:grpSp>
        <p:nvGrpSpPr>
          <p:cNvPr id="952" name="群組 4"/>
          <p:cNvGrpSpPr/>
          <p:nvPr/>
        </p:nvGrpSpPr>
        <p:grpSpPr>
          <a:xfrm>
            <a:off x="1317331" y="3575899"/>
            <a:ext cx="1495428" cy="1029058"/>
            <a:chOff x="0" y="0"/>
            <a:chExt cx="1495426" cy="1029057"/>
          </a:xfrm>
        </p:grpSpPr>
        <p:pic>
          <p:nvPicPr>
            <p:cNvPr id="950" name="圖片 13" descr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247" y="0"/>
              <a:ext cx="726102" cy="726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1" name="文字方塊 121"/>
            <p:cNvSpPr txBox="1"/>
            <p:nvPr/>
          </p:nvSpPr>
          <p:spPr>
            <a:xfrm>
              <a:off x="0" y="724495"/>
              <a:ext cx="1495427" cy="304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defRPr sz="1200">
                  <a:solidFill>
                    <a:srgbClr val="767171"/>
                  </a:solidFill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r>
                <a:t>Legitimate Users</a:t>
              </a:r>
            </a:p>
          </p:txBody>
        </p:sp>
      </p:grpSp>
      <p:grpSp>
        <p:nvGrpSpPr>
          <p:cNvPr id="956" name="群組 16"/>
          <p:cNvGrpSpPr/>
          <p:nvPr/>
        </p:nvGrpSpPr>
        <p:grpSpPr>
          <a:xfrm>
            <a:off x="2462812" y="4988676"/>
            <a:ext cx="540615" cy="259474"/>
            <a:chOff x="0" y="0"/>
            <a:chExt cx="540613" cy="259472"/>
          </a:xfrm>
        </p:grpSpPr>
        <p:sp>
          <p:nvSpPr>
            <p:cNvPr id="953" name="直線接點 43"/>
            <p:cNvSpPr/>
            <p:nvPr/>
          </p:nvSpPr>
          <p:spPr>
            <a:xfrm flipH="1">
              <a:off x="30661" y="10003"/>
              <a:ext cx="361207" cy="179198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54" name="直線接點 43"/>
            <p:cNvSpPr/>
            <p:nvPr/>
          </p:nvSpPr>
          <p:spPr>
            <a:xfrm flipH="1">
              <a:off x="27200" y="0"/>
              <a:ext cx="513414" cy="259474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55" name="直線接點 43"/>
            <p:cNvSpPr/>
            <p:nvPr/>
          </p:nvSpPr>
          <p:spPr>
            <a:xfrm flipH="1">
              <a:off x="0" y="10003"/>
              <a:ext cx="265266" cy="122026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7" name="直線單箭頭接點 124"/>
          <p:cNvSpPr/>
          <p:nvPr/>
        </p:nvSpPr>
        <p:spPr>
          <a:xfrm>
            <a:off x="7583090" y="4010379"/>
            <a:ext cx="706610" cy="305638"/>
          </a:xfrm>
          <a:prstGeom prst="line">
            <a:avLst/>
          </a:prstGeom>
          <a:ln w="22225">
            <a:solidFill>
              <a:srgbClr val="00905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8" name="直線單箭頭接點 124"/>
          <p:cNvSpPr/>
          <p:nvPr/>
        </p:nvSpPr>
        <p:spPr>
          <a:xfrm flipV="1">
            <a:off x="7589929" y="4632572"/>
            <a:ext cx="822853" cy="448711"/>
          </a:xfrm>
          <a:prstGeom prst="line">
            <a:avLst/>
          </a:prstGeom>
          <a:ln w="22225">
            <a:solidFill>
              <a:srgbClr val="00905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9" name="直線單箭頭接點 124"/>
          <p:cNvSpPr/>
          <p:nvPr/>
        </p:nvSpPr>
        <p:spPr>
          <a:xfrm>
            <a:off x="2382972" y="4005939"/>
            <a:ext cx="5199682" cy="1"/>
          </a:xfrm>
          <a:prstGeom prst="line">
            <a:avLst/>
          </a:prstGeom>
          <a:ln w="22225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60" name="直線單箭頭接點 124"/>
          <p:cNvSpPr/>
          <p:nvPr/>
        </p:nvSpPr>
        <p:spPr>
          <a:xfrm>
            <a:off x="2495943" y="5077640"/>
            <a:ext cx="5087149" cy="1"/>
          </a:xfrm>
          <a:prstGeom prst="line">
            <a:avLst/>
          </a:prstGeom>
          <a:ln w="22225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64" name="Group"/>
          <p:cNvGrpSpPr/>
          <p:nvPr/>
        </p:nvGrpSpPr>
        <p:grpSpPr>
          <a:xfrm>
            <a:off x="5357343" y="3695508"/>
            <a:ext cx="596217" cy="603771"/>
            <a:chOff x="0" y="0"/>
            <a:chExt cx="596215" cy="603770"/>
          </a:xfrm>
        </p:grpSpPr>
        <p:sp>
          <p:nvSpPr>
            <p:cNvPr id="961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962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3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68" name="Group"/>
          <p:cNvGrpSpPr/>
          <p:nvPr/>
        </p:nvGrpSpPr>
        <p:grpSpPr>
          <a:xfrm>
            <a:off x="3722370" y="3694310"/>
            <a:ext cx="596217" cy="603771"/>
            <a:chOff x="0" y="0"/>
            <a:chExt cx="596215" cy="603770"/>
          </a:xfrm>
        </p:grpSpPr>
        <p:sp>
          <p:nvSpPr>
            <p:cNvPr id="965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966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7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72" name="Group"/>
          <p:cNvGrpSpPr/>
          <p:nvPr/>
        </p:nvGrpSpPr>
        <p:grpSpPr>
          <a:xfrm>
            <a:off x="6992805" y="3695508"/>
            <a:ext cx="596217" cy="603771"/>
            <a:chOff x="0" y="0"/>
            <a:chExt cx="596215" cy="603770"/>
          </a:xfrm>
        </p:grpSpPr>
        <p:sp>
          <p:nvSpPr>
            <p:cNvPr id="969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970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1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73" name="直線單箭頭接點 124"/>
          <p:cNvSpPr/>
          <p:nvPr/>
        </p:nvSpPr>
        <p:spPr>
          <a:xfrm>
            <a:off x="2490013" y="4844415"/>
            <a:ext cx="5099009" cy="1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4" name="直線單箭頭接點 124"/>
          <p:cNvSpPr/>
          <p:nvPr/>
        </p:nvSpPr>
        <p:spPr>
          <a:xfrm flipV="1">
            <a:off x="7592148" y="4466360"/>
            <a:ext cx="688168" cy="378056"/>
          </a:xfrm>
          <a:prstGeom prst="line">
            <a:avLst/>
          </a:prstGeom>
          <a:ln w="22225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5" name="直線單箭頭接點 124"/>
          <p:cNvSpPr/>
          <p:nvPr/>
        </p:nvSpPr>
        <p:spPr>
          <a:xfrm>
            <a:off x="9142749" y="4448293"/>
            <a:ext cx="436247" cy="1"/>
          </a:xfrm>
          <a:prstGeom prst="line">
            <a:avLst/>
          </a:prstGeom>
          <a:ln w="22225">
            <a:solidFill>
              <a:srgbClr val="91919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6" name="直線單箭頭接點 124"/>
          <p:cNvSpPr/>
          <p:nvPr/>
        </p:nvSpPr>
        <p:spPr>
          <a:xfrm>
            <a:off x="2487017" y="4989946"/>
            <a:ext cx="1552942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7" name="直線單箭頭接點 124"/>
          <p:cNvSpPr/>
          <p:nvPr/>
        </p:nvSpPr>
        <p:spPr>
          <a:xfrm flipV="1">
            <a:off x="4008992" y="4980376"/>
            <a:ext cx="3580030" cy="421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8" name="直線單箭頭接點 124"/>
          <p:cNvSpPr/>
          <p:nvPr/>
        </p:nvSpPr>
        <p:spPr>
          <a:xfrm flipV="1">
            <a:off x="7593066" y="4562104"/>
            <a:ext cx="743129" cy="406391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79" name="直線單箭頭接點 124"/>
          <p:cNvSpPr/>
          <p:nvPr/>
        </p:nvSpPr>
        <p:spPr>
          <a:xfrm>
            <a:off x="2487017" y="4929737"/>
            <a:ext cx="1518263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0" name="直線單箭頭接點 124"/>
          <p:cNvSpPr/>
          <p:nvPr/>
        </p:nvSpPr>
        <p:spPr>
          <a:xfrm flipV="1">
            <a:off x="7589019" y="4515726"/>
            <a:ext cx="723689" cy="390935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1" name="直線單箭頭接點 124"/>
          <p:cNvSpPr/>
          <p:nvPr/>
        </p:nvSpPr>
        <p:spPr>
          <a:xfrm flipV="1">
            <a:off x="3998380" y="4923555"/>
            <a:ext cx="3580030" cy="421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85" name="Group"/>
          <p:cNvGrpSpPr/>
          <p:nvPr/>
        </p:nvGrpSpPr>
        <p:grpSpPr>
          <a:xfrm>
            <a:off x="5356433" y="4619788"/>
            <a:ext cx="596217" cy="603771"/>
            <a:chOff x="0" y="0"/>
            <a:chExt cx="596215" cy="603770"/>
          </a:xfrm>
        </p:grpSpPr>
        <p:sp>
          <p:nvSpPr>
            <p:cNvPr id="982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983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4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86" name="Oval"/>
          <p:cNvSpPr/>
          <p:nvPr/>
        </p:nvSpPr>
        <p:spPr>
          <a:xfrm>
            <a:off x="6855466" y="5839022"/>
            <a:ext cx="995727" cy="553136"/>
          </a:xfrm>
          <a:prstGeom prst="ellipse">
            <a:avLst/>
          </a:prstGeom>
          <a:solidFill>
            <a:srgbClr val="AADCF0">
              <a:alpha val="29864"/>
            </a:srgbClr>
          </a:solidFill>
          <a:ln w="63500">
            <a:solidFill>
              <a:srgbClr val="AADC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7" name="Oval"/>
          <p:cNvSpPr/>
          <p:nvPr/>
        </p:nvSpPr>
        <p:spPr>
          <a:xfrm>
            <a:off x="5321295" y="2863911"/>
            <a:ext cx="995727" cy="553136"/>
          </a:xfrm>
          <a:prstGeom prst="ellipse">
            <a:avLst/>
          </a:prstGeom>
          <a:solidFill>
            <a:srgbClr val="AADCF0">
              <a:alpha val="29864"/>
            </a:srgbClr>
          </a:solidFill>
          <a:ln w="63500">
            <a:solidFill>
              <a:srgbClr val="AADC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88" name="Oval"/>
          <p:cNvSpPr/>
          <p:nvPr/>
        </p:nvSpPr>
        <p:spPr>
          <a:xfrm>
            <a:off x="3893325" y="5878203"/>
            <a:ext cx="995728" cy="553136"/>
          </a:xfrm>
          <a:prstGeom prst="ellipse">
            <a:avLst/>
          </a:prstGeom>
          <a:solidFill>
            <a:srgbClr val="AADCF0">
              <a:alpha val="29864"/>
            </a:srgbClr>
          </a:solidFill>
          <a:ln w="63500">
            <a:solidFill>
              <a:srgbClr val="AADC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989" name="圖片 128" descr="圖片 1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709" y="5402008"/>
            <a:ext cx="817240" cy="817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圖片 150" descr="圖片 1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4122" y="2741029"/>
            <a:ext cx="548641" cy="5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圖片 132" descr="圖片 1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6361" y="5714063"/>
            <a:ext cx="509462" cy="50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2" name="圖片 61" descr="圖片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4306" y="4067987"/>
            <a:ext cx="705671" cy="705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6886" y="4023086"/>
            <a:ext cx="750571" cy="7505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6" name="Group"/>
          <p:cNvGrpSpPr/>
          <p:nvPr/>
        </p:nvGrpSpPr>
        <p:grpSpPr>
          <a:xfrm>
            <a:off x="8280314" y="3915575"/>
            <a:ext cx="436247" cy="438953"/>
            <a:chOff x="0" y="0"/>
            <a:chExt cx="436245" cy="438952"/>
          </a:xfrm>
        </p:grpSpPr>
        <p:sp>
          <p:nvSpPr>
            <p:cNvPr id="994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995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9" name="Group"/>
          <p:cNvGrpSpPr/>
          <p:nvPr/>
        </p:nvGrpSpPr>
        <p:grpSpPr>
          <a:xfrm>
            <a:off x="5139221" y="4448293"/>
            <a:ext cx="436247" cy="438954"/>
            <a:chOff x="0" y="0"/>
            <a:chExt cx="436245" cy="438952"/>
          </a:xfrm>
        </p:grpSpPr>
        <p:sp>
          <p:nvSpPr>
            <p:cNvPr id="997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998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613" y="2951720"/>
            <a:ext cx="509462" cy="50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8020" y="5552542"/>
            <a:ext cx="509463" cy="509462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Oval"/>
          <p:cNvSpPr/>
          <p:nvPr/>
        </p:nvSpPr>
        <p:spPr>
          <a:xfrm>
            <a:off x="5321295" y="5842322"/>
            <a:ext cx="995727" cy="553135"/>
          </a:xfrm>
          <a:prstGeom prst="ellipse">
            <a:avLst/>
          </a:prstGeom>
          <a:solidFill>
            <a:srgbClr val="AADCF0">
              <a:alpha val="29864"/>
            </a:srgbClr>
          </a:solidFill>
          <a:ln w="63500">
            <a:solidFill>
              <a:srgbClr val="AADC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003" name="圖片 61" descr="圖片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4122" y="5658975"/>
            <a:ext cx="641042" cy="641043"/>
          </a:xfrm>
          <a:prstGeom prst="rect">
            <a:avLst/>
          </a:prstGeom>
          <a:ln w="12700">
            <a:miter lim="400000"/>
          </a:ln>
        </p:spPr>
      </p:pic>
      <p:sp>
        <p:nvSpPr>
          <p:cNvPr id="1004" name="Oval"/>
          <p:cNvSpPr/>
          <p:nvPr/>
        </p:nvSpPr>
        <p:spPr>
          <a:xfrm>
            <a:off x="3542188" y="2909631"/>
            <a:ext cx="995727" cy="553136"/>
          </a:xfrm>
          <a:prstGeom prst="ellipse">
            <a:avLst/>
          </a:prstGeom>
          <a:solidFill>
            <a:srgbClr val="AADCF0">
              <a:alpha val="29864"/>
            </a:srgbClr>
          </a:solidFill>
          <a:ln w="63500">
            <a:solidFill>
              <a:srgbClr val="AADCF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005" name="圖片 128" descr="圖片 1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250" y="2538143"/>
            <a:ext cx="735659" cy="735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14" y="2977120"/>
            <a:ext cx="509462" cy="509462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直線單箭頭接點 124"/>
          <p:cNvSpPr/>
          <p:nvPr/>
        </p:nvSpPr>
        <p:spPr>
          <a:xfrm>
            <a:off x="4049295" y="3940975"/>
            <a:ext cx="3539727" cy="1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8" name="直線單箭頭接點 124"/>
          <p:cNvSpPr/>
          <p:nvPr/>
        </p:nvSpPr>
        <p:spPr>
          <a:xfrm>
            <a:off x="5360321" y="3401593"/>
            <a:ext cx="372431" cy="469151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9" name="直線單箭頭接點 124"/>
          <p:cNvSpPr/>
          <p:nvPr/>
        </p:nvSpPr>
        <p:spPr>
          <a:xfrm>
            <a:off x="7592781" y="3939602"/>
            <a:ext cx="688168" cy="301856"/>
          </a:xfrm>
          <a:prstGeom prst="line">
            <a:avLst/>
          </a:prstGeom>
          <a:ln w="22225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10" name="直線單箭頭接點 124"/>
          <p:cNvSpPr/>
          <p:nvPr/>
        </p:nvSpPr>
        <p:spPr>
          <a:xfrm>
            <a:off x="3681999" y="3470971"/>
            <a:ext cx="385131" cy="456452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11" name="直線單箭頭接點 124"/>
          <p:cNvSpPr/>
          <p:nvPr/>
        </p:nvSpPr>
        <p:spPr>
          <a:xfrm>
            <a:off x="5722640" y="3868886"/>
            <a:ext cx="1856039" cy="1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12" name="直線單箭頭接點 124"/>
          <p:cNvSpPr/>
          <p:nvPr/>
        </p:nvSpPr>
        <p:spPr>
          <a:xfrm>
            <a:off x="7583614" y="3867950"/>
            <a:ext cx="688168" cy="301856"/>
          </a:xfrm>
          <a:prstGeom prst="line">
            <a:avLst/>
          </a:prstGeom>
          <a:ln w="22225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15" name="Group"/>
          <p:cNvGrpSpPr/>
          <p:nvPr/>
        </p:nvGrpSpPr>
        <p:grpSpPr>
          <a:xfrm>
            <a:off x="5110290" y="3502023"/>
            <a:ext cx="436247" cy="438953"/>
            <a:chOff x="0" y="0"/>
            <a:chExt cx="436245" cy="438952"/>
          </a:xfrm>
        </p:grpSpPr>
        <p:sp>
          <p:nvSpPr>
            <p:cNvPr id="1013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14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6" name="直線單箭頭接點 124"/>
          <p:cNvSpPr/>
          <p:nvPr/>
        </p:nvSpPr>
        <p:spPr>
          <a:xfrm flipV="1">
            <a:off x="4040771" y="4992810"/>
            <a:ext cx="253612" cy="583972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20" name="Group"/>
          <p:cNvGrpSpPr/>
          <p:nvPr/>
        </p:nvGrpSpPr>
        <p:grpSpPr>
          <a:xfrm>
            <a:off x="3722370" y="4623286"/>
            <a:ext cx="596217" cy="603771"/>
            <a:chOff x="0" y="0"/>
            <a:chExt cx="596215" cy="603770"/>
          </a:xfrm>
        </p:grpSpPr>
        <p:sp>
          <p:nvSpPr>
            <p:cNvPr id="1017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018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19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23" name="Group"/>
          <p:cNvGrpSpPr/>
          <p:nvPr/>
        </p:nvGrpSpPr>
        <p:grpSpPr>
          <a:xfrm>
            <a:off x="3540305" y="4463427"/>
            <a:ext cx="436247" cy="438953"/>
            <a:chOff x="0" y="0"/>
            <a:chExt cx="436245" cy="438952"/>
          </a:xfrm>
        </p:grpSpPr>
        <p:sp>
          <p:nvSpPr>
            <p:cNvPr id="1021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22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4" name="直線單箭頭接點 124"/>
          <p:cNvSpPr/>
          <p:nvPr/>
        </p:nvSpPr>
        <p:spPr>
          <a:xfrm flipV="1">
            <a:off x="7169764" y="4993103"/>
            <a:ext cx="253612" cy="583971"/>
          </a:xfrm>
          <a:prstGeom prst="line">
            <a:avLst/>
          </a:prstGeom>
          <a:ln w="22225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2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2963" y="5558171"/>
            <a:ext cx="509463" cy="509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9" name="Group"/>
          <p:cNvGrpSpPr/>
          <p:nvPr/>
        </p:nvGrpSpPr>
        <p:grpSpPr>
          <a:xfrm>
            <a:off x="6991895" y="4619059"/>
            <a:ext cx="596217" cy="603771"/>
            <a:chOff x="0" y="0"/>
            <a:chExt cx="596215" cy="603770"/>
          </a:xfrm>
        </p:grpSpPr>
        <p:sp>
          <p:nvSpPr>
            <p:cNvPr id="1026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027" name="image2.png" descr="image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8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32" name="Group"/>
          <p:cNvGrpSpPr/>
          <p:nvPr/>
        </p:nvGrpSpPr>
        <p:grpSpPr>
          <a:xfrm>
            <a:off x="6823716" y="4432316"/>
            <a:ext cx="436247" cy="438953"/>
            <a:chOff x="0" y="0"/>
            <a:chExt cx="436245" cy="438952"/>
          </a:xfrm>
        </p:grpSpPr>
        <p:sp>
          <p:nvSpPr>
            <p:cNvPr id="1030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31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5" name="Group"/>
          <p:cNvGrpSpPr/>
          <p:nvPr/>
        </p:nvGrpSpPr>
        <p:grpSpPr>
          <a:xfrm>
            <a:off x="6823716" y="3494516"/>
            <a:ext cx="436247" cy="438953"/>
            <a:chOff x="0" y="0"/>
            <a:chExt cx="436245" cy="438952"/>
          </a:xfrm>
        </p:grpSpPr>
        <p:sp>
          <p:nvSpPr>
            <p:cNvPr id="1033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34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8" name="Group"/>
          <p:cNvGrpSpPr/>
          <p:nvPr/>
        </p:nvGrpSpPr>
        <p:grpSpPr>
          <a:xfrm>
            <a:off x="9444283" y="3915575"/>
            <a:ext cx="436247" cy="438953"/>
            <a:chOff x="0" y="0"/>
            <a:chExt cx="436245" cy="438952"/>
          </a:xfrm>
        </p:grpSpPr>
        <p:sp>
          <p:nvSpPr>
            <p:cNvPr id="1036" name="Circle"/>
            <p:cNvSpPr/>
            <p:nvPr/>
          </p:nvSpPr>
          <p:spPr>
            <a:xfrm>
              <a:off x="0" y="0"/>
              <a:ext cx="436246" cy="436247"/>
            </a:xfrm>
            <a:prstGeom prst="ellipse">
              <a:avLst/>
            </a:prstGeom>
            <a:solidFill>
              <a:srgbClr val="FF8AD8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37" name="圖片 15" descr="圖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2706"/>
              <a:ext cx="436246" cy="436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" y="-1429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3" name="矩形 3"/>
          <p:cNvSpPr/>
          <p:nvPr/>
        </p:nvSpPr>
        <p:spPr>
          <a:xfrm>
            <a:off x="976734" y="839244"/>
            <a:ext cx="6828910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4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45" name="文字方塊 9"/>
          <p:cNvSpPr txBox="1"/>
          <p:nvPr/>
        </p:nvSpPr>
        <p:spPr>
          <a:xfrm>
            <a:off x="1317331" y="862270"/>
            <a:ext cx="8285025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Детектирование на основе </a:t>
            </a:r>
            <a:r>
              <a:rPr lang="en-US" dirty="0"/>
              <a:t>Flow</a:t>
            </a:r>
            <a:endParaRPr dirty="0"/>
          </a:p>
        </p:txBody>
      </p:sp>
      <p:sp>
        <p:nvSpPr>
          <p:cNvPr id="1046" name="矩形: 圓角 135"/>
          <p:cNvSpPr/>
          <p:nvPr/>
        </p:nvSpPr>
        <p:spPr>
          <a:xfrm>
            <a:off x="3518320" y="3195773"/>
            <a:ext cx="4514630" cy="1778300"/>
          </a:xfrm>
          <a:prstGeom prst="roundRect">
            <a:avLst>
              <a:gd name="adj" fmla="val 11977"/>
            </a:avLst>
          </a:prstGeom>
          <a:ln w="25400">
            <a:solidFill>
              <a:srgbClr val="808080"/>
            </a:solidFill>
            <a:prstDash val="sysDot"/>
            <a:miter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1049" name="群組 6"/>
          <p:cNvGrpSpPr/>
          <p:nvPr/>
        </p:nvGrpSpPr>
        <p:grpSpPr>
          <a:xfrm>
            <a:off x="8214440" y="3531805"/>
            <a:ext cx="1330951" cy="1137829"/>
            <a:chOff x="0" y="0"/>
            <a:chExt cx="1330949" cy="1137828"/>
          </a:xfrm>
        </p:grpSpPr>
        <p:pic>
          <p:nvPicPr>
            <p:cNvPr id="1047" name="圖片 61" descr="圖片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162" y="0"/>
              <a:ext cx="732626" cy="732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8" name="文字方塊 141"/>
            <p:cNvSpPr txBox="1"/>
            <p:nvPr/>
          </p:nvSpPr>
          <p:spPr>
            <a:xfrm>
              <a:off x="0" y="676167"/>
              <a:ext cx="1330949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 sz="1200">
                  <a:solidFill>
                    <a:srgbClr val="595959"/>
                  </a:solidFill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rPr lang="ru-RU" dirty="0"/>
                <a:t>Защищаемый ресурс</a:t>
              </a:r>
              <a:endParaRPr dirty="0"/>
            </a:p>
          </p:txBody>
        </p:sp>
      </p:grpSp>
      <p:grpSp>
        <p:nvGrpSpPr>
          <p:cNvPr id="1052" name="群組 10"/>
          <p:cNvGrpSpPr/>
          <p:nvPr/>
        </p:nvGrpSpPr>
        <p:grpSpPr>
          <a:xfrm>
            <a:off x="3208972" y="4593812"/>
            <a:ext cx="1370987" cy="1249363"/>
            <a:chOff x="-293551" y="0"/>
            <a:chExt cx="1370986" cy="1249362"/>
          </a:xfrm>
        </p:grpSpPr>
        <p:sp>
          <p:nvSpPr>
            <p:cNvPr id="1050" name="接點: 肘形 72"/>
            <p:cNvSpPr/>
            <p:nvPr/>
          </p:nvSpPr>
          <p:spPr>
            <a:xfrm>
              <a:off x="589525" y="0"/>
              <a:ext cx="487910" cy="1249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38100" cap="flat">
              <a:solidFill>
                <a:srgbClr val="EB1C1C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51" name="文字方塊 155"/>
            <p:cNvSpPr txBox="1"/>
            <p:nvPr/>
          </p:nvSpPr>
          <p:spPr>
            <a:xfrm>
              <a:off x="-293551" y="455135"/>
              <a:ext cx="1298785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defTabSz="457200">
                <a:defRPr sz="1200">
                  <a:solidFill>
                    <a:srgbClr val="EB1C1C"/>
                  </a:solidFill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rPr lang="ru-RU" dirty="0"/>
                <a:t>Перенаправление трафика на очиститель</a:t>
              </a:r>
              <a:endParaRPr dirty="0"/>
            </a:p>
          </p:txBody>
        </p:sp>
      </p:grpSp>
      <p:grpSp>
        <p:nvGrpSpPr>
          <p:cNvPr id="1055" name="群組 5"/>
          <p:cNvGrpSpPr/>
          <p:nvPr/>
        </p:nvGrpSpPr>
        <p:grpSpPr>
          <a:xfrm>
            <a:off x="1873472" y="4339352"/>
            <a:ext cx="901457" cy="825694"/>
            <a:chOff x="0" y="0"/>
            <a:chExt cx="901456" cy="825693"/>
          </a:xfrm>
        </p:grpSpPr>
        <p:pic>
          <p:nvPicPr>
            <p:cNvPr id="105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427" y="0"/>
              <a:ext cx="561828" cy="561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4" name="文字方塊 121"/>
            <p:cNvSpPr txBox="1"/>
            <p:nvPr/>
          </p:nvSpPr>
          <p:spPr>
            <a:xfrm>
              <a:off x="0" y="556455"/>
              <a:ext cx="901457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200">
                  <a:solidFill>
                    <a:srgbClr val="F70C0C"/>
                  </a:solidFill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r>
                <a:t>Attackers</a:t>
              </a:r>
            </a:p>
          </p:txBody>
        </p:sp>
      </p:grpSp>
      <p:grpSp>
        <p:nvGrpSpPr>
          <p:cNvPr id="1058" name="群組 4"/>
          <p:cNvGrpSpPr/>
          <p:nvPr/>
        </p:nvGrpSpPr>
        <p:grpSpPr>
          <a:xfrm>
            <a:off x="1690988" y="3240709"/>
            <a:ext cx="1321986" cy="909707"/>
            <a:chOff x="0" y="0"/>
            <a:chExt cx="1321985" cy="909706"/>
          </a:xfrm>
        </p:grpSpPr>
        <p:pic>
          <p:nvPicPr>
            <p:cNvPr id="1056" name="圖片 13" descr="圖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073" y="0"/>
              <a:ext cx="641889" cy="641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57" name="文字方塊 121"/>
            <p:cNvSpPr txBox="1"/>
            <p:nvPr/>
          </p:nvSpPr>
          <p:spPr>
            <a:xfrm>
              <a:off x="0" y="640468"/>
              <a:ext cx="1321986" cy="269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 sz="1200">
                  <a:solidFill>
                    <a:srgbClr val="767171"/>
                  </a:solidFill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r>
                <a:rPr dirty="0"/>
                <a:t>Legitimate Users</a:t>
              </a:r>
            </a:p>
          </p:txBody>
        </p:sp>
      </p:grpSp>
      <p:grpSp>
        <p:nvGrpSpPr>
          <p:cNvPr id="1062" name="群組 16"/>
          <p:cNvGrpSpPr/>
          <p:nvPr/>
        </p:nvGrpSpPr>
        <p:grpSpPr>
          <a:xfrm>
            <a:off x="2582996" y="4595850"/>
            <a:ext cx="540614" cy="259474"/>
            <a:chOff x="0" y="0"/>
            <a:chExt cx="540613" cy="259472"/>
          </a:xfrm>
        </p:grpSpPr>
        <p:sp>
          <p:nvSpPr>
            <p:cNvPr id="1059" name="直線接點 43"/>
            <p:cNvSpPr/>
            <p:nvPr/>
          </p:nvSpPr>
          <p:spPr>
            <a:xfrm flipH="1">
              <a:off x="30661" y="10003"/>
              <a:ext cx="361207" cy="179198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60" name="直線接點 43"/>
            <p:cNvSpPr/>
            <p:nvPr/>
          </p:nvSpPr>
          <p:spPr>
            <a:xfrm flipH="1">
              <a:off x="27200" y="0"/>
              <a:ext cx="513414" cy="259474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61" name="直線接點 43"/>
            <p:cNvSpPr/>
            <p:nvPr/>
          </p:nvSpPr>
          <p:spPr>
            <a:xfrm flipH="1">
              <a:off x="0" y="10003"/>
              <a:ext cx="265266" cy="122026"/>
            </a:xfrm>
            <a:prstGeom prst="line">
              <a:avLst/>
            </a:prstGeom>
            <a:noFill/>
            <a:ln w="25400" cap="flat">
              <a:solidFill>
                <a:srgbClr val="EB1C1C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65" name="群組 17"/>
          <p:cNvGrpSpPr/>
          <p:nvPr/>
        </p:nvGrpSpPr>
        <p:grpSpPr>
          <a:xfrm>
            <a:off x="4803598" y="4549839"/>
            <a:ext cx="941958" cy="1343165"/>
            <a:chOff x="0" y="0"/>
            <a:chExt cx="941957" cy="1343164"/>
          </a:xfrm>
        </p:grpSpPr>
        <p:sp>
          <p:nvSpPr>
            <p:cNvPr id="1063" name="接點: 肘形 131"/>
            <p:cNvSpPr/>
            <p:nvPr/>
          </p:nvSpPr>
          <p:spPr>
            <a:xfrm>
              <a:off x="0" y="0"/>
              <a:ext cx="35704" cy="1343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1" y="0"/>
                  </a:lnTo>
                  <a:lnTo>
                    <a:pt x="31" y="21600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008F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sp>
          <p:nvSpPr>
            <p:cNvPr id="1064" name="文字方塊 155"/>
            <p:cNvSpPr/>
            <p:nvPr/>
          </p:nvSpPr>
          <p:spPr>
            <a:xfrm>
              <a:off x="42966" y="470386"/>
              <a:ext cx="898991" cy="830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 sz="1200">
                  <a:solidFill>
                    <a:srgbClr val="008F00"/>
                  </a:solidFill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r>
                <a:rPr lang="ru-RU" dirty="0"/>
                <a:t>Возврат очищенного трафика в сеть</a:t>
              </a:r>
            </a:p>
          </p:txBody>
        </p:sp>
      </p:grpSp>
      <p:sp>
        <p:nvSpPr>
          <p:cNvPr id="1066" name="直線單箭頭接點 124"/>
          <p:cNvSpPr/>
          <p:nvPr/>
        </p:nvSpPr>
        <p:spPr>
          <a:xfrm>
            <a:off x="7703274" y="3668352"/>
            <a:ext cx="706610" cy="305638"/>
          </a:xfrm>
          <a:prstGeom prst="line">
            <a:avLst/>
          </a:prstGeom>
          <a:ln w="22225">
            <a:solidFill>
              <a:srgbClr val="00905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7" name="直線單箭頭接點 124"/>
          <p:cNvSpPr/>
          <p:nvPr/>
        </p:nvSpPr>
        <p:spPr>
          <a:xfrm flipV="1">
            <a:off x="7710112" y="4150415"/>
            <a:ext cx="744650" cy="398342"/>
          </a:xfrm>
          <a:prstGeom prst="line">
            <a:avLst/>
          </a:prstGeom>
          <a:ln w="38100">
            <a:solidFill>
              <a:srgbClr val="00905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9" name="直線接點 73"/>
          <p:cNvSpPr/>
          <p:nvPr/>
        </p:nvSpPr>
        <p:spPr>
          <a:xfrm>
            <a:off x="4408115" y="4807156"/>
            <a:ext cx="2025813" cy="324400"/>
          </a:xfrm>
          <a:prstGeom prst="line">
            <a:avLst/>
          </a:prstGeom>
          <a:ln w="25400">
            <a:solidFill>
              <a:srgbClr val="9437FF"/>
            </a:solidFill>
            <a:prstDash val="sysDot"/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72" name="群組 12"/>
          <p:cNvGrpSpPr/>
          <p:nvPr/>
        </p:nvGrpSpPr>
        <p:grpSpPr>
          <a:xfrm>
            <a:off x="5442831" y="5142303"/>
            <a:ext cx="993159" cy="564825"/>
            <a:chOff x="-10361" y="0"/>
            <a:chExt cx="993157" cy="564823"/>
          </a:xfrm>
        </p:grpSpPr>
        <p:sp>
          <p:nvSpPr>
            <p:cNvPr id="1070" name="直線接點 73"/>
            <p:cNvSpPr/>
            <p:nvPr/>
          </p:nvSpPr>
          <p:spPr>
            <a:xfrm flipH="1">
              <a:off x="982795" y="0"/>
              <a:ext cx="1" cy="564823"/>
            </a:xfrm>
            <a:prstGeom prst="line">
              <a:avLst/>
            </a:prstGeom>
            <a:noFill/>
            <a:ln w="25400" cap="flat">
              <a:solidFill>
                <a:srgbClr val="9437FF"/>
              </a:solidFill>
              <a:prstDash val="sysDot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1" name="文字方塊 120"/>
            <p:cNvSpPr/>
            <p:nvPr/>
          </p:nvSpPr>
          <p:spPr>
            <a:xfrm>
              <a:off x="-10361" y="195342"/>
              <a:ext cx="962057" cy="25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defTabSz="457200">
                <a:lnSpc>
                  <a:spcPct val="90000"/>
                </a:lnSpc>
                <a:defRPr sz="1200">
                  <a:solidFill>
                    <a:srgbClr val="531B93"/>
                  </a:solidFill>
                  <a:latin typeface="Quicksand"/>
                  <a:ea typeface="Quicksand"/>
                  <a:cs typeface="Quicksand"/>
                  <a:sym typeface="Quicksand"/>
                </a:defRPr>
              </a:pPr>
              <a:r>
                <a:rPr dirty="0"/>
                <a:t>BGP route </a:t>
              </a:r>
            </a:p>
          </p:txBody>
        </p:sp>
      </p:grpSp>
      <p:sp>
        <p:nvSpPr>
          <p:cNvPr id="1073" name="文字方塊 120"/>
          <p:cNvSpPr txBox="1"/>
          <p:nvPr/>
        </p:nvSpPr>
        <p:spPr>
          <a:xfrm>
            <a:off x="7341422" y="5071458"/>
            <a:ext cx="1089348" cy="590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lnSpc>
                <a:spcPct val="90000"/>
              </a:lnSpc>
              <a:defRPr sz="1200">
                <a:solidFill>
                  <a:srgbClr val="42424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</a:lstStyle>
          <a:p>
            <a:r>
              <a:rPr lang="en-US" dirty="0"/>
              <a:t>Flow </a:t>
            </a:r>
            <a:r>
              <a:rPr lang="ru-RU" dirty="0"/>
              <a:t>со всех маршрутизаторов</a:t>
            </a:r>
            <a:endParaRPr dirty="0"/>
          </a:p>
        </p:txBody>
      </p:sp>
      <p:sp>
        <p:nvSpPr>
          <p:cNvPr id="1074" name="直線接點 73"/>
          <p:cNvSpPr/>
          <p:nvPr/>
        </p:nvSpPr>
        <p:spPr>
          <a:xfrm flipV="1">
            <a:off x="7176137" y="4800896"/>
            <a:ext cx="1" cy="911394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5" name="直線單箭頭接點 124"/>
          <p:cNvSpPr/>
          <p:nvPr/>
        </p:nvSpPr>
        <p:spPr>
          <a:xfrm>
            <a:off x="2503156" y="3663912"/>
            <a:ext cx="5199682" cy="1"/>
          </a:xfrm>
          <a:prstGeom prst="line">
            <a:avLst/>
          </a:prstGeom>
          <a:ln w="22225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6" name="直線單箭頭接點 124"/>
          <p:cNvSpPr/>
          <p:nvPr/>
        </p:nvSpPr>
        <p:spPr>
          <a:xfrm>
            <a:off x="4803599" y="4545114"/>
            <a:ext cx="2899677" cy="1"/>
          </a:xfrm>
          <a:prstGeom prst="line">
            <a:avLst/>
          </a:prstGeom>
          <a:ln w="38100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7" name="直線單箭頭接點 124"/>
          <p:cNvSpPr/>
          <p:nvPr/>
        </p:nvSpPr>
        <p:spPr>
          <a:xfrm>
            <a:off x="2610197" y="4464289"/>
            <a:ext cx="2124895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8" name="直線單箭頭接點 124"/>
          <p:cNvSpPr/>
          <p:nvPr/>
        </p:nvSpPr>
        <p:spPr>
          <a:xfrm>
            <a:off x="4716280" y="4456524"/>
            <a:ext cx="1" cy="1386650"/>
          </a:xfrm>
          <a:prstGeom prst="line">
            <a:avLst/>
          </a:prstGeom>
          <a:ln w="38100">
            <a:solidFill>
              <a:srgbClr val="FF00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0" name="直線單箭頭接點 124"/>
          <p:cNvSpPr/>
          <p:nvPr/>
        </p:nvSpPr>
        <p:spPr>
          <a:xfrm>
            <a:off x="2607201" y="4597120"/>
            <a:ext cx="1552942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87" name="群組 9"/>
          <p:cNvGrpSpPr/>
          <p:nvPr/>
        </p:nvGrpSpPr>
        <p:grpSpPr>
          <a:xfrm>
            <a:off x="3825301" y="5836655"/>
            <a:ext cx="1957241" cy="797872"/>
            <a:chOff x="0" y="0"/>
            <a:chExt cx="1957240" cy="797870"/>
          </a:xfrm>
        </p:grpSpPr>
        <p:sp>
          <p:nvSpPr>
            <p:cNvPr id="1082" name="文字方塊 122"/>
            <p:cNvSpPr/>
            <p:nvPr/>
          </p:nvSpPr>
          <p:spPr>
            <a:xfrm>
              <a:off x="0" y="490098"/>
              <a:ext cx="1957240" cy="30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400">
                  <a:solidFill>
                    <a:srgbClr val="424242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r>
                <a:rPr lang="ru-RU" dirty="0"/>
                <a:t>Центр очистки</a:t>
              </a:r>
              <a:endParaRPr dirty="0"/>
            </a:p>
          </p:txBody>
        </p:sp>
        <p:grpSp>
          <p:nvGrpSpPr>
            <p:cNvPr id="1086" name="Group"/>
            <p:cNvGrpSpPr/>
            <p:nvPr/>
          </p:nvGrpSpPr>
          <p:grpSpPr>
            <a:xfrm>
              <a:off x="624046" y="0"/>
              <a:ext cx="596217" cy="492523"/>
              <a:chOff x="0" y="0"/>
              <a:chExt cx="596216" cy="492522"/>
            </a:xfrm>
          </p:grpSpPr>
          <p:sp>
            <p:nvSpPr>
              <p:cNvPr id="1083" name="Shape"/>
              <p:cNvSpPr/>
              <p:nvPr/>
            </p:nvSpPr>
            <p:spPr>
              <a:xfrm>
                <a:off x="-1" y="351836"/>
                <a:ext cx="596218" cy="140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69" y="0"/>
                    </a:moveTo>
                    <a:cubicBezTo>
                      <a:pt x="1275" y="0"/>
                      <a:pt x="1275" y="0"/>
                      <a:pt x="1275" y="0"/>
                    </a:cubicBezTo>
                    <a:cubicBezTo>
                      <a:pt x="586" y="0"/>
                      <a:pt x="0" y="2428"/>
                      <a:pt x="0" y="5368"/>
                    </a:cubicBezTo>
                    <a:cubicBezTo>
                      <a:pt x="0" y="16168"/>
                      <a:pt x="0" y="16168"/>
                      <a:pt x="0" y="16168"/>
                    </a:cubicBezTo>
                    <a:cubicBezTo>
                      <a:pt x="0" y="19172"/>
                      <a:pt x="586" y="21600"/>
                      <a:pt x="1275" y="21600"/>
                    </a:cubicBezTo>
                    <a:cubicBezTo>
                      <a:pt x="20369" y="21600"/>
                      <a:pt x="20369" y="21600"/>
                      <a:pt x="20369" y="21600"/>
                    </a:cubicBezTo>
                    <a:cubicBezTo>
                      <a:pt x="21058" y="21600"/>
                      <a:pt x="21600" y="19172"/>
                      <a:pt x="21600" y="16168"/>
                    </a:cubicBezTo>
                    <a:cubicBezTo>
                      <a:pt x="21600" y="5368"/>
                      <a:pt x="21600" y="5368"/>
                      <a:pt x="21600" y="5368"/>
                    </a:cubicBezTo>
                    <a:cubicBezTo>
                      <a:pt x="21600" y="2428"/>
                      <a:pt x="21058" y="0"/>
                      <a:pt x="20369" y="0"/>
                    </a:cubicBezTo>
                    <a:close/>
                    <a:moveTo>
                      <a:pt x="10785" y="17957"/>
                    </a:moveTo>
                    <a:cubicBezTo>
                      <a:pt x="9877" y="17957"/>
                      <a:pt x="9144" y="14762"/>
                      <a:pt x="9144" y="10800"/>
                    </a:cubicBezTo>
                    <a:cubicBezTo>
                      <a:pt x="9144" y="6774"/>
                      <a:pt x="9877" y="3579"/>
                      <a:pt x="10785" y="3579"/>
                    </a:cubicBezTo>
                    <a:cubicBezTo>
                      <a:pt x="11709" y="3579"/>
                      <a:pt x="12441" y="6774"/>
                      <a:pt x="12441" y="10800"/>
                    </a:cubicBezTo>
                    <a:cubicBezTo>
                      <a:pt x="12441" y="14762"/>
                      <a:pt x="11709" y="17957"/>
                      <a:pt x="10785" y="17957"/>
                    </a:cubicBezTo>
                    <a:close/>
                  </a:path>
                </a:pathLst>
              </a:custGeom>
              <a:solidFill>
                <a:srgbClr val="4242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HelveticaNeueLT Std Lt"/>
                    <a:ea typeface="HelveticaNeueLT Std Lt"/>
                    <a:cs typeface="HelveticaNeueLT Std Lt"/>
                    <a:sym typeface="HelveticaNeueLT Std Lt"/>
                  </a:defRPr>
                </a:pPr>
                <a:endParaRPr/>
              </a:p>
            </p:txBody>
          </p:sp>
          <p:sp>
            <p:nvSpPr>
              <p:cNvPr id="1084" name="Shape"/>
              <p:cNvSpPr/>
              <p:nvPr/>
            </p:nvSpPr>
            <p:spPr>
              <a:xfrm>
                <a:off x="-1" y="175917"/>
                <a:ext cx="596218" cy="140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69" y="0"/>
                    </a:moveTo>
                    <a:cubicBezTo>
                      <a:pt x="1275" y="0"/>
                      <a:pt x="1275" y="0"/>
                      <a:pt x="1275" y="0"/>
                    </a:cubicBezTo>
                    <a:cubicBezTo>
                      <a:pt x="586" y="0"/>
                      <a:pt x="0" y="2364"/>
                      <a:pt x="0" y="5368"/>
                    </a:cubicBezTo>
                    <a:cubicBezTo>
                      <a:pt x="0" y="16168"/>
                      <a:pt x="0" y="16168"/>
                      <a:pt x="0" y="16168"/>
                    </a:cubicBezTo>
                    <a:cubicBezTo>
                      <a:pt x="0" y="19172"/>
                      <a:pt x="586" y="21600"/>
                      <a:pt x="1275" y="21600"/>
                    </a:cubicBezTo>
                    <a:cubicBezTo>
                      <a:pt x="20369" y="21600"/>
                      <a:pt x="20369" y="21600"/>
                      <a:pt x="20369" y="21600"/>
                    </a:cubicBezTo>
                    <a:cubicBezTo>
                      <a:pt x="21058" y="21600"/>
                      <a:pt x="21600" y="19172"/>
                      <a:pt x="21600" y="16168"/>
                    </a:cubicBezTo>
                    <a:cubicBezTo>
                      <a:pt x="21600" y="5368"/>
                      <a:pt x="21600" y="5368"/>
                      <a:pt x="21600" y="5368"/>
                    </a:cubicBezTo>
                    <a:cubicBezTo>
                      <a:pt x="21600" y="2364"/>
                      <a:pt x="21058" y="0"/>
                      <a:pt x="20369" y="0"/>
                    </a:cubicBezTo>
                    <a:close/>
                    <a:moveTo>
                      <a:pt x="10785" y="17957"/>
                    </a:moveTo>
                    <a:cubicBezTo>
                      <a:pt x="9877" y="17957"/>
                      <a:pt x="9144" y="14762"/>
                      <a:pt x="9144" y="10800"/>
                    </a:cubicBezTo>
                    <a:cubicBezTo>
                      <a:pt x="9144" y="6774"/>
                      <a:pt x="9877" y="3579"/>
                      <a:pt x="10785" y="3579"/>
                    </a:cubicBezTo>
                    <a:cubicBezTo>
                      <a:pt x="11709" y="3579"/>
                      <a:pt x="12441" y="6774"/>
                      <a:pt x="12441" y="10800"/>
                    </a:cubicBezTo>
                    <a:cubicBezTo>
                      <a:pt x="12441" y="14762"/>
                      <a:pt x="11709" y="17957"/>
                      <a:pt x="10785" y="17957"/>
                    </a:cubicBezTo>
                    <a:close/>
                  </a:path>
                </a:pathLst>
              </a:custGeom>
              <a:solidFill>
                <a:srgbClr val="4242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HelveticaNeueLT Std Lt"/>
                    <a:ea typeface="HelveticaNeueLT Std Lt"/>
                    <a:cs typeface="HelveticaNeueLT Std Lt"/>
                    <a:sym typeface="HelveticaNeueLT Std Lt"/>
                  </a:defRPr>
                </a:pPr>
                <a:endParaRPr/>
              </a:p>
            </p:txBody>
          </p:sp>
          <p:sp>
            <p:nvSpPr>
              <p:cNvPr id="1085" name="Shape"/>
              <p:cNvSpPr/>
              <p:nvPr/>
            </p:nvSpPr>
            <p:spPr>
              <a:xfrm>
                <a:off x="-1" y="-1"/>
                <a:ext cx="596218" cy="140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369" y="0"/>
                    </a:moveTo>
                    <a:cubicBezTo>
                      <a:pt x="1275" y="0"/>
                      <a:pt x="1275" y="0"/>
                      <a:pt x="1275" y="0"/>
                    </a:cubicBezTo>
                    <a:cubicBezTo>
                      <a:pt x="586" y="0"/>
                      <a:pt x="0" y="2372"/>
                      <a:pt x="0" y="5384"/>
                    </a:cubicBezTo>
                    <a:cubicBezTo>
                      <a:pt x="0" y="16216"/>
                      <a:pt x="0" y="16216"/>
                      <a:pt x="0" y="16216"/>
                    </a:cubicBezTo>
                    <a:cubicBezTo>
                      <a:pt x="0" y="19228"/>
                      <a:pt x="586" y="21600"/>
                      <a:pt x="1275" y="21600"/>
                    </a:cubicBezTo>
                    <a:cubicBezTo>
                      <a:pt x="20369" y="21600"/>
                      <a:pt x="20369" y="21600"/>
                      <a:pt x="20369" y="21600"/>
                    </a:cubicBezTo>
                    <a:cubicBezTo>
                      <a:pt x="21058" y="21600"/>
                      <a:pt x="21600" y="19228"/>
                      <a:pt x="21600" y="16216"/>
                    </a:cubicBezTo>
                    <a:cubicBezTo>
                      <a:pt x="21600" y="5384"/>
                      <a:pt x="21600" y="5384"/>
                      <a:pt x="21600" y="5384"/>
                    </a:cubicBezTo>
                    <a:cubicBezTo>
                      <a:pt x="21600" y="2372"/>
                      <a:pt x="21058" y="0"/>
                      <a:pt x="20369" y="0"/>
                    </a:cubicBezTo>
                    <a:close/>
                    <a:moveTo>
                      <a:pt x="10785" y="18011"/>
                    </a:moveTo>
                    <a:cubicBezTo>
                      <a:pt x="9877" y="18011"/>
                      <a:pt x="9144" y="14806"/>
                      <a:pt x="9144" y="10832"/>
                    </a:cubicBezTo>
                    <a:cubicBezTo>
                      <a:pt x="9144" y="6794"/>
                      <a:pt x="9877" y="3589"/>
                      <a:pt x="10785" y="3589"/>
                    </a:cubicBezTo>
                    <a:cubicBezTo>
                      <a:pt x="11709" y="3589"/>
                      <a:pt x="12441" y="6794"/>
                      <a:pt x="12441" y="10832"/>
                    </a:cubicBezTo>
                    <a:cubicBezTo>
                      <a:pt x="12441" y="14806"/>
                      <a:pt x="11709" y="18011"/>
                      <a:pt x="10785" y="18011"/>
                    </a:cubicBezTo>
                    <a:close/>
                  </a:path>
                </a:pathLst>
              </a:custGeom>
              <a:solidFill>
                <a:srgbClr val="42424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HelveticaNeueLT Std Lt"/>
                    <a:ea typeface="HelveticaNeueLT Std Lt"/>
                    <a:cs typeface="HelveticaNeueLT Std Lt"/>
                    <a:sym typeface="HelveticaNeueLT Std Lt"/>
                  </a:defRPr>
                </a:pPr>
                <a:endParaRPr/>
              </a:p>
            </p:txBody>
          </p:sp>
        </p:grpSp>
      </p:grpSp>
      <p:sp>
        <p:nvSpPr>
          <p:cNvPr id="1088" name="直線單箭頭接點 124"/>
          <p:cNvSpPr/>
          <p:nvPr/>
        </p:nvSpPr>
        <p:spPr>
          <a:xfrm>
            <a:off x="2607201" y="4536911"/>
            <a:ext cx="1518263" cy="1"/>
          </a:xfrm>
          <a:prstGeom prst="line">
            <a:avLst/>
          </a:prstGeom>
          <a:ln w="38100">
            <a:solidFill>
              <a:srgbClr val="FF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9" name="接點: 肘形 72"/>
          <p:cNvSpPr/>
          <p:nvPr/>
        </p:nvSpPr>
        <p:spPr>
          <a:xfrm>
            <a:off x="4100348" y="4534660"/>
            <a:ext cx="537812" cy="1309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EB1C1C"/>
            </a:solidFill>
            <a:miter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93" name="Group"/>
          <p:cNvGrpSpPr/>
          <p:nvPr/>
        </p:nvGrpSpPr>
        <p:grpSpPr>
          <a:xfrm>
            <a:off x="5476618" y="4226962"/>
            <a:ext cx="596217" cy="603771"/>
            <a:chOff x="0" y="0"/>
            <a:chExt cx="596215" cy="603770"/>
          </a:xfrm>
        </p:grpSpPr>
        <p:sp>
          <p:nvSpPr>
            <p:cNvPr id="1090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091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2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97" name="Group"/>
          <p:cNvGrpSpPr/>
          <p:nvPr/>
        </p:nvGrpSpPr>
        <p:grpSpPr>
          <a:xfrm>
            <a:off x="7112079" y="4226233"/>
            <a:ext cx="596217" cy="603771"/>
            <a:chOff x="0" y="0"/>
            <a:chExt cx="596215" cy="603770"/>
          </a:xfrm>
        </p:grpSpPr>
        <p:sp>
          <p:nvSpPr>
            <p:cNvPr id="1094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095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6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07" name="群組 23"/>
          <p:cNvGrpSpPr/>
          <p:nvPr/>
        </p:nvGrpSpPr>
        <p:grpSpPr>
          <a:xfrm>
            <a:off x="6024387" y="5698224"/>
            <a:ext cx="1605348" cy="502452"/>
            <a:chOff x="0" y="0"/>
            <a:chExt cx="1605346" cy="502450"/>
          </a:xfrm>
        </p:grpSpPr>
        <p:grpSp>
          <p:nvGrpSpPr>
            <p:cNvPr id="1102" name="群組 8"/>
            <p:cNvGrpSpPr/>
            <p:nvPr/>
          </p:nvGrpSpPr>
          <p:grpSpPr>
            <a:xfrm>
              <a:off x="0" y="12578"/>
              <a:ext cx="1605347" cy="489873"/>
              <a:chOff x="0" y="0"/>
              <a:chExt cx="1605346" cy="489871"/>
            </a:xfrm>
          </p:grpSpPr>
          <p:grpSp>
            <p:nvGrpSpPr>
              <p:cNvPr id="1100" name="群組 3"/>
              <p:cNvGrpSpPr/>
              <p:nvPr/>
            </p:nvGrpSpPr>
            <p:grpSpPr>
              <a:xfrm>
                <a:off x="631768" y="0"/>
                <a:ext cx="367856" cy="446227"/>
                <a:chOff x="0" y="0"/>
                <a:chExt cx="367855" cy="446226"/>
              </a:xfrm>
            </p:grpSpPr>
            <p:pic>
              <p:nvPicPr>
                <p:cNvPr id="1098" name="圖片 59" descr="圖片 59"/>
                <p:cNvPicPr>
                  <a:picLocks noChangeAspect="1"/>
                </p:cNvPicPr>
                <p:nvPr/>
              </p:nvPicPr>
              <p:blipFill>
                <a:blip r:embed="rId8"/>
                <a:srcRect r="50001"/>
                <a:stretch>
                  <a:fillRect/>
                </a:stretch>
              </p:blipFill>
              <p:spPr>
                <a:xfrm>
                  <a:off x="0" y="-1"/>
                  <a:ext cx="367856" cy="1700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099" name="圖片 60" descr="圖片 60"/>
                <p:cNvPicPr>
                  <a:picLocks noChangeAspect="1"/>
                </p:cNvPicPr>
                <p:nvPr/>
              </p:nvPicPr>
              <p:blipFill>
                <a:blip r:embed="rId8"/>
                <a:srcRect r="50001"/>
                <a:stretch>
                  <a:fillRect/>
                </a:stretch>
              </p:blipFill>
              <p:spPr>
                <a:xfrm>
                  <a:off x="0" y="276137"/>
                  <a:ext cx="367856" cy="17009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101" name="文字方塊 63"/>
              <p:cNvSpPr/>
              <p:nvPr/>
            </p:nvSpPr>
            <p:spPr>
              <a:xfrm>
                <a:off x="0" y="489871"/>
                <a:ext cx="160534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/>
              <a:p>
                <a:pPr algn="ctr" defTabSz="457200">
                  <a:defRPr sz="1400">
                    <a:solidFill>
                      <a:srgbClr val="595959"/>
                    </a:solidFill>
                    <a:latin typeface="Quicksand Medium"/>
                    <a:ea typeface="Quicksand Medium"/>
                    <a:cs typeface="Quicksand Medium"/>
                    <a:sym typeface="Quicksand Medium"/>
                  </a:defRPr>
                </a:pPr>
                <a:r>
                  <a:t>GenieATM</a:t>
                </a:r>
                <a:r>
                  <a:rPr sz="1600">
                    <a:latin typeface="Quicksand"/>
                    <a:ea typeface="Quicksand"/>
                    <a:cs typeface="Quicksand"/>
                    <a:sym typeface="Quicksand"/>
                  </a:rPr>
                  <a:t> </a:t>
                </a:r>
              </a:p>
            </p:txBody>
          </p:sp>
        </p:grpSp>
        <p:grpSp>
          <p:nvGrpSpPr>
            <p:cNvPr id="1106" name="群組 21"/>
            <p:cNvGrpSpPr/>
            <p:nvPr/>
          </p:nvGrpSpPr>
          <p:grpSpPr>
            <a:xfrm>
              <a:off x="279286" y="0"/>
              <a:ext cx="1089349" cy="490193"/>
              <a:chOff x="0" y="0"/>
              <a:chExt cx="1089348" cy="490192"/>
            </a:xfrm>
          </p:grpSpPr>
          <p:pic>
            <p:nvPicPr>
              <p:cNvPr id="1103" name="圖片 19" descr="圖片 19"/>
              <p:cNvPicPr>
                <a:picLocks noChangeAspect="1"/>
              </p:cNvPicPr>
              <p:nvPr/>
            </p:nvPicPr>
            <p:blipFill>
              <a:blip r:embed="rId9"/>
              <a:srcRect t="14464" b="40782"/>
              <a:stretch>
                <a:fillRect/>
              </a:stretch>
            </p:blipFill>
            <p:spPr>
              <a:xfrm>
                <a:off x="0" y="0"/>
                <a:ext cx="1089349" cy="4901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4" name="圖片 59" descr="圖片 59"/>
              <p:cNvPicPr>
                <a:picLocks noChangeAspect="1"/>
              </p:cNvPicPr>
              <p:nvPr/>
            </p:nvPicPr>
            <p:blipFill>
              <a:blip r:embed="rId8"/>
              <a:srcRect r="50001"/>
              <a:stretch>
                <a:fillRect/>
              </a:stretch>
            </p:blipFill>
            <p:spPr>
              <a:xfrm>
                <a:off x="372493" y="27815"/>
                <a:ext cx="367856" cy="1700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5" name="圖片 60" descr="圖片 60"/>
              <p:cNvPicPr>
                <a:picLocks noChangeAspect="1"/>
              </p:cNvPicPr>
              <p:nvPr/>
            </p:nvPicPr>
            <p:blipFill>
              <a:blip r:embed="rId8"/>
              <a:srcRect r="50001"/>
              <a:stretch>
                <a:fillRect/>
              </a:stretch>
            </p:blipFill>
            <p:spPr>
              <a:xfrm>
                <a:off x="372493" y="300687"/>
                <a:ext cx="367856" cy="1700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111" name="Group"/>
          <p:cNvGrpSpPr/>
          <p:nvPr/>
        </p:nvGrpSpPr>
        <p:grpSpPr>
          <a:xfrm>
            <a:off x="3842554" y="4230460"/>
            <a:ext cx="596217" cy="603771"/>
            <a:chOff x="0" y="0"/>
            <a:chExt cx="596215" cy="603770"/>
          </a:xfrm>
        </p:grpSpPr>
        <p:sp>
          <p:nvSpPr>
            <p:cNvPr id="1108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109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0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113" name="Distributed Data Collection: pervasive traffic data from the entire network (routers)…"/>
          <p:cNvSpPr txBox="1"/>
          <p:nvPr/>
        </p:nvSpPr>
        <p:spPr>
          <a:xfrm>
            <a:off x="936276" y="1480850"/>
            <a:ext cx="10176224" cy="1081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marL="245086" indent="-245086">
              <a:lnSpc>
                <a:spcPct val="110000"/>
              </a:lnSpc>
              <a:buSzPct val="100000"/>
              <a:buFont typeface="Helvetica"/>
              <a:buChar char="๏"/>
              <a:defRPr sz="2000">
                <a:solidFill>
                  <a:srgbClr val="2B84D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2000" dirty="0"/>
              <a:t>Распределенный сбор данных</a:t>
            </a:r>
            <a:r>
              <a:rPr sz="1800" dirty="0"/>
              <a:t>: </a:t>
            </a:r>
            <a:r>
              <a:rPr lang="ru-RU" sz="1600" dirty="0">
                <a:solidFill>
                  <a:srgbClr val="212121"/>
                </a:solidFill>
                <a:latin typeface="Helvetica Light"/>
                <a:sym typeface="Helvetica Light"/>
              </a:rPr>
              <a:t>Д</a:t>
            </a:r>
            <a:r>
              <a:rPr lang="ru-RU" sz="1600"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анные о трафике со всей сети в о одном месте</a:t>
            </a:r>
            <a:endParaRPr sz="1600" dirty="0">
              <a:solidFill>
                <a:srgbClr val="21212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45086" indent="-245086">
              <a:lnSpc>
                <a:spcPct val="110000"/>
              </a:lnSpc>
              <a:buSzPct val="100000"/>
              <a:buFont typeface="Helvetica"/>
              <a:buChar char="๏"/>
              <a:defRPr sz="2000">
                <a:solidFill>
                  <a:srgbClr val="2B84D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2000" dirty="0"/>
              <a:t>Низкая стоимость развертывания</a:t>
            </a:r>
            <a:r>
              <a:rPr sz="1800" dirty="0"/>
              <a:t>: </a:t>
            </a:r>
            <a:r>
              <a:rPr lang="ru-RU" sz="1600" dirty="0">
                <a:solidFill>
                  <a:srgbClr val="212121"/>
                </a:solidFill>
                <a:latin typeface="Helvetica Light"/>
                <a:sym typeface="Helvetica Light"/>
              </a:rPr>
              <a:t>О</a:t>
            </a:r>
            <a:r>
              <a:rPr lang="ru-RU" sz="1600" dirty="0">
                <a:solidFill>
                  <a:srgbClr val="212121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дна система на всю сеть (все каналы)</a:t>
            </a:r>
            <a:endParaRPr sz="1600" dirty="0">
              <a:solidFill>
                <a:srgbClr val="21212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245086" indent="-245086">
              <a:lnSpc>
                <a:spcPct val="110000"/>
              </a:lnSpc>
              <a:buSzPct val="100000"/>
              <a:buFont typeface="Helvetica"/>
              <a:buChar char="๏"/>
              <a:defRPr sz="2000">
                <a:solidFill>
                  <a:srgbClr val="2B84D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ru-RU" sz="2000" dirty="0"/>
              <a:t>Централизованная аналитика</a:t>
            </a:r>
            <a:r>
              <a:rPr sz="1800" dirty="0"/>
              <a:t>: </a:t>
            </a:r>
            <a:r>
              <a:rPr lang="ru-RU" sz="1600" dirty="0">
                <a:solidFill>
                  <a:srgbClr val="212121"/>
                </a:solidFill>
                <a:latin typeface="Helvetica Light"/>
                <a:sym typeface="Helvetica Light"/>
              </a:rPr>
              <a:t>Аналитика трафика все сети</a:t>
            </a:r>
            <a:endParaRPr sz="1600" dirty="0">
              <a:solidFill>
                <a:srgbClr val="212121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14" name="直線接點 73"/>
          <p:cNvSpPr/>
          <p:nvPr/>
        </p:nvSpPr>
        <p:spPr>
          <a:xfrm flipV="1">
            <a:off x="7047017" y="3897142"/>
            <a:ext cx="186226" cy="173526"/>
          </a:xfrm>
          <a:prstGeom prst="line">
            <a:avLst/>
          </a:prstGeom>
          <a:ln w="1270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5" name="直線接點 73"/>
          <p:cNvSpPr/>
          <p:nvPr/>
        </p:nvSpPr>
        <p:spPr>
          <a:xfrm flipV="1">
            <a:off x="7048922" y="4074898"/>
            <a:ext cx="1" cy="1623327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6" name="直線接點 73"/>
          <p:cNvSpPr/>
          <p:nvPr/>
        </p:nvSpPr>
        <p:spPr>
          <a:xfrm flipV="1">
            <a:off x="6934406" y="4072223"/>
            <a:ext cx="1" cy="1636026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7" name="直線接點 73"/>
          <p:cNvSpPr/>
          <p:nvPr/>
        </p:nvSpPr>
        <p:spPr>
          <a:xfrm flipV="1">
            <a:off x="6824457" y="4216631"/>
            <a:ext cx="1" cy="1489055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8" name="直線接點 73"/>
          <p:cNvSpPr/>
          <p:nvPr/>
        </p:nvSpPr>
        <p:spPr>
          <a:xfrm flipV="1">
            <a:off x="6725173" y="4865810"/>
            <a:ext cx="1" cy="846480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9" name="直線接點 73"/>
          <p:cNvSpPr/>
          <p:nvPr/>
        </p:nvSpPr>
        <p:spPr>
          <a:xfrm flipV="1">
            <a:off x="6601670" y="5051476"/>
            <a:ext cx="1" cy="666910"/>
          </a:xfrm>
          <a:prstGeom prst="line">
            <a:avLst/>
          </a:prstGeom>
          <a:ln w="1905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0" name="直線接點 73"/>
          <p:cNvSpPr/>
          <p:nvPr/>
        </p:nvSpPr>
        <p:spPr>
          <a:xfrm flipH="1" flipV="1">
            <a:off x="6077315" y="3801228"/>
            <a:ext cx="857093" cy="270896"/>
          </a:xfrm>
          <a:prstGeom prst="line">
            <a:avLst/>
          </a:prstGeom>
          <a:ln w="1270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1" name="直線接點 73"/>
          <p:cNvSpPr/>
          <p:nvPr/>
        </p:nvSpPr>
        <p:spPr>
          <a:xfrm flipH="1" flipV="1">
            <a:off x="4441640" y="3782426"/>
            <a:ext cx="2372722" cy="432258"/>
          </a:xfrm>
          <a:prstGeom prst="line">
            <a:avLst/>
          </a:prstGeom>
          <a:ln w="1270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2" name="直線接點 73"/>
          <p:cNvSpPr/>
          <p:nvPr/>
        </p:nvSpPr>
        <p:spPr>
          <a:xfrm flipH="1" flipV="1">
            <a:off x="6071906" y="4761901"/>
            <a:ext cx="665968" cy="114301"/>
          </a:xfrm>
          <a:prstGeom prst="line">
            <a:avLst/>
          </a:prstGeom>
          <a:ln w="1270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3" name="直線接點 73"/>
          <p:cNvSpPr/>
          <p:nvPr/>
        </p:nvSpPr>
        <p:spPr>
          <a:xfrm flipH="1" flipV="1">
            <a:off x="4449497" y="4729187"/>
            <a:ext cx="2152174" cy="328695"/>
          </a:xfrm>
          <a:prstGeom prst="line">
            <a:avLst/>
          </a:prstGeom>
          <a:ln w="12700">
            <a:solidFill>
              <a:srgbClr val="808080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5" name="直線單箭頭接點 124"/>
          <p:cNvSpPr/>
          <p:nvPr/>
        </p:nvSpPr>
        <p:spPr>
          <a:xfrm>
            <a:off x="2503156" y="3556295"/>
            <a:ext cx="5199682" cy="1"/>
          </a:xfrm>
          <a:prstGeom prst="line">
            <a:avLst/>
          </a:prstGeom>
          <a:ln w="22225">
            <a:solidFill>
              <a:srgbClr val="00905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6" name="直線單箭頭接點 124"/>
          <p:cNvSpPr/>
          <p:nvPr/>
        </p:nvSpPr>
        <p:spPr>
          <a:xfrm>
            <a:off x="7694551" y="3555382"/>
            <a:ext cx="706610" cy="305638"/>
          </a:xfrm>
          <a:prstGeom prst="line">
            <a:avLst/>
          </a:prstGeom>
          <a:ln w="22225">
            <a:solidFill>
              <a:srgbClr val="009051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30" name="Group"/>
          <p:cNvGrpSpPr/>
          <p:nvPr/>
        </p:nvGrpSpPr>
        <p:grpSpPr>
          <a:xfrm>
            <a:off x="5477528" y="3302682"/>
            <a:ext cx="596217" cy="603771"/>
            <a:chOff x="0" y="0"/>
            <a:chExt cx="596215" cy="603770"/>
          </a:xfrm>
        </p:grpSpPr>
        <p:sp>
          <p:nvSpPr>
            <p:cNvPr id="1127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128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9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34" name="Group"/>
          <p:cNvGrpSpPr/>
          <p:nvPr/>
        </p:nvGrpSpPr>
        <p:grpSpPr>
          <a:xfrm>
            <a:off x="3842554" y="3301484"/>
            <a:ext cx="596217" cy="603771"/>
            <a:chOff x="0" y="0"/>
            <a:chExt cx="596215" cy="603770"/>
          </a:xfrm>
        </p:grpSpPr>
        <p:sp>
          <p:nvSpPr>
            <p:cNvPr id="1131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132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3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38" name="Group"/>
          <p:cNvGrpSpPr/>
          <p:nvPr/>
        </p:nvGrpSpPr>
        <p:grpSpPr>
          <a:xfrm>
            <a:off x="7112989" y="3302682"/>
            <a:ext cx="596217" cy="603771"/>
            <a:chOff x="0" y="0"/>
            <a:chExt cx="596215" cy="603770"/>
          </a:xfrm>
        </p:grpSpPr>
        <p:sp>
          <p:nvSpPr>
            <p:cNvPr id="1135" name="Square"/>
            <p:cNvSpPr/>
            <p:nvPr/>
          </p:nvSpPr>
          <p:spPr>
            <a:xfrm>
              <a:off x="1818" y="9372"/>
              <a:ext cx="594399" cy="59439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/>
              <a:endParaRPr/>
            </a:p>
          </p:txBody>
        </p:sp>
        <p:pic>
          <p:nvPicPr>
            <p:cNvPr id="1136" name="image2.png" descr="image2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8" y="9372"/>
              <a:ext cx="594398" cy="594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7" name="矩形: 圓角 42"/>
            <p:cNvSpPr/>
            <p:nvPr/>
          </p:nvSpPr>
          <p:spPr>
            <a:xfrm>
              <a:off x="0" y="-1"/>
              <a:ext cx="594396" cy="594384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8A8A8A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DDoS Mitigation Stages"/>
          <p:cNvSpPr txBox="1">
            <a:spLocks noGrp="1"/>
          </p:cNvSpPr>
          <p:nvPr>
            <p:ph type="body" idx="22"/>
          </p:nvPr>
        </p:nvSpPr>
        <p:spPr>
          <a:xfrm>
            <a:off x="838199" y="841281"/>
            <a:ext cx="9281387" cy="59503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Этапы защиты от </a:t>
            </a:r>
            <a:r>
              <a:rPr lang="en-US" dirty="0"/>
              <a:t>DDoS-</a:t>
            </a:r>
            <a:r>
              <a:rPr lang="ru-RU" dirty="0"/>
              <a:t>атак – типовой сценарий</a:t>
            </a:r>
            <a:endParaRPr dirty="0"/>
          </a:p>
        </p:txBody>
      </p:sp>
      <p:grpSp>
        <p:nvGrpSpPr>
          <p:cNvPr id="258" name="群組"/>
          <p:cNvGrpSpPr/>
          <p:nvPr/>
        </p:nvGrpSpPr>
        <p:grpSpPr>
          <a:xfrm>
            <a:off x="3342817" y="1867031"/>
            <a:ext cx="2644160" cy="2644159"/>
            <a:chOff x="0" y="0"/>
            <a:chExt cx="2644158" cy="2644158"/>
          </a:xfrm>
        </p:grpSpPr>
        <p:sp>
          <p:nvSpPr>
            <p:cNvPr id="248" name="形狀"/>
            <p:cNvSpPr/>
            <p:nvPr/>
          </p:nvSpPr>
          <p:spPr>
            <a:xfrm rot="13500000">
              <a:off x="461600" y="312855"/>
              <a:ext cx="1720958" cy="201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519" extrusionOk="0">
                  <a:moveTo>
                    <a:pt x="21454" y="8787"/>
                  </a:moveTo>
                  <a:cubicBezTo>
                    <a:pt x="21548" y="3853"/>
                    <a:pt x="16822" y="-81"/>
                    <a:pt x="10898" y="1"/>
                  </a:cubicBezTo>
                  <a:cubicBezTo>
                    <a:pt x="4973" y="83"/>
                    <a:pt x="95" y="4150"/>
                    <a:pt x="1" y="9084"/>
                  </a:cubicBezTo>
                  <a:cubicBezTo>
                    <a:pt x="-52" y="11891"/>
                    <a:pt x="1457" y="14371"/>
                    <a:pt x="3856" y="15976"/>
                  </a:cubicBezTo>
                  <a:lnTo>
                    <a:pt x="3842" y="15987"/>
                  </a:lnTo>
                  <a:lnTo>
                    <a:pt x="10489" y="21519"/>
                  </a:lnTo>
                  <a:lnTo>
                    <a:pt x="17350" y="15800"/>
                  </a:lnTo>
                  <a:lnTo>
                    <a:pt x="17337" y="15789"/>
                  </a:lnTo>
                  <a:cubicBezTo>
                    <a:pt x="19798" y="14117"/>
                    <a:pt x="21401" y="11594"/>
                    <a:pt x="21454" y="8787"/>
                  </a:cubicBezTo>
                  <a:close/>
                </a:path>
              </a:pathLst>
            </a:custGeom>
            <a:solidFill>
              <a:srgbClr val="3484C9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9" name="Diversion"/>
            <p:cNvSpPr txBox="1"/>
            <p:nvPr/>
          </p:nvSpPr>
          <p:spPr>
            <a:xfrm>
              <a:off x="400999" y="1478716"/>
              <a:ext cx="1618946" cy="686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Diversion</a:t>
              </a:r>
            </a:p>
          </p:txBody>
        </p:sp>
        <p:grpSp>
          <p:nvGrpSpPr>
            <p:cNvPr id="257" name="群組"/>
            <p:cNvGrpSpPr/>
            <p:nvPr/>
          </p:nvGrpSpPr>
          <p:grpSpPr>
            <a:xfrm>
              <a:off x="832404" y="871758"/>
              <a:ext cx="736018" cy="655544"/>
              <a:chOff x="36976" y="36540"/>
              <a:chExt cx="736016" cy="655543"/>
            </a:xfrm>
          </p:grpSpPr>
          <p:sp>
            <p:nvSpPr>
              <p:cNvPr id="250" name="線條"/>
              <p:cNvSpPr/>
              <p:nvPr/>
            </p:nvSpPr>
            <p:spPr>
              <a:xfrm flipV="1">
                <a:off x="324076" y="36540"/>
                <a:ext cx="111843" cy="37877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1" name="線條"/>
              <p:cNvSpPr/>
              <p:nvPr/>
            </p:nvSpPr>
            <p:spPr>
              <a:xfrm>
                <a:off x="365362" y="414958"/>
                <a:ext cx="407631" cy="1180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2" name="線條"/>
              <p:cNvSpPr/>
              <p:nvPr/>
            </p:nvSpPr>
            <p:spPr>
              <a:xfrm>
                <a:off x="353702" y="437908"/>
                <a:ext cx="269826" cy="2378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3" name="線條"/>
              <p:cNvSpPr/>
              <p:nvPr/>
            </p:nvSpPr>
            <p:spPr>
              <a:xfrm>
                <a:off x="36976" y="318595"/>
                <a:ext cx="361209" cy="8973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4" name="線條"/>
              <p:cNvSpPr/>
              <p:nvPr/>
            </p:nvSpPr>
            <p:spPr>
              <a:xfrm flipV="1">
                <a:off x="616849" y="443775"/>
                <a:ext cx="144824" cy="24830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5" name="線條"/>
              <p:cNvSpPr/>
              <p:nvPr/>
            </p:nvSpPr>
            <p:spPr>
              <a:xfrm flipH="1" flipV="1">
                <a:off x="464761" y="57146"/>
                <a:ext cx="306769" cy="37572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6" name="線條"/>
              <p:cNvSpPr/>
              <p:nvPr/>
            </p:nvSpPr>
            <p:spPr>
              <a:xfrm flipH="1">
                <a:off x="258410" y="428411"/>
                <a:ext cx="62474" cy="20274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262" name="群組"/>
          <p:cNvGrpSpPr/>
          <p:nvPr/>
        </p:nvGrpSpPr>
        <p:grpSpPr>
          <a:xfrm>
            <a:off x="6179623" y="1867031"/>
            <a:ext cx="2644160" cy="2644159"/>
            <a:chOff x="0" y="0"/>
            <a:chExt cx="2644158" cy="2644158"/>
          </a:xfrm>
        </p:grpSpPr>
        <p:sp>
          <p:nvSpPr>
            <p:cNvPr id="259" name="形狀"/>
            <p:cNvSpPr/>
            <p:nvPr/>
          </p:nvSpPr>
          <p:spPr>
            <a:xfrm rot="13500000">
              <a:off x="461632" y="312823"/>
              <a:ext cx="1720895" cy="20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00A2DB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60" name="影像" descr="影像"/>
            <p:cNvPicPr>
              <a:picLocks noChangeAspect="1"/>
            </p:cNvPicPr>
            <p:nvPr/>
          </p:nvPicPr>
          <p:blipFill>
            <a:blip r:embed="rId2"/>
            <a:srcRect r="3911" b="1992"/>
            <a:stretch>
              <a:fillRect/>
            </a:stretch>
          </p:blipFill>
          <p:spPr>
            <a:xfrm>
              <a:off x="903335" y="920205"/>
              <a:ext cx="623892" cy="624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Filtering"/>
            <p:cNvSpPr txBox="1"/>
            <p:nvPr/>
          </p:nvSpPr>
          <p:spPr>
            <a:xfrm>
              <a:off x="418651" y="1480764"/>
              <a:ext cx="1593263" cy="676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Filtering</a:t>
              </a:r>
            </a:p>
          </p:txBody>
        </p:sp>
      </p:grpSp>
      <p:grpSp>
        <p:nvGrpSpPr>
          <p:cNvPr id="266" name="群組"/>
          <p:cNvGrpSpPr/>
          <p:nvPr/>
        </p:nvGrpSpPr>
        <p:grpSpPr>
          <a:xfrm>
            <a:off x="9016429" y="1867031"/>
            <a:ext cx="2644160" cy="2644159"/>
            <a:chOff x="0" y="0"/>
            <a:chExt cx="2644158" cy="2644158"/>
          </a:xfrm>
        </p:grpSpPr>
        <p:sp>
          <p:nvSpPr>
            <p:cNvPr id="263" name="形狀"/>
            <p:cNvSpPr/>
            <p:nvPr/>
          </p:nvSpPr>
          <p:spPr>
            <a:xfrm rot="13500000">
              <a:off x="461632" y="312823"/>
              <a:ext cx="1720895" cy="20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71B1D7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64" name="影像" descr="影像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53451" y="840517"/>
              <a:ext cx="694947" cy="682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" name="Analysis"/>
            <p:cNvSpPr txBox="1"/>
            <p:nvPr/>
          </p:nvSpPr>
          <p:spPr>
            <a:xfrm>
              <a:off x="404285" y="1473397"/>
              <a:ext cx="1593262" cy="676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Analysis</a:t>
              </a:r>
            </a:p>
          </p:txBody>
        </p:sp>
      </p:grpSp>
      <p:grpSp>
        <p:nvGrpSpPr>
          <p:cNvPr id="272" name="群組"/>
          <p:cNvGrpSpPr/>
          <p:nvPr/>
        </p:nvGrpSpPr>
        <p:grpSpPr>
          <a:xfrm>
            <a:off x="869635" y="2328662"/>
            <a:ext cx="2018514" cy="1720896"/>
            <a:chOff x="312824" y="461631"/>
            <a:chExt cx="2018512" cy="1720895"/>
          </a:xfrm>
        </p:grpSpPr>
        <p:sp>
          <p:nvSpPr>
            <p:cNvPr id="268" name="形狀"/>
            <p:cNvSpPr/>
            <p:nvPr/>
          </p:nvSpPr>
          <p:spPr>
            <a:xfrm rot="13500000">
              <a:off x="461632" y="312823"/>
              <a:ext cx="1720895" cy="20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3A6076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9" name="Detection"/>
            <p:cNvSpPr txBox="1"/>
            <p:nvPr/>
          </p:nvSpPr>
          <p:spPr>
            <a:xfrm>
              <a:off x="387465" y="1445864"/>
              <a:ext cx="1602591" cy="676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dirty="0"/>
                <a:t>Detection</a:t>
              </a:r>
              <a:endParaRPr dirty="0"/>
            </a:p>
          </p:txBody>
        </p:sp>
        <p:pic>
          <p:nvPicPr>
            <p:cNvPr id="270" name="影像" descr="影像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29050" y="918512"/>
              <a:ext cx="400565" cy="400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影像" descr="影像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5901" y="853713"/>
              <a:ext cx="705650" cy="70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74" name="Detect DDoS attacks from network-wide flows"/>
          <p:cNvSpPr txBox="1"/>
          <p:nvPr/>
        </p:nvSpPr>
        <p:spPr>
          <a:xfrm>
            <a:off x="1000495" y="4687846"/>
            <a:ext cx="221428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Детектирование </a:t>
            </a:r>
            <a:r>
              <a:rPr lang="en-US" dirty="0"/>
              <a:t>DDoS </a:t>
            </a:r>
            <a:r>
              <a:rPr lang="ru-RU" dirty="0"/>
              <a:t>атак на всей сети</a:t>
            </a:r>
            <a:endParaRPr dirty="0"/>
          </a:p>
        </p:txBody>
      </p:sp>
      <p:sp>
        <p:nvSpPr>
          <p:cNvPr id="275" name="Divert traffic via Back-hole routing or BGP FlowSpec"/>
          <p:cNvSpPr txBox="1"/>
          <p:nvPr/>
        </p:nvSpPr>
        <p:spPr>
          <a:xfrm>
            <a:off x="3813478" y="4641598"/>
            <a:ext cx="231954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Перенаправление трафика на центр очистки</a:t>
            </a:r>
            <a:endParaRPr dirty="0"/>
          </a:p>
        </p:txBody>
      </p:sp>
      <p:sp>
        <p:nvSpPr>
          <p:cNvPr id="276" name="Filter attacking traffic and re-inject clean traffic back"/>
          <p:cNvSpPr txBox="1"/>
          <p:nvPr/>
        </p:nvSpPr>
        <p:spPr>
          <a:xfrm>
            <a:off x="6724575" y="4687846"/>
            <a:ext cx="237670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Очистка трафика и возврат «чистого» трафика</a:t>
            </a:r>
            <a:endParaRPr dirty="0"/>
          </a:p>
        </p:txBody>
      </p:sp>
      <p:sp>
        <p:nvSpPr>
          <p:cNvPr id="277" name="Report traffic analysis and security logs"/>
          <p:cNvSpPr txBox="1"/>
          <p:nvPr/>
        </p:nvSpPr>
        <p:spPr>
          <a:xfrm>
            <a:off x="9616178" y="4687845"/>
            <a:ext cx="20444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Отчеты по анализу трафика</a:t>
            </a:r>
            <a:endParaRPr dirty="0"/>
          </a:p>
        </p:txBody>
      </p:sp>
      <p:sp>
        <p:nvSpPr>
          <p:cNvPr id="278" name="圓角矩形"/>
          <p:cNvSpPr/>
          <p:nvPr/>
        </p:nvSpPr>
        <p:spPr>
          <a:xfrm>
            <a:off x="3794150" y="4581851"/>
            <a:ext cx="193787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9" name="圓角矩形"/>
          <p:cNvSpPr/>
          <p:nvPr/>
        </p:nvSpPr>
        <p:spPr>
          <a:xfrm>
            <a:off x="936823" y="4581851"/>
            <a:ext cx="174149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0" name="圓角矩形"/>
          <p:cNvSpPr/>
          <p:nvPr/>
        </p:nvSpPr>
        <p:spPr>
          <a:xfrm>
            <a:off x="6542175" y="4581851"/>
            <a:ext cx="2047175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1" name="圓角矩形"/>
          <p:cNvSpPr/>
          <p:nvPr/>
        </p:nvSpPr>
        <p:spPr>
          <a:xfrm>
            <a:off x="9467762" y="4581851"/>
            <a:ext cx="174149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2" name="箭頭 11"/>
          <p:cNvSpPr/>
          <p:nvPr/>
        </p:nvSpPr>
        <p:spPr>
          <a:xfrm>
            <a:off x="2895219" y="4959089"/>
            <a:ext cx="682030" cy="51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3" name="箭頭 11"/>
          <p:cNvSpPr/>
          <p:nvPr/>
        </p:nvSpPr>
        <p:spPr>
          <a:xfrm>
            <a:off x="5803048" y="4908925"/>
            <a:ext cx="682031" cy="513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4" name="箭頭 11"/>
          <p:cNvSpPr/>
          <p:nvPr/>
        </p:nvSpPr>
        <p:spPr>
          <a:xfrm>
            <a:off x="8695887" y="4959089"/>
            <a:ext cx="682031" cy="51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39" name="群組">
            <a:extLst>
              <a:ext uri="{FF2B5EF4-FFF2-40B4-BE49-F238E27FC236}">
                <a16:creationId xmlns:a16="http://schemas.microsoft.com/office/drawing/2014/main" id="{BFBABBA5-46AB-4B0E-9DA3-03070B03796B}"/>
              </a:ext>
            </a:extLst>
          </p:cNvPr>
          <p:cNvGrpSpPr/>
          <p:nvPr/>
        </p:nvGrpSpPr>
        <p:grpSpPr>
          <a:xfrm>
            <a:off x="961302" y="5855501"/>
            <a:ext cx="1492866" cy="885357"/>
            <a:chOff x="0" y="0"/>
            <a:chExt cx="1619993" cy="1150384"/>
          </a:xfrm>
        </p:grpSpPr>
        <p:sp>
          <p:nvSpPr>
            <p:cNvPr id="40" name="文字方塊 63">
              <a:extLst>
                <a:ext uri="{FF2B5EF4-FFF2-40B4-BE49-F238E27FC236}">
                  <a16:creationId xmlns:a16="http://schemas.microsoft.com/office/drawing/2014/main" id="{266C161A-3083-4CE9-BFC3-BC4FE5F239F4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t>GenieATM</a:t>
              </a:r>
              <a:r>
                <a:rPr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41" name="群組 21">
              <a:extLst>
                <a:ext uri="{FF2B5EF4-FFF2-40B4-BE49-F238E27FC236}">
                  <a16:creationId xmlns:a16="http://schemas.microsoft.com/office/drawing/2014/main" id="{850DC072-0606-40A7-AA44-C33E4968AFEC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42" name="圖片 19" descr="圖片 19">
                <a:extLst>
                  <a:ext uri="{FF2B5EF4-FFF2-40B4-BE49-F238E27FC236}">
                    <a16:creationId xmlns:a16="http://schemas.microsoft.com/office/drawing/2014/main" id="{8E6FF292-55EF-471B-9F4D-8BDD503D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圖片 59" descr="圖片 59">
                <a:extLst>
                  <a:ext uri="{FF2B5EF4-FFF2-40B4-BE49-F238E27FC236}">
                    <a16:creationId xmlns:a16="http://schemas.microsoft.com/office/drawing/2014/main" id="{76DBA491-D2D5-4332-937E-761402F4F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圖片 60" descr="圖片 60">
                <a:extLst>
                  <a:ext uri="{FF2B5EF4-FFF2-40B4-BE49-F238E27FC236}">
                    <a16:creationId xmlns:a16="http://schemas.microsoft.com/office/drawing/2014/main" id="{83F1742E-52FE-4476-93B0-021CCECE3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" name="群組">
            <a:extLst>
              <a:ext uri="{FF2B5EF4-FFF2-40B4-BE49-F238E27FC236}">
                <a16:creationId xmlns:a16="http://schemas.microsoft.com/office/drawing/2014/main" id="{D29E999C-528C-4D9F-87D0-2F6D22CD9401}"/>
              </a:ext>
            </a:extLst>
          </p:cNvPr>
          <p:cNvGrpSpPr/>
          <p:nvPr/>
        </p:nvGrpSpPr>
        <p:grpSpPr>
          <a:xfrm>
            <a:off x="3918464" y="5829400"/>
            <a:ext cx="1492866" cy="885357"/>
            <a:chOff x="0" y="0"/>
            <a:chExt cx="1619993" cy="1150384"/>
          </a:xfrm>
        </p:grpSpPr>
        <p:sp>
          <p:nvSpPr>
            <p:cNvPr id="46" name="文字方塊 63">
              <a:extLst>
                <a:ext uri="{FF2B5EF4-FFF2-40B4-BE49-F238E27FC236}">
                  <a16:creationId xmlns:a16="http://schemas.microsoft.com/office/drawing/2014/main" id="{97BF7D94-6C9A-4EAC-AFA7-89689E6EFBC9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rPr dirty="0" err="1"/>
                <a:t>GenieATM</a:t>
              </a:r>
              <a:r>
                <a:rPr dirty="0"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47" name="群組 21">
              <a:extLst>
                <a:ext uri="{FF2B5EF4-FFF2-40B4-BE49-F238E27FC236}">
                  <a16:creationId xmlns:a16="http://schemas.microsoft.com/office/drawing/2014/main" id="{3DA9386C-8BA3-40A2-9F92-0A91DBE9E800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48" name="圖片 19" descr="圖片 19">
                <a:extLst>
                  <a:ext uri="{FF2B5EF4-FFF2-40B4-BE49-F238E27FC236}">
                    <a16:creationId xmlns:a16="http://schemas.microsoft.com/office/drawing/2014/main" id="{89A14BBE-BAAF-44CC-91BF-4C71A04F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圖片 59" descr="圖片 59">
                <a:extLst>
                  <a:ext uri="{FF2B5EF4-FFF2-40B4-BE49-F238E27FC236}">
                    <a16:creationId xmlns:a16="http://schemas.microsoft.com/office/drawing/2014/main" id="{D63CD8C1-3C04-4B61-B01F-D9F25923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圖片 60" descr="圖片 60">
                <a:extLst>
                  <a:ext uri="{FF2B5EF4-FFF2-40B4-BE49-F238E27FC236}">
                    <a16:creationId xmlns:a16="http://schemas.microsoft.com/office/drawing/2014/main" id="{9107BA9E-AD43-40A0-A0CC-23D168D14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1" name="群組 11">
            <a:extLst>
              <a:ext uri="{FF2B5EF4-FFF2-40B4-BE49-F238E27FC236}">
                <a16:creationId xmlns:a16="http://schemas.microsoft.com/office/drawing/2014/main" id="{F1D59510-11E2-4A4D-B98D-7E270F321B13}"/>
              </a:ext>
            </a:extLst>
          </p:cNvPr>
          <p:cNvGrpSpPr/>
          <p:nvPr/>
        </p:nvGrpSpPr>
        <p:grpSpPr>
          <a:xfrm>
            <a:off x="6746193" y="5819430"/>
            <a:ext cx="1225955" cy="571005"/>
            <a:chOff x="29620" y="0"/>
            <a:chExt cx="1359388" cy="843903"/>
          </a:xfrm>
        </p:grpSpPr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2EA384C7-68E6-43B8-B7D3-1E6536032858}"/>
                </a:ext>
              </a:extLst>
            </p:cNvPr>
            <p:cNvSpPr/>
            <p:nvPr/>
          </p:nvSpPr>
          <p:spPr>
            <a:xfrm>
              <a:off x="367432" y="602846"/>
              <a:ext cx="1021576" cy="241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9" y="0"/>
                  </a:moveTo>
                  <a:cubicBezTo>
                    <a:pt x="1275" y="0"/>
                    <a:pt x="1275" y="0"/>
                    <a:pt x="1275" y="0"/>
                  </a:cubicBezTo>
                  <a:cubicBezTo>
                    <a:pt x="586" y="0"/>
                    <a:pt x="0" y="2428"/>
                    <a:pt x="0" y="5368"/>
                  </a:cubicBezTo>
                  <a:cubicBezTo>
                    <a:pt x="0" y="16168"/>
                    <a:pt x="0" y="16168"/>
                    <a:pt x="0" y="16168"/>
                  </a:cubicBezTo>
                  <a:cubicBezTo>
                    <a:pt x="0" y="19172"/>
                    <a:pt x="586" y="21600"/>
                    <a:pt x="1275" y="21600"/>
                  </a:cubicBezTo>
                  <a:cubicBezTo>
                    <a:pt x="20369" y="21600"/>
                    <a:pt x="20369" y="21600"/>
                    <a:pt x="20369" y="21600"/>
                  </a:cubicBezTo>
                  <a:cubicBezTo>
                    <a:pt x="21058" y="21600"/>
                    <a:pt x="21600" y="19172"/>
                    <a:pt x="21600" y="16168"/>
                  </a:cubicBezTo>
                  <a:cubicBezTo>
                    <a:pt x="21600" y="5368"/>
                    <a:pt x="21600" y="5368"/>
                    <a:pt x="21600" y="5368"/>
                  </a:cubicBezTo>
                  <a:cubicBezTo>
                    <a:pt x="21600" y="2428"/>
                    <a:pt x="21058" y="0"/>
                    <a:pt x="20369" y="0"/>
                  </a:cubicBezTo>
                  <a:close/>
                  <a:moveTo>
                    <a:pt x="10785" y="17957"/>
                  </a:moveTo>
                  <a:cubicBezTo>
                    <a:pt x="9877" y="17957"/>
                    <a:pt x="9144" y="14762"/>
                    <a:pt x="9144" y="10800"/>
                  </a:cubicBezTo>
                  <a:cubicBezTo>
                    <a:pt x="9144" y="6774"/>
                    <a:pt x="9877" y="3579"/>
                    <a:pt x="10785" y="3579"/>
                  </a:cubicBezTo>
                  <a:cubicBezTo>
                    <a:pt x="11709" y="3579"/>
                    <a:pt x="12441" y="6774"/>
                    <a:pt x="12441" y="10800"/>
                  </a:cubicBezTo>
                  <a:cubicBezTo>
                    <a:pt x="12441" y="14762"/>
                    <a:pt x="11709" y="17957"/>
                    <a:pt x="10785" y="17957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HelveticaNeueLT Std Lt"/>
                  <a:ea typeface="HelveticaNeueLT Std Lt"/>
                  <a:cs typeface="HelveticaNeueLT Std Lt"/>
                  <a:sym typeface="HelveticaNeueLT Std Lt"/>
                </a:defRPr>
              </a:pPr>
              <a:endParaRPr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CAC14BC4-E171-44EB-B229-588CB67EB66B}"/>
                </a:ext>
              </a:extLst>
            </p:cNvPr>
            <p:cNvSpPr/>
            <p:nvPr/>
          </p:nvSpPr>
          <p:spPr>
            <a:xfrm>
              <a:off x="367432" y="301423"/>
              <a:ext cx="1021576" cy="24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9" y="0"/>
                  </a:moveTo>
                  <a:cubicBezTo>
                    <a:pt x="1275" y="0"/>
                    <a:pt x="1275" y="0"/>
                    <a:pt x="1275" y="0"/>
                  </a:cubicBezTo>
                  <a:cubicBezTo>
                    <a:pt x="586" y="0"/>
                    <a:pt x="0" y="2364"/>
                    <a:pt x="0" y="5368"/>
                  </a:cubicBezTo>
                  <a:cubicBezTo>
                    <a:pt x="0" y="16168"/>
                    <a:pt x="0" y="16168"/>
                    <a:pt x="0" y="16168"/>
                  </a:cubicBezTo>
                  <a:cubicBezTo>
                    <a:pt x="0" y="19172"/>
                    <a:pt x="586" y="21600"/>
                    <a:pt x="1275" y="21600"/>
                  </a:cubicBezTo>
                  <a:cubicBezTo>
                    <a:pt x="20369" y="21600"/>
                    <a:pt x="20369" y="21600"/>
                    <a:pt x="20369" y="21600"/>
                  </a:cubicBezTo>
                  <a:cubicBezTo>
                    <a:pt x="21058" y="21600"/>
                    <a:pt x="21600" y="19172"/>
                    <a:pt x="21600" y="16168"/>
                  </a:cubicBezTo>
                  <a:cubicBezTo>
                    <a:pt x="21600" y="5368"/>
                    <a:pt x="21600" y="5368"/>
                    <a:pt x="21600" y="5368"/>
                  </a:cubicBezTo>
                  <a:cubicBezTo>
                    <a:pt x="21600" y="2364"/>
                    <a:pt x="21058" y="0"/>
                    <a:pt x="20369" y="0"/>
                  </a:cubicBezTo>
                  <a:close/>
                  <a:moveTo>
                    <a:pt x="10785" y="17957"/>
                  </a:moveTo>
                  <a:cubicBezTo>
                    <a:pt x="9877" y="17957"/>
                    <a:pt x="9144" y="14762"/>
                    <a:pt x="9144" y="10800"/>
                  </a:cubicBezTo>
                  <a:cubicBezTo>
                    <a:pt x="9144" y="6774"/>
                    <a:pt x="9877" y="3579"/>
                    <a:pt x="10785" y="3579"/>
                  </a:cubicBezTo>
                  <a:cubicBezTo>
                    <a:pt x="11709" y="3579"/>
                    <a:pt x="12441" y="6774"/>
                    <a:pt x="12441" y="10800"/>
                  </a:cubicBezTo>
                  <a:cubicBezTo>
                    <a:pt x="12441" y="14762"/>
                    <a:pt x="11709" y="17957"/>
                    <a:pt x="10785" y="17957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HelveticaNeueLT Std Lt"/>
                  <a:ea typeface="HelveticaNeueLT Std Lt"/>
                  <a:cs typeface="HelveticaNeueLT Std Lt"/>
                  <a:sym typeface="HelveticaNeueLT Std Lt"/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CFC76861-7D3A-44E0-B436-C059E4F45B5C}"/>
                </a:ext>
              </a:extLst>
            </p:cNvPr>
            <p:cNvSpPr/>
            <p:nvPr/>
          </p:nvSpPr>
          <p:spPr>
            <a:xfrm>
              <a:off x="367432" y="0"/>
              <a:ext cx="1021576" cy="24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9" y="0"/>
                  </a:moveTo>
                  <a:cubicBezTo>
                    <a:pt x="1275" y="0"/>
                    <a:pt x="1275" y="0"/>
                    <a:pt x="1275" y="0"/>
                  </a:cubicBezTo>
                  <a:cubicBezTo>
                    <a:pt x="586" y="0"/>
                    <a:pt x="0" y="2372"/>
                    <a:pt x="0" y="5384"/>
                  </a:cubicBezTo>
                  <a:cubicBezTo>
                    <a:pt x="0" y="16216"/>
                    <a:pt x="0" y="16216"/>
                    <a:pt x="0" y="16216"/>
                  </a:cubicBezTo>
                  <a:cubicBezTo>
                    <a:pt x="0" y="19228"/>
                    <a:pt x="586" y="21600"/>
                    <a:pt x="1275" y="21600"/>
                  </a:cubicBezTo>
                  <a:cubicBezTo>
                    <a:pt x="20369" y="21600"/>
                    <a:pt x="20369" y="21600"/>
                    <a:pt x="20369" y="21600"/>
                  </a:cubicBezTo>
                  <a:cubicBezTo>
                    <a:pt x="21058" y="21600"/>
                    <a:pt x="21600" y="19228"/>
                    <a:pt x="21600" y="16216"/>
                  </a:cubicBezTo>
                  <a:cubicBezTo>
                    <a:pt x="21600" y="5384"/>
                    <a:pt x="21600" y="5384"/>
                    <a:pt x="21600" y="5384"/>
                  </a:cubicBezTo>
                  <a:cubicBezTo>
                    <a:pt x="21600" y="2372"/>
                    <a:pt x="21058" y="0"/>
                    <a:pt x="20369" y="0"/>
                  </a:cubicBezTo>
                  <a:close/>
                  <a:moveTo>
                    <a:pt x="10785" y="18011"/>
                  </a:moveTo>
                  <a:cubicBezTo>
                    <a:pt x="9877" y="18011"/>
                    <a:pt x="9144" y="14806"/>
                    <a:pt x="9144" y="10832"/>
                  </a:cubicBezTo>
                  <a:cubicBezTo>
                    <a:pt x="9144" y="6794"/>
                    <a:pt x="9877" y="3589"/>
                    <a:pt x="10785" y="3589"/>
                  </a:cubicBezTo>
                  <a:cubicBezTo>
                    <a:pt x="11709" y="3589"/>
                    <a:pt x="12441" y="6794"/>
                    <a:pt x="12441" y="10832"/>
                  </a:cubicBezTo>
                  <a:cubicBezTo>
                    <a:pt x="12441" y="14806"/>
                    <a:pt x="11709" y="18011"/>
                    <a:pt x="10785" y="18011"/>
                  </a:cubicBezTo>
                  <a:close/>
                </a:path>
              </a:pathLst>
            </a:cu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HelveticaNeueLT Std Lt"/>
                  <a:ea typeface="HelveticaNeueLT Std Lt"/>
                  <a:cs typeface="HelveticaNeueLT Std Lt"/>
                  <a:sym typeface="HelveticaNeueLT Std Lt"/>
                </a:defRPr>
              </a:pPr>
              <a:endParaRPr/>
            </a:p>
          </p:txBody>
        </p:sp>
        <p:sp>
          <p:nvSpPr>
            <p:cNvPr id="55" name="Shape">
              <a:extLst>
                <a:ext uri="{FF2B5EF4-FFF2-40B4-BE49-F238E27FC236}">
                  <a16:creationId xmlns:a16="http://schemas.microsoft.com/office/drawing/2014/main" id="{FF0CF283-05E6-4329-BEFF-CD93F69D28CA}"/>
                </a:ext>
              </a:extLst>
            </p:cNvPr>
            <p:cNvSpPr/>
            <p:nvPr/>
          </p:nvSpPr>
          <p:spPr>
            <a:xfrm>
              <a:off x="29620" y="211097"/>
              <a:ext cx="505572" cy="415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470" extrusionOk="0">
                  <a:moveTo>
                    <a:pt x="20260" y="9663"/>
                  </a:moveTo>
                  <a:cubicBezTo>
                    <a:pt x="19122" y="8161"/>
                    <a:pt x="17213" y="6902"/>
                    <a:pt x="13261" y="6618"/>
                  </a:cubicBezTo>
                  <a:cubicBezTo>
                    <a:pt x="13462" y="5847"/>
                    <a:pt x="13630" y="5156"/>
                    <a:pt x="13831" y="4426"/>
                  </a:cubicBezTo>
                  <a:cubicBezTo>
                    <a:pt x="16175" y="4507"/>
                    <a:pt x="18285" y="4710"/>
                    <a:pt x="20060" y="4994"/>
                  </a:cubicBezTo>
                  <a:cubicBezTo>
                    <a:pt x="20193" y="4223"/>
                    <a:pt x="20294" y="3451"/>
                    <a:pt x="20428" y="2720"/>
                  </a:cubicBezTo>
                  <a:cubicBezTo>
                    <a:pt x="20260" y="2395"/>
                    <a:pt x="20060" y="2111"/>
                    <a:pt x="19859" y="1786"/>
                  </a:cubicBezTo>
                  <a:cubicBezTo>
                    <a:pt x="19021" y="1705"/>
                    <a:pt x="18151" y="1421"/>
                    <a:pt x="17247" y="1299"/>
                  </a:cubicBezTo>
                  <a:cubicBezTo>
                    <a:pt x="16007" y="1096"/>
                    <a:pt x="14735" y="974"/>
                    <a:pt x="13328" y="893"/>
                  </a:cubicBezTo>
                  <a:cubicBezTo>
                    <a:pt x="12458" y="4060"/>
                    <a:pt x="11353" y="8039"/>
                    <a:pt x="10247" y="12140"/>
                  </a:cubicBezTo>
                  <a:cubicBezTo>
                    <a:pt x="16108" y="12749"/>
                    <a:pt x="18352" y="14657"/>
                    <a:pt x="18218" y="17377"/>
                  </a:cubicBezTo>
                  <a:cubicBezTo>
                    <a:pt x="18117" y="18839"/>
                    <a:pt x="17012" y="20138"/>
                    <a:pt x="15572" y="20301"/>
                  </a:cubicBezTo>
                  <a:cubicBezTo>
                    <a:pt x="13831" y="20463"/>
                    <a:pt x="13060" y="19611"/>
                    <a:pt x="12525" y="18677"/>
                  </a:cubicBezTo>
                  <a:cubicBezTo>
                    <a:pt x="12089" y="17865"/>
                    <a:pt x="11620" y="17012"/>
                    <a:pt x="11152" y="16119"/>
                  </a:cubicBezTo>
                  <a:cubicBezTo>
                    <a:pt x="11018" y="15835"/>
                    <a:pt x="10850" y="16038"/>
                    <a:pt x="10683" y="16200"/>
                  </a:cubicBezTo>
                  <a:cubicBezTo>
                    <a:pt x="10314" y="16647"/>
                    <a:pt x="9980" y="17012"/>
                    <a:pt x="9645" y="17418"/>
                  </a:cubicBezTo>
                  <a:cubicBezTo>
                    <a:pt x="9410" y="17662"/>
                    <a:pt x="9477" y="17865"/>
                    <a:pt x="9544" y="18068"/>
                  </a:cubicBezTo>
                  <a:cubicBezTo>
                    <a:pt x="9879" y="19002"/>
                    <a:pt x="10180" y="19854"/>
                    <a:pt x="10482" y="20707"/>
                  </a:cubicBezTo>
                  <a:cubicBezTo>
                    <a:pt x="10984" y="21113"/>
                    <a:pt x="13395" y="21600"/>
                    <a:pt x="15204" y="21438"/>
                  </a:cubicBezTo>
                  <a:cubicBezTo>
                    <a:pt x="16443" y="21316"/>
                    <a:pt x="17950" y="20747"/>
                    <a:pt x="19222" y="19611"/>
                  </a:cubicBezTo>
                  <a:cubicBezTo>
                    <a:pt x="20461" y="18433"/>
                    <a:pt x="21366" y="16850"/>
                    <a:pt x="21533" y="14332"/>
                  </a:cubicBezTo>
                  <a:cubicBezTo>
                    <a:pt x="21600" y="12830"/>
                    <a:pt x="21366" y="11165"/>
                    <a:pt x="20260" y="9663"/>
                  </a:cubicBezTo>
                  <a:close/>
                  <a:moveTo>
                    <a:pt x="6430" y="19529"/>
                  </a:moveTo>
                  <a:cubicBezTo>
                    <a:pt x="6329" y="19245"/>
                    <a:pt x="6296" y="18798"/>
                    <a:pt x="6262" y="18311"/>
                  </a:cubicBezTo>
                  <a:cubicBezTo>
                    <a:pt x="6162" y="15307"/>
                    <a:pt x="6128" y="12059"/>
                    <a:pt x="6162" y="8811"/>
                  </a:cubicBezTo>
                  <a:cubicBezTo>
                    <a:pt x="7066" y="8770"/>
                    <a:pt x="7970" y="8770"/>
                    <a:pt x="8908" y="8770"/>
                  </a:cubicBezTo>
                  <a:cubicBezTo>
                    <a:pt x="9377" y="8486"/>
                    <a:pt x="9779" y="8242"/>
                    <a:pt x="10247" y="7998"/>
                  </a:cubicBezTo>
                  <a:cubicBezTo>
                    <a:pt x="10247" y="7592"/>
                    <a:pt x="10247" y="7268"/>
                    <a:pt x="10247" y="6862"/>
                  </a:cubicBezTo>
                  <a:cubicBezTo>
                    <a:pt x="8841" y="6862"/>
                    <a:pt x="7535" y="6902"/>
                    <a:pt x="6195" y="6943"/>
                  </a:cubicBezTo>
                  <a:cubicBezTo>
                    <a:pt x="6229" y="5562"/>
                    <a:pt x="6262" y="4304"/>
                    <a:pt x="6329" y="3086"/>
                  </a:cubicBezTo>
                  <a:cubicBezTo>
                    <a:pt x="6396" y="2274"/>
                    <a:pt x="6865" y="1665"/>
                    <a:pt x="7334" y="1624"/>
                  </a:cubicBezTo>
                  <a:cubicBezTo>
                    <a:pt x="8104" y="1583"/>
                    <a:pt x="8774" y="1949"/>
                    <a:pt x="9444" y="2314"/>
                  </a:cubicBezTo>
                  <a:cubicBezTo>
                    <a:pt x="9812" y="2517"/>
                    <a:pt x="10180" y="2720"/>
                    <a:pt x="10549" y="2964"/>
                  </a:cubicBezTo>
                  <a:cubicBezTo>
                    <a:pt x="10750" y="3045"/>
                    <a:pt x="10951" y="3086"/>
                    <a:pt x="11085" y="2883"/>
                  </a:cubicBezTo>
                  <a:cubicBezTo>
                    <a:pt x="11319" y="2558"/>
                    <a:pt x="11520" y="2274"/>
                    <a:pt x="11754" y="1949"/>
                  </a:cubicBezTo>
                  <a:cubicBezTo>
                    <a:pt x="11855" y="1746"/>
                    <a:pt x="11821" y="1624"/>
                    <a:pt x="11754" y="1543"/>
                  </a:cubicBezTo>
                  <a:cubicBezTo>
                    <a:pt x="11286" y="1096"/>
                    <a:pt x="10817" y="690"/>
                    <a:pt x="10381" y="244"/>
                  </a:cubicBezTo>
                  <a:cubicBezTo>
                    <a:pt x="10080" y="41"/>
                    <a:pt x="9645" y="0"/>
                    <a:pt x="9209" y="0"/>
                  </a:cubicBezTo>
                  <a:cubicBezTo>
                    <a:pt x="9042" y="0"/>
                    <a:pt x="8874" y="0"/>
                    <a:pt x="8707" y="0"/>
                  </a:cubicBezTo>
                  <a:cubicBezTo>
                    <a:pt x="8238" y="41"/>
                    <a:pt x="7669" y="122"/>
                    <a:pt x="6731" y="406"/>
                  </a:cubicBezTo>
                  <a:cubicBezTo>
                    <a:pt x="4621" y="1096"/>
                    <a:pt x="2076" y="2883"/>
                    <a:pt x="1808" y="5765"/>
                  </a:cubicBezTo>
                  <a:cubicBezTo>
                    <a:pt x="1775" y="6253"/>
                    <a:pt x="1741" y="6740"/>
                    <a:pt x="1741" y="7227"/>
                  </a:cubicBezTo>
                  <a:cubicBezTo>
                    <a:pt x="1139" y="7268"/>
                    <a:pt x="603" y="7349"/>
                    <a:pt x="67" y="7389"/>
                  </a:cubicBezTo>
                  <a:cubicBezTo>
                    <a:pt x="33" y="7958"/>
                    <a:pt x="0" y="8486"/>
                    <a:pt x="0" y="9054"/>
                  </a:cubicBezTo>
                  <a:cubicBezTo>
                    <a:pt x="502" y="9014"/>
                    <a:pt x="1038" y="8973"/>
                    <a:pt x="1641" y="8973"/>
                  </a:cubicBezTo>
                  <a:cubicBezTo>
                    <a:pt x="1574" y="12018"/>
                    <a:pt x="1641" y="15063"/>
                    <a:pt x="1875" y="17905"/>
                  </a:cubicBezTo>
                  <a:cubicBezTo>
                    <a:pt x="1942" y="18311"/>
                    <a:pt x="1976" y="18758"/>
                    <a:pt x="1909" y="19042"/>
                  </a:cubicBezTo>
                  <a:cubicBezTo>
                    <a:pt x="1875" y="19286"/>
                    <a:pt x="1540" y="19448"/>
                    <a:pt x="1038" y="19448"/>
                  </a:cubicBezTo>
                  <a:cubicBezTo>
                    <a:pt x="1273" y="19814"/>
                    <a:pt x="1507" y="20138"/>
                    <a:pt x="1741" y="20504"/>
                  </a:cubicBezTo>
                  <a:cubicBezTo>
                    <a:pt x="3784" y="20950"/>
                    <a:pt x="6296" y="21235"/>
                    <a:pt x="8941" y="21356"/>
                  </a:cubicBezTo>
                  <a:cubicBezTo>
                    <a:pt x="8941" y="20991"/>
                    <a:pt x="8908" y="20707"/>
                    <a:pt x="8908" y="20341"/>
                  </a:cubicBezTo>
                  <a:cubicBezTo>
                    <a:pt x="7300" y="20220"/>
                    <a:pt x="6564" y="19935"/>
                    <a:pt x="6430" y="19529"/>
                  </a:cubicBezTo>
                  <a:close/>
                </a:path>
              </a:pathLst>
            </a:custGeom>
            <a:solidFill>
              <a:srgbClr val="FFFFF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HelveticaNeueLT Std Lt"/>
                  <a:ea typeface="HelveticaNeueLT Std Lt"/>
                  <a:cs typeface="HelveticaNeueLT Std Lt"/>
                  <a:sym typeface="HelveticaNeueLT Std Lt"/>
                </a:defRPr>
              </a:pPr>
              <a:endParaRPr/>
            </a:p>
          </p:txBody>
        </p:sp>
      </p:grpSp>
      <p:sp>
        <p:nvSpPr>
          <p:cNvPr id="56" name="文字方塊 63">
            <a:extLst>
              <a:ext uri="{FF2B5EF4-FFF2-40B4-BE49-F238E27FC236}">
                <a16:creationId xmlns:a16="http://schemas.microsoft.com/office/drawing/2014/main" id="{0FD11C75-BB53-463C-86C7-73493E4D5518}"/>
              </a:ext>
            </a:extLst>
          </p:cNvPr>
          <p:cNvSpPr txBox="1"/>
          <p:nvPr/>
        </p:nvSpPr>
        <p:spPr>
          <a:xfrm>
            <a:off x="6706893" y="6444515"/>
            <a:ext cx="1717737" cy="2702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noAutofit/>
          </a:bodyPr>
          <a:lstStyle/>
          <a:p>
            <a:pPr algn="ctr" defTabSz="457200">
              <a:defRPr sz="2000">
                <a:solidFill>
                  <a:srgbClr val="595959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pPr>
            <a:r>
              <a:rPr lang="ru-RU" dirty="0"/>
              <a:t>Центр очистки</a:t>
            </a:r>
            <a:r>
              <a:rPr dirty="0"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</p:txBody>
      </p:sp>
      <p:grpSp>
        <p:nvGrpSpPr>
          <p:cNvPr id="57" name="群組">
            <a:extLst>
              <a:ext uri="{FF2B5EF4-FFF2-40B4-BE49-F238E27FC236}">
                <a16:creationId xmlns:a16="http://schemas.microsoft.com/office/drawing/2014/main" id="{01699948-3450-4CC6-ACFC-C0853FE845D8}"/>
              </a:ext>
            </a:extLst>
          </p:cNvPr>
          <p:cNvGrpSpPr/>
          <p:nvPr/>
        </p:nvGrpSpPr>
        <p:grpSpPr>
          <a:xfrm>
            <a:off x="9607613" y="5829400"/>
            <a:ext cx="1492866" cy="885357"/>
            <a:chOff x="0" y="0"/>
            <a:chExt cx="1619993" cy="1150384"/>
          </a:xfrm>
        </p:grpSpPr>
        <p:sp>
          <p:nvSpPr>
            <p:cNvPr id="58" name="文字方塊 63">
              <a:extLst>
                <a:ext uri="{FF2B5EF4-FFF2-40B4-BE49-F238E27FC236}">
                  <a16:creationId xmlns:a16="http://schemas.microsoft.com/office/drawing/2014/main" id="{CAF1175F-8039-4A28-A082-8D53FBACE47C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t>GenieATM</a:t>
              </a:r>
              <a:r>
                <a:rPr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59" name="群組 21">
              <a:extLst>
                <a:ext uri="{FF2B5EF4-FFF2-40B4-BE49-F238E27FC236}">
                  <a16:creationId xmlns:a16="http://schemas.microsoft.com/office/drawing/2014/main" id="{082C3AB5-75F9-4766-A247-591DBFD33B96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60" name="圖片 19" descr="圖片 19">
                <a:extLst>
                  <a:ext uri="{FF2B5EF4-FFF2-40B4-BE49-F238E27FC236}">
                    <a16:creationId xmlns:a16="http://schemas.microsoft.com/office/drawing/2014/main" id="{A95CE186-0413-4F2D-B268-145F616FE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" name="圖片 59" descr="圖片 59">
                <a:extLst>
                  <a:ext uri="{FF2B5EF4-FFF2-40B4-BE49-F238E27FC236}">
                    <a16:creationId xmlns:a16="http://schemas.microsoft.com/office/drawing/2014/main" id="{F937617B-ABC5-46FC-8D33-D311EBAB1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" name="圖片 60" descr="圖片 60">
                <a:extLst>
                  <a:ext uri="{FF2B5EF4-FFF2-40B4-BE49-F238E27FC236}">
                    <a16:creationId xmlns:a16="http://schemas.microsoft.com/office/drawing/2014/main" id="{187301CE-7013-46FB-96C5-3A45E87A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740274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DDoS Mitigation Stages"/>
          <p:cNvSpPr txBox="1">
            <a:spLocks noGrp="1"/>
          </p:cNvSpPr>
          <p:nvPr>
            <p:ph type="body" idx="22"/>
          </p:nvPr>
        </p:nvSpPr>
        <p:spPr>
          <a:xfrm>
            <a:off x="838199" y="841281"/>
            <a:ext cx="10097316" cy="595035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Этапы защиты от </a:t>
            </a:r>
            <a:r>
              <a:rPr lang="en-US" dirty="0"/>
              <a:t>DDoS-</a:t>
            </a:r>
            <a:r>
              <a:rPr lang="ru-RU" dirty="0"/>
              <a:t>атак – упрощённый сценарий</a:t>
            </a:r>
            <a:endParaRPr dirty="0"/>
          </a:p>
        </p:txBody>
      </p:sp>
      <p:grpSp>
        <p:nvGrpSpPr>
          <p:cNvPr id="258" name="群組"/>
          <p:cNvGrpSpPr/>
          <p:nvPr/>
        </p:nvGrpSpPr>
        <p:grpSpPr>
          <a:xfrm>
            <a:off x="4594573" y="1867031"/>
            <a:ext cx="2644160" cy="2644159"/>
            <a:chOff x="0" y="0"/>
            <a:chExt cx="2644158" cy="2644158"/>
          </a:xfrm>
        </p:grpSpPr>
        <p:sp>
          <p:nvSpPr>
            <p:cNvPr id="248" name="形狀"/>
            <p:cNvSpPr/>
            <p:nvPr/>
          </p:nvSpPr>
          <p:spPr>
            <a:xfrm rot="13500000">
              <a:off x="461600" y="312855"/>
              <a:ext cx="1720958" cy="201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519" extrusionOk="0">
                  <a:moveTo>
                    <a:pt x="21454" y="8787"/>
                  </a:moveTo>
                  <a:cubicBezTo>
                    <a:pt x="21548" y="3853"/>
                    <a:pt x="16822" y="-81"/>
                    <a:pt x="10898" y="1"/>
                  </a:cubicBezTo>
                  <a:cubicBezTo>
                    <a:pt x="4973" y="83"/>
                    <a:pt x="95" y="4150"/>
                    <a:pt x="1" y="9084"/>
                  </a:cubicBezTo>
                  <a:cubicBezTo>
                    <a:pt x="-52" y="11891"/>
                    <a:pt x="1457" y="14371"/>
                    <a:pt x="3856" y="15976"/>
                  </a:cubicBezTo>
                  <a:lnTo>
                    <a:pt x="3842" y="15987"/>
                  </a:lnTo>
                  <a:lnTo>
                    <a:pt x="10489" y="21519"/>
                  </a:lnTo>
                  <a:lnTo>
                    <a:pt x="17350" y="15800"/>
                  </a:lnTo>
                  <a:lnTo>
                    <a:pt x="17337" y="15789"/>
                  </a:lnTo>
                  <a:cubicBezTo>
                    <a:pt x="19798" y="14117"/>
                    <a:pt x="21401" y="11594"/>
                    <a:pt x="21454" y="8787"/>
                  </a:cubicBezTo>
                  <a:close/>
                </a:path>
              </a:pathLst>
            </a:custGeom>
            <a:solidFill>
              <a:srgbClr val="3484C9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49" name="Diversion"/>
            <p:cNvSpPr txBox="1"/>
            <p:nvPr/>
          </p:nvSpPr>
          <p:spPr>
            <a:xfrm>
              <a:off x="400999" y="1478716"/>
              <a:ext cx="1618946" cy="686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Diversion</a:t>
              </a:r>
            </a:p>
          </p:txBody>
        </p:sp>
        <p:grpSp>
          <p:nvGrpSpPr>
            <p:cNvPr id="257" name="群組"/>
            <p:cNvGrpSpPr/>
            <p:nvPr/>
          </p:nvGrpSpPr>
          <p:grpSpPr>
            <a:xfrm>
              <a:off x="832404" y="871758"/>
              <a:ext cx="736018" cy="655544"/>
              <a:chOff x="36976" y="36540"/>
              <a:chExt cx="736016" cy="655543"/>
            </a:xfrm>
          </p:grpSpPr>
          <p:sp>
            <p:nvSpPr>
              <p:cNvPr id="250" name="線條"/>
              <p:cNvSpPr/>
              <p:nvPr/>
            </p:nvSpPr>
            <p:spPr>
              <a:xfrm flipV="1">
                <a:off x="324076" y="36540"/>
                <a:ext cx="111843" cy="37877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1" name="線條"/>
              <p:cNvSpPr/>
              <p:nvPr/>
            </p:nvSpPr>
            <p:spPr>
              <a:xfrm>
                <a:off x="365362" y="414958"/>
                <a:ext cx="407631" cy="1180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2" name="線條"/>
              <p:cNvSpPr/>
              <p:nvPr/>
            </p:nvSpPr>
            <p:spPr>
              <a:xfrm>
                <a:off x="353702" y="437908"/>
                <a:ext cx="269826" cy="2378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3" name="線條"/>
              <p:cNvSpPr/>
              <p:nvPr/>
            </p:nvSpPr>
            <p:spPr>
              <a:xfrm>
                <a:off x="36976" y="318595"/>
                <a:ext cx="361209" cy="8973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4" name="線條"/>
              <p:cNvSpPr/>
              <p:nvPr/>
            </p:nvSpPr>
            <p:spPr>
              <a:xfrm flipV="1">
                <a:off x="616849" y="443775"/>
                <a:ext cx="144824" cy="24830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head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5" name="線條"/>
              <p:cNvSpPr/>
              <p:nvPr/>
            </p:nvSpPr>
            <p:spPr>
              <a:xfrm flipH="1" flipV="1">
                <a:off x="464761" y="57146"/>
                <a:ext cx="306769" cy="37572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56" name="線條"/>
              <p:cNvSpPr/>
              <p:nvPr/>
            </p:nvSpPr>
            <p:spPr>
              <a:xfrm flipH="1">
                <a:off x="258410" y="428411"/>
                <a:ext cx="62474" cy="20274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bevel/>
                <a:tailEnd type="oval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57200">
                  <a:defRPr sz="1200">
                    <a:solidFill>
                      <a:srgbClr val="000000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266" name="群組"/>
          <p:cNvGrpSpPr/>
          <p:nvPr/>
        </p:nvGrpSpPr>
        <p:grpSpPr>
          <a:xfrm>
            <a:off x="9016429" y="1867031"/>
            <a:ext cx="2644160" cy="2644159"/>
            <a:chOff x="0" y="0"/>
            <a:chExt cx="2644158" cy="2644158"/>
          </a:xfrm>
        </p:grpSpPr>
        <p:sp>
          <p:nvSpPr>
            <p:cNvPr id="263" name="形狀"/>
            <p:cNvSpPr/>
            <p:nvPr/>
          </p:nvSpPr>
          <p:spPr>
            <a:xfrm rot="13500000">
              <a:off x="461632" y="312823"/>
              <a:ext cx="1720895" cy="20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71B1D7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264" name="影像" descr="影像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53451" y="840517"/>
              <a:ext cx="694947" cy="682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" name="Analysis"/>
            <p:cNvSpPr txBox="1"/>
            <p:nvPr/>
          </p:nvSpPr>
          <p:spPr>
            <a:xfrm>
              <a:off x="404285" y="1473397"/>
              <a:ext cx="1593262" cy="676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Analysis</a:t>
              </a:r>
            </a:p>
          </p:txBody>
        </p:sp>
      </p:grpSp>
      <p:grpSp>
        <p:nvGrpSpPr>
          <p:cNvPr id="272" name="群組"/>
          <p:cNvGrpSpPr/>
          <p:nvPr/>
        </p:nvGrpSpPr>
        <p:grpSpPr>
          <a:xfrm>
            <a:off x="869635" y="2328662"/>
            <a:ext cx="2018514" cy="1720896"/>
            <a:chOff x="312824" y="461631"/>
            <a:chExt cx="2018512" cy="1720895"/>
          </a:xfrm>
        </p:grpSpPr>
        <p:sp>
          <p:nvSpPr>
            <p:cNvPr id="268" name="形狀"/>
            <p:cNvSpPr/>
            <p:nvPr/>
          </p:nvSpPr>
          <p:spPr>
            <a:xfrm rot="13500000">
              <a:off x="461632" y="312823"/>
              <a:ext cx="1720895" cy="20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69"/>
                  </a:moveTo>
                  <a:cubicBezTo>
                    <a:pt x="21600" y="4016"/>
                    <a:pt x="16765" y="0"/>
                    <a:pt x="10801" y="0"/>
                  </a:cubicBezTo>
                  <a:cubicBezTo>
                    <a:pt x="4835" y="0"/>
                    <a:pt x="0" y="4016"/>
                    <a:pt x="0" y="8969"/>
                  </a:cubicBezTo>
                  <a:cubicBezTo>
                    <a:pt x="0" y="11786"/>
                    <a:pt x="1567" y="14298"/>
                    <a:pt x="4013" y="15942"/>
                  </a:cubicBezTo>
                  <a:lnTo>
                    <a:pt x="4000" y="15953"/>
                  </a:lnTo>
                  <a:lnTo>
                    <a:pt x="10800" y="21600"/>
                  </a:lnTo>
                  <a:lnTo>
                    <a:pt x="17600" y="15953"/>
                  </a:lnTo>
                  <a:lnTo>
                    <a:pt x="17587" y="15942"/>
                  </a:lnTo>
                  <a:cubicBezTo>
                    <a:pt x="20033" y="14298"/>
                    <a:pt x="21600" y="11786"/>
                    <a:pt x="21600" y="8969"/>
                  </a:cubicBezTo>
                  <a:close/>
                </a:path>
              </a:pathLst>
            </a:custGeom>
            <a:solidFill>
              <a:srgbClr val="3A6076"/>
            </a:solidFill>
            <a:ln w="3175" cap="flat">
              <a:noFill/>
              <a:miter lim="400000"/>
            </a:ln>
            <a:effectLst/>
          </p:spPr>
          <p:txBody>
            <a:bodyPr wrap="square" lIns="14287" tIns="14287" rIns="14287" bIns="14287" numCol="1" anchor="ctr">
              <a:noAutofit/>
            </a:bodyPr>
            <a:lstStyle/>
            <a:p>
              <a:pPr algn="ctr" defTabSz="1460500">
                <a:lnSpc>
                  <a:spcPct val="120000"/>
                </a:lnSpc>
                <a:spcBef>
                  <a:spcPts val="1400"/>
                </a:spcBef>
                <a:defRPr sz="1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9" name="Detection"/>
            <p:cNvSpPr txBox="1"/>
            <p:nvPr/>
          </p:nvSpPr>
          <p:spPr>
            <a:xfrm>
              <a:off x="387465" y="1445864"/>
              <a:ext cx="1602591" cy="676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lnSpc>
                  <a:spcPct val="90000"/>
                </a:lnSpc>
                <a:defRPr sz="20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lang="en-US" dirty="0"/>
                <a:t>Detection</a:t>
              </a:r>
              <a:endParaRPr dirty="0"/>
            </a:p>
          </p:txBody>
        </p:sp>
        <p:pic>
          <p:nvPicPr>
            <p:cNvPr id="270" name="影像" descr="影像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29050" y="918512"/>
              <a:ext cx="400565" cy="400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影像" descr="影像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901" y="853713"/>
              <a:ext cx="705650" cy="705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69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74" name="Detect DDoS attacks from network-wide flows"/>
          <p:cNvSpPr txBox="1"/>
          <p:nvPr/>
        </p:nvSpPr>
        <p:spPr>
          <a:xfrm>
            <a:off x="1000495" y="4687846"/>
            <a:ext cx="221428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Детектирование </a:t>
            </a:r>
            <a:r>
              <a:rPr lang="en-US" dirty="0"/>
              <a:t>DDoS </a:t>
            </a:r>
            <a:r>
              <a:rPr lang="ru-RU" dirty="0"/>
              <a:t>атак на всей сети</a:t>
            </a:r>
            <a:endParaRPr dirty="0"/>
          </a:p>
        </p:txBody>
      </p:sp>
      <p:sp>
        <p:nvSpPr>
          <p:cNvPr id="275" name="Divert traffic via Back-hole routing or BGP FlowSpec"/>
          <p:cNvSpPr txBox="1"/>
          <p:nvPr/>
        </p:nvSpPr>
        <p:spPr>
          <a:xfrm>
            <a:off x="5065233" y="4641598"/>
            <a:ext cx="24896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Перенаправление трафика на </a:t>
            </a:r>
            <a:r>
              <a:rPr lang="en-US" dirty="0"/>
              <a:t>RTBH </a:t>
            </a:r>
            <a:r>
              <a:rPr lang="ru-RU" dirty="0"/>
              <a:t>или </a:t>
            </a:r>
            <a:r>
              <a:rPr lang="en-US" dirty="0"/>
              <a:t>BGP Flow Spec</a:t>
            </a:r>
            <a:endParaRPr dirty="0"/>
          </a:p>
        </p:txBody>
      </p:sp>
      <p:sp>
        <p:nvSpPr>
          <p:cNvPr id="277" name="Report traffic analysis and security logs"/>
          <p:cNvSpPr txBox="1"/>
          <p:nvPr/>
        </p:nvSpPr>
        <p:spPr>
          <a:xfrm>
            <a:off x="9616178" y="4687845"/>
            <a:ext cx="20444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R="457200" defTabSz="304800">
              <a:defRPr sz="1600">
                <a:solidFill>
                  <a:schemeClr val="accent1">
                    <a:satOff val="-3547"/>
                    <a:lumOff val="-10352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Отчеты по анализу трафика</a:t>
            </a:r>
            <a:endParaRPr dirty="0"/>
          </a:p>
        </p:txBody>
      </p:sp>
      <p:sp>
        <p:nvSpPr>
          <p:cNvPr id="278" name="圓角矩形"/>
          <p:cNvSpPr/>
          <p:nvPr/>
        </p:nvSpPr>
        <p:spPr>
          <a:xfrm>
            <a:off x="5045906" y="4581851"/>
            <a:ext cx="193787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79" name="圓角矩形"/>
          <p:cNvSpPr/>
          <p:nvPr/>
        </p:nvSpPr>
        <p:spPr>
          <a:xfrm>
            <a:off x="936823" y="4581851"/>
            <a:ext cx="174149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1" name="圓角矩形"/>
          <p:cNvSpPr/>
          <p:nvPr/>
        </p:nvSpPr>
        <p:spPr>
          <a:xfrm>
            <a:off x="9467762" y="4581851"/>
            <a:ext cx="1741494" cy="1167655"/>
          </a:xfrm>
          <a:prstGeom prst="roundRect">
            <a:avLst>
              <a:gd name="adj" fmla="val 9592"/>
            </a:avLst>
          </a:pr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2" name="箭頭 11"/>
          <p:cNvSpPr/>
          <p:nvPr/>
        </p:nvSpPr>
        <p:spPr>
          <a:xfrm>
            <a:off x="2895219" y="4959089"/>
            <a:ext cx="1718680" cy="513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3" name="箭頭 11"/>
          <p:cNvSpPr/>
          <p:nvPr/>
        </p:nvSpPr>
        <p:spPr>
          <a:xfrm>
            <a:off x="7054804" y="4908925"/>
            <a:ext cx="2089196" cy="513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39" name="群組">
            <a:extLst>
              <a:ext uri="{FF2B5EF4-FFF2-40B4-BE49-F238E27FC236}">
                <a16:creationId xmlns:a16="http://schemas.microsoft.com/office/drawing/2014/main" id="{BFBABBA5-46AB-4B0E-9DA3-03070B03796B}"/>
              </a:ext>
            </a:extLst>
          </p:cNvPr>
          <p:cNvGrpSpPr/>
          <p:nvPr/>
        </p:nvGrpSpPr>
        <p:grpSpPr>
          <a:xfrm>
            <a:off x="961302" y="5855501"/>
            <a:ext cx="1492866" cy="885357"/>
            <a:chOff x="0" y="0"/>
            <a:chExt cx="1619993" cy="1150384"/>
          </a:xfrm>
        </p:grpSpPr>
        <p:sp>
          <p:nvSpPr>
            <p:cNvPr id="40" name="文字方塊 63">
              <a:extLst>
                <a:ext uri="{FF2B5EF4-FFF2-40B4-BE49-F238E27FC236}">
                  <a16:creationId xmlns:a16="http://schemas.microsoft.com/office/drawing/2014/main" id="{266C161A-3083-4CE9-BFC3-BC4FE5F239F4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t>GenieATM</a:t>
              </a:r>
              <a:r>
                <a:rPr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41" name="群組 21">
              <a:extLst>
                <a:ext uri="{FF2B5EF4-FFF2-40B4-BE49-F238E27FC236}">
                  <a16:creationId xmlns:a16="http://schemas.microsoft.com/office/drawing/2014/main" id="{850DC072-0606-40A7-AA44-C33E4968AFEC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42" name="圖片 19" descr="圖片 19">
                <a:extLst>
                  <a:ext uri="{FF2B5EF4-FFF2-40B4-BE49-F238E27FC236}">
                    <a16:creationId xmlns:a16="http://schemas.microsoft.com/office/drawing/2014/main" id="{8E6FF292-55EF-471B-9F4D-8BDD503DE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圖片 59" descr="圖片 59">
                <a:extLst>
                  <a:ext uri="{FF2B5EF4-FFF2-40B4-BE49-F238E27FC236}">
                    <a16:creationId xmlns:a16="http://schemas.microsoft.com/office/drawing/2014/main" id="{76DBA491-D2D5-4332-937E-761402F4F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圖片 60" descr="圖片 60">
                <a:extLst>
                  <a:ext uri="{FF2B5EF4-FFF2-40B4-BE49-F238E27FC236}">
                    <a16:creationId xmlns:a16="http://schemas.microsoft.com/office/drawing/2014/main" id="{83F1742E-52FE-4476-93B0-021CCECE30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5" name="群組">
            <a:extLst>
              <a:ext uri="{FF2B5EF4-FFF2-40B4-BE49-F238E27FC236}">
                <a16:creationId xmlns:a16="http://schemas.microsoft.com/office/drawing/2014/main" id="{D29E999C-528C-4D9F-87D0-2F6D22CD9401}"/>
              </a:ext>
            </a:extLst>
          </p:cNvPr>
          <p:cNvGrpSpPr/>
          <p:nvPr/>
        </p:nvGrpSpPr>
        <p:grpSpPr>
          <a:xfrm>
            <a:off x="5170220" y="5829400"/>
            <a:ext cx="1492866" cy="885357"/>
            <a:chOff x="0" y="0"/>
            <a:chExt cx="1619993" cy="1150384"/>
          </a:xfrm>
        </p:grpSpPr>
        <p:sp>
          <p:nvSpPr>
            <p:cNvPr id="46" name="文字方塊 63">
              <a:extLst>
                <a:ext uri="{FF2B5EF4-FFF2-40B4-BE49-F238E27FC236}">
                  <a16:creationId xmlns:a16="http://schemas.microsoft.com/office/drawing/2014/main" id="{97BF7D94-6C9A-4EAC-AFA7-89689E6EFBC9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rPr dirty="0" err="1"/>
                <a:t>GenieATM</a:t>
              </a:r>
              <a:r>
                <a:rPr dirty="0"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47" name="群組 21">
              <a:extLst>
                <a:ext uri="{FF2B5EF4-FFF2-40B4-BE49-F238E27FC236}">
                  <a16:creationId xmlns:a16="http://schemas.microsoft.com/office/drawing/2014/main" id="{3DA9386C-8BA3-40A2-9F92-0A91DBE9E800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48" name="圖片 19" descr="圖片 19">
                <a:extLst>
                  <a:ext uri="{FF2B5EF4-FFF2-40B4-BE49-F238E27FC236}">
                    <a16:creationId xmlns:a16="http://schemas.microsoft.com/office/drawing/2014/main" id="{89A14BBE-BAAF-44CC-91BF-4C71A04F3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圖片 59" descr="圖片 59">
                <a:extLst>
                  <a:ext uri="{FF2B5EF4-FFF2-40B4-BE49-F238E27FC236}">
                    <a16:creationId xmlns:a16="http://schemas.microsoft.com/office/drawing/2014/main" id="{D63CD8C1-3C04-4B61-B01F-D9F25923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圖片 60" descr="圖片 60">
                <a:extLst>
                  <a:ext uri="{FF2B5EF4-FFF2-40B4-BE49-F238E27FC236}">
                    <a16:creationId xmlns:a16="http://schemas.microsoft.com/office/drawing/2014/main" id="{9107BA9E-AD43-40A0-A0CC-23D168D145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7" name="群組">
            <a:extLst>
              <a:ext uri="{FF2B5EF4-FFF2-40B4-BE49-F238E27FC236}">
                <a16:creationId xmlns:a16="http://schemas.microsoft.com/office/drawing/2014/main" id="{01699948-3450-4CC6-ACFC-C0853FE845D8}"/>
              </a:ext>
            </a:extLst>
          </p:cNvPr>
          <p:cNvGrpSpPr/>
          <p:nvPr/>
        </p:nvGrpSpPr>
        <p:grpSpPr>
          <a:xfrm>
            <a:off x="9607613" y="5829400"/>
            <a:ext cx="1492866" cy="885357"/>
            <a:chOff x="0" y="0"/>
            <a:chExt cx="1619993" cy="1150384"/>
          </a:xfrm>
        </p:grpSpPr>
        <p:sp>
          <p:nvSpPr>
            <p:cNvPr id="58" name="文字方塊 63">
              <a:extLst>
                <a:ext uri="{FF2B5EF4-FFF2-40B4-BE49-F238E27FC236}">
                  <a16:creationId xmlns:a16="http://schemas.microsoft.com/office/drawing/2014/main" id="{CAF1175F-8039-4A28-A082-8D53FBACE47C}"/>
                </a:ext>
              </a:extLst>
            </p:cNvPr>
            <p:cNvSpPr txBox="1"/>
            <p:nvPr/>
          </p:nvSpPr>
          <p:spPr>
            <a:xfrm>
              <a:off x="98687" y="799247"/>
              <a:ext cx="1422620" cy="3511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algn="ctr" defTabSz="457200">
                <a:defRPr sz="2000">
                  <a:solidFill>
                    <a:srgbClr val="595959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  <a:r>
                <a:t>GenieATM</a:t>
              </a:r>
              <a:r>
                <a:rPr>
                  <a:latin typeface="Quicksand"/>
                  <a:ea typeface="Quicksand"/>
                  <a:cs typeface="Quicksand"/>
                  <a:sym typeface="Quicksand"/>
                </a:rPr>
                <a:t> </a:t>
              </a:r>
            </a:p>
          </p:txBody>
        </p:sp>
        <p:grpSp>
          <p:nvGrpSpPr>
            <p:cNvPr id="59" name="群組 21">
              <a:extLst>
                <a:ext uri="{FF2B5EF4-FFF2-40B4-BE49-F238E27FC236}">
                  <a16:creationId xmlns:a16="http://schemas.microsoft.com/office/drawing/2014/main" id="{082C3AB5-75F9-4766-A247-591DBFD33B96}"/>
                </a:ext>
              </a:extLst>
            </p:cNvPr>
            <p:cNvGrpSpPr/>
            <p:nvPr/>
          </p:nvGrpSpPr>
          <p:grpSpPr>
            <a:xfrm>
              <a:off x="0" y="0"/>
              <a:ext cx="1619994" cy="728977"/>
              <a:chOff x="0" y="0"/>
              <a:chExt cx="1619993" cy="728976"/>
            </a:xfrm>
          </p:grpSpPr>
          <p:pic>
            <p:nvPicPr>
              <p:cNvPr id="60" name="圖片 19" descr="圖片 19">
                <a:extLst>
                  <a:ext uri="{FF2B5EF4-FFF2-40B4-BE49-F238E27FC236}">
                    <a16:creationId xmlns:a16="http://schemas.microsoft.com/office/drawing/2014/main" id="{A95CE186-0413-4F2D-B268-145F616FE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4464" b="40783"/>
              <a:stretch>
                <a:fillRect/>
              </a:stretch>
            </p:blipFill>
            <p:spPr>
              <a:xfrm>
                <a:off x="0" y="0"/>
                <a:ext cx="1619994" cy="72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" name="圖片 59" descr="圖片 59">
                <a:extLst>
                  <a:ext uri="{FF2B5EF4-FFF2-40B4-BE49-F238E27FC236}">
                    <a16:creationId xmlns:a16="http://schemas.microsoft.com/office/drawing/2014/main" id="{F937617B-ABC5-46FC-8D33-D311EBAB1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1365"/>
                <a:ext cx="547047" cy="2529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" name="圖片 60" descr="圖片 60">
                <a:extLst>
                  <a:ext uri="{FF2B5EF4-FFF2-40B4-BE49-F238E27FC236}">
                    <a16:creationId xmlns:a16="http://schemas.microsoft.com/office/drawing/2014/main" id="{187301CE-7013-46FB-96C5-3A45E87A9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001"/>
              <a:stretch>
                <a:fillRect/>
              </a:stretch>
            </p:blipFill>
            <p:spPr>
              <a:xfrm>
                <a:off x="553942" y="447159"/>
                <a:ext cx="547047" cy="2529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1109614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圖片 2" descr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文字方塊 10"/>
          <p:cNvSpPr txBox="1"/>
          <p:nvPr/>
        </p:nvSpPr>
        <p:spPr>
          <a:xfrm>
            <a:off x="976734" y="1793000"/>
            <a:ext cx="484042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dirty="0"/>
              <a:t>Минимальная стоимость решения: </a:t>
            </a:r>
            <a:endParaRPr dirty="0"/>
          </a:p>
        </p:txBody>
      </p:sp>
      <p:sp>
        <p:nvSpPr>
          <p:cNvPr id="931" name="矩形 3"/>
          <p:cNvSpPr/>
          <p:nvPr/>
        </p:nvSpPr>
        <p:spPr>
          <a:xfrm>
            <a:off x="976733" y="839244"/>
            <a:ext cx="10342295" cy="600051"/>
          </a:xfrm>
          <a:prstGeom prst="rect">
            <a:avLst/>
          </a:prstGeom>
          <a:solidFill>
            <a:srgbClr val="00A2DB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2" name="直線接點 7"/>
          <p:cNvSpPr/>
          <p:nvPr/>
        </p:nvSpPr>
        <p:spPr>
          <a:xfrm>
            <a:off x="3032061" y="1431831"/>
            <a:ext cx="8080439" cy="1"/>
          </a:xfrm>
          <a:prstGeom prst="line">
            <a:avLst/>
          </a:prstGeom>
          <a:ln w="12700">
            <a:solidFill>
              <a:srgbClr val="00A2D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3" name="文字方塊 9"/>
          <p:cNvSpPr txBox="1"/>
          <p:nvPr/>
        </p:nvSpPr>
        <p:spPr>
          <a:xfrm>
            <a:off x="1317330" y="862270"/>
            <a:ext cx="979516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</a:lstStyle>
          <a:p>
            <a:r>
              <a:rPr lang="ru-RU" dirty="0"/>
              <a:t>Преимущества упрощенного сценария</a:t>
            </a:r>
            <a:endParaRPr dirty="0"/>
          </a:p>
        </p:txBody>
      </p:sp>
      <p:sp>
        <p:nvSpPr>
          <p:cNvPr id="934" name="文字方塊 16"/>
          <p:cNvSpPr txBox="1"/>
          <p:nvPr/>
        </p:nvSpPr>
        <p:spPr>
          <a:xfrm>
            <a:off x="976734" y="2219235"/>
            <a:ext cx="967758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Использование </a:t>
            </a:r>
            <a:r>
              <a:rPr lang="en-US" dirty="0"/>
              <a:t>Genie ATM </a:t>
            </a:r>
            <a:r>
              <a:rPr lang="ru-RU" dirty="0"/>
              <a:t>в качестве детектора, </a:t>
            </a:r>
            <a:r>
              <a:rPr lang="ru-RU" dirty="0" err="1"/>
              <a:t>митигатора</a:t>
            </a:r>
            <a:r>
              <a:rPr lang="ru-RU" dirty="0"/>
              <a:t> и анализатора позволяет значительно сэкономить, в сравнении с аналогичным решением с использованием центра очистки (в среднем дешевле в 5-10 раз) </a:t>
            </a:r>
            <a:endParaRPr dirty="0">
              <a:solidFill>
                <a:srgbClr val="21212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35" name="文字方塊 10"/>
          <p:cNvSpPr txBox="1"/>
          <p:nvPr/>
        </p:nvSpPr>
        <p:spPr>
          <a:xfrm>
            <a:off x="976734" y="3282085"/>
            <a:ext cx="504240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dirty="0"/>
              <a:t>Простота запуска и использования: </a:t>
            </a:r>
            <a:endParaRPr dirty="0"/>
          </a:p>
        </p:txBody>
      </p:sp>
      <p:sp>
        <p:nvSpPr>
          <p:cNvPr id="936" name="文字方塊 16"/>
          <p:cNvSpPr txBox="1"/>
          <p:nvPr/>
        </p:nvSpPr>
        <p:spPr>
          <a:xfrm>
            <a:off x="976734" y="3708320"/>
            <a:ext cx="9677586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Минимальные требования к аппаратной части (</a:t>
            </a:r>
            <a:r>
              <a:rPr lang="en-US" dirty="0"/>
              <a:t>VMWare, KVM </a:t>
            </a:r>
            <a:r>
              <a:rPr lang="ru-RU" dirty="0"/>
              <a:t>или </a:t>
            </a:r>
            <a:r>
              <a:rPr lang="en-US" dirty="0"/>
              <a:t>legacy server)</a:t>
            </a:r>
            <a:endParaRPr lang="ru-RU" dirty="0"/>
          </a:p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Минимальные сложности при запуске решения: можно все настроить за 1 день</a:t>
            </a:r>
          </a:p>
          <a:p>
            <a:pPr>
              <a:spcBef>
                <a:spcPts val="200"/>
              </a:spcBef>
              <a:buSzPct val="100000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ru-RU" dirty="0"/>
          </a:p>
        </p:txBody>
      </p:sp>
      <p:sp>
        <p:nvSpPr>
          <p:cNvPr id="10" name="文字方塊 10">
            <a:extLst>
              <a:ext uri="{FF2B5EF4-FFF2-40B4-BE49-F238E27FC236}">
                <a16:creationId xmlns:a16="http://schemas.microsoft.com/office/drawing/2014/main" id="{897BF857-DAE1-42FD-93B2-B0A19A9AEE84}"/>
              </a:ext>
            </a:extLst>
          </p:cNvPr>
          <p:cNvSpPr txBox="1"/>
          <p:nvPr/>
        </p:nvSpPr>
        <p:spPr>
          <a:xfrm>
            <a:off x="976734" y="4538889"/>
            <a:ext cx="537903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small">
                <a:solidFill>
                  <a:srgbClr val="00A2D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ru-RU" dirty="0"/>
              <a:t>Защита собственной инфраструктуры : </a:t>
            </a:r>
            <a:endParaRPr dirty="0"/>
          </a:p>
        </p:txBody>
      </p:sp>
      <p:sp>
        <p:nvSpPr>
          <p:cNvPr id="11" name="文字方塊 16">
            <a:extLst>
              <a:ext uri="{FF2B5EF4-FFF2-40B4-BE49-F238E27FC236}">
                <a16:creationId xmlns:a16="http://schemas.microsoft.com/office/drawing/2014/main" id="{D90947BA-5A14-441C-8C9A-440B0B4E7ECD}"/>
              </a:ext>
            </a:extLst>
          </p:cNvPr>
          <p:cNvSpPr txBox="1"/>
          <p:nvPr/>
        </p:nvSpPr>
        <p:spPr>
          <a:xfrm>
            <a:off x="976733" y="5012445"/>
            <a:ext cx="9677586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200"/>
              </a:spcBef>
              <a:buSzPct val="100000"/>
              <a:buChar char="•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ru-RU" dirty="0"/>
              <a:t>Возможность детектировать и </a:t>
            </a:r>
            <a:r>
              <a:rPr lang="ru-RU" dirty="0" err="1"/>
              <a:t>митигировать</a:t>
            </a:r>
            <a:r>
              <a:rPr lang="ru-RU" dirty="0"/>
              <a:t> атаки, позволяет защитить свою инфраструктуру от перегрузок, и как следствие – предоставить своим клиентам более качественные услуги</a:t>
            </a:r>
          </a:p>
          <a:p>
            <a:pPr>
              <a:spcBef>
                <a:spcPts val="200"/>
              </a:spcBef>
              <a:buSzPct val="100000"/>
              <a:defRPr sz="2000">
                <a:solidFill>
                  <a:srgbClr val="26262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77715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814</Words>
  <Application>Microsoft Office PowerPoint</Application>
  <PresentationFormat>Широкоэкранный</PresentationFormat>
  <Paragraphs>134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Gill Sans</vt:lpstr>
      <vt:lpstr>Gill Sans SemiBold</vt:lpstr>
      <vt:lpstr>Helvetica</vt:lpstr>
      <vt:lpstr>Helvetica Light</vt:lpstr>
      <vt:lpstr>Helvetica Neue</vt:lpstr>
      <vt:lpstr>Helvetica Neue Light</vt:lpstr>
      <vt:lpstr>Helvetica Neue Medium</vt:lpstr>
      <vt:lpstr>HelveticaNeueLT Std</vt:lpstr>
      <vt:lpstr>HelveticaNeueLT Std Lt</vt:lpstr>
      <vt:lpstr>Quicksand</vt:lpstr>
      <vt:lpstr>Quicksand Medium</vt:lpstr>
      <vt:lpstr>Roboto Light</vt:lpstr>
      <vt:lpstr>Roboto Thin</vt:lpstr>
      <vt:lpstr>Tahoma</vt:lpstr>
      <vt:lpstr>Office 佈景主題</vt:lpstr>
      <vt:lpstr>Презентация PowerPoint</vt:lpstr>
      <vt:lpstr>Презентация PowerPoint</vt:lpstr>
      <vt:lpstr>Кто мы?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 Kushnarev</dc:creator>
  <cp:lastModifiedBy>Nikita</cp:lastModifiedBy>
  <cp:revision>12</cp:revision>
  <dcterms:modified xsi:type="dcterms:W3CDTF">2022-04-06T09:21:17Z</dcterms:modified>
</cp:coreProperties>
</file>