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57" r:id="rId4"/>
    <p:sldId id="288" r:id="rId5"/>
    <p:sldId id="287" r:id="rId6"/>
    <p:sldId id="289" r:id="rId7"/>
    <p:sldId id="258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88618" autoAdjust="0"/>
  </p:normalViewPr>
  <p:slideViewPr>
    <p:cSldViewPr snapToGrid="0">
      <p:cViewPr varScale="1">
        <p:scale>
          <a:sx n="102" d="100"/>
          <a:sy n="102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Flow becomes much richer when combined with:</a:t>
            </a:r>
          </a:p>
          <a:p>
            <a:pPr marL="160421" indent="-160421">
              <a:buSzPct val="100000"/>
              <a:buChar char="-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Geography</a:t>
            </a:r>
          </a:p>
          <a:p>
            <a:pPr marL="160421" indent="-160421">
              <a:buSzPct val="100000"/>
              <a:buChar char="-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DNS lookups</a:t>
            </a:r>
          </a:p>
          <a:p>
            <a:pPr marL="160421" indent="-160421">
              <a:buSzPct val="100000"/>
              <a:buChar char="-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Objects/Tags (rack, department, customer…)</a:t>
            </a:r>
          </a:p>
          <a:p>
            <a:pPr marL="160421" indent="-160421">
              <a:buSzPct val="100000"/>
              <a:buChar char="-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BGP attributes</a:t>
            </a:r>
          </a:p>
          <a:p>
            <a:pPr marL="160421" indent="-160421">
              <a:buSzPct val="100000"/>
              <a:buChar char="-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Performance and L7 information</a:t>
            </a:r>
          </a:p>
          <a:p>
            <a:pPr marL="160421" indent="-160421">
              <a:buSzPct val="100000"/>
              <a:buChar char="-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Threat intelligence and known-bad IPs</a:t>
            </a:r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Correlating IPFIX To DNS Entities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Collect DNS responses to build CNAME delegation paths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Back trace flow IP address to host name and site name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Map back traced name to web category, OTT and CDN entities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They can be filtered, mapped and aggregated as if exported by router</a:t>
            </a:r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Application Example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Collect logs from BIG-IP DNS and flow records from BIG-IP LTM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Instant analytics of network traffic by domain names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Interactive drill-down for root cause of events such as DDoS</a:t>
            </a:r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compressed flow size = 60B</a:t>
            </a:r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storage ingestion rate = 110K fps</a:t>
            </a:r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DNS annotated record size = 113B</a:t>
            </a:r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DIS Ingestor insertion rate = 300 records/sec</a:t>
            </a:r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OTT Traffic Enrichment</a:t>
            </a:r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● Hard, but feasible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○ OTT providers rely on owned infrastructure and CDNs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○ Combine Flows + DNS query data + Curated host patterns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○ Still done near real time at ingest.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○ A high cardinality / frequency flow tagging backend is required</a:t>
            </a:r>
          </a:p>
          <a:p>
            <a: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● Business impact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○ Identify traffic or cache embedding opportunities</a:t>
            </a:r>
          </a:p>
          <a:p>
            <a:pPr lvl="1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○ Additional, end-to-edd end-user support tool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0" name="Shape 4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5" name="Shape 4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4" name="Shape 5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NT-NCVO-IPEO-MNO</a:t>
            </a:r>
          </a:p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流量內服務內容分析與排名(CDN. Transit. Peering)</a:t>
            </a:r>
          </a:p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各流量變化分析與監控(CDN. Transit. Peering)</a:t>
            </a:r>
          </a:p>
          <a:p>
            <a:pPr defTabSz="457200">
              <a:lnSpc>
                <a:spcPct val="117999"/>
              </a:lnSpc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Top OTT 各routing流量in/out變化分析與監控</a:t>
            </a:r>
          </a:p>
          <a:p>
            <a:pPr defTabSz="457200">
              <a:lnSpc>
                <a:spcPct val="117999"/>
              </a:lnSpc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介面依照ASN、interface、服務類型 或協定 (http https udp...) 做 Top N</a:t>
            </a:r>
          </a:p>
          <a:p>
            <a:pPr defTabSz="457200">
              <a:lnSpc>
                <a:spcPct val="117999"/>
              </a:lnSpc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Route update 變化紀錄,可供查詢</a:t>
            </a:r>
          </a:p>
          <a:p>
            <a:pPr defTabSz="457200">
              <a:lnSpc>
                <a:spcPct val="117999"/>
              </a:lnSpc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分析某遊戲、影音放在哪間ISP,方式為何?</a:t>
            </a:r>
          </a:p>
          <a:p>
            <a:pPr defTabSz="457200">
              <a:lnSpc>
                <a:spcPct val="117999"/>
              </a:lnSpc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系統分析出來的IP,是否可以判斷真正位置在哪個區域or國家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2" name="Shape 5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MKT Dept.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8" name="Shape 5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9" name="Shape 5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1" name="Shape 5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8" name="Shape 3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1" name="Shape 4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1987550" y="6754813"/>
            <a:ext cx="8210550" cy="107951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sp>
        <p:nvSpPr>
          <p:cNvPr id="104" name="Rectangle"/>
          <p:cNvSpPr/>
          <p:nvPr/>
        </p:nvSpPr>
        <p:spPr>
          <a:xfrm>
            <a:off x="7977051" y="0"/>
            <a:ext cx="2338253" cy="107950"/>
          </a:xfrm>
          <a:prstGeom prst="rect">
            <a:avLst/>
          </a:prstGeom>
          <a:solidFill>
            <a:srgbClr val="003F7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pic>
        <p:nvPicPr>
          <p:cNvPr id="105" name="http://www.genienrm.com/images/en/logo.png" descr="http://www.genienrm.com/images/en/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75" y="216414"/>
            <a:ext cx="1824583" cy="45614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1982787" y="831850"/>
            <a:ext cx="8207376" cy="2540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2800" b="1"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92312" y="3371850"/>
            <a:ext cx="8207376" cy="3048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00"/>
              </a:lnSpc>
              <a:spcBef>
                <a:spcPts val="300"/>
              </a:spcBef>
              <a:buSzTx/>
              <a:buFontTx/>
              <a:buNone/>
              <a:defRPr sz="14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  <a:lvl2pPr marL="450850" indent="-88900">
              <a:lnSpc>
                <a:spcPts val="2000"/>
              </a:lnSpc>
              <a:spcBef>
                <a:spcPts val="300"/>
              </a:spcBef>
              <a:buFontTx/>
              <a:buChar char="_"/>
              <a:defRPr sz="14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2pPr>
            <a:lvl3pPr marL="901064" indent="-186689">
              <a:lnSpc>
                <a:spcPts val="2000"/>
              </a:lnSpc>
              <a:spcBef>
                <a:spcPts val="300"/>
              </a:spcBef>
              <a:buFontTx/>
              <a:buChar char="_"/>
              <a:defRPr sz="14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3pPr>
            <a:lvl4pPr marL="1351914" indent="-275589">
              <a:lnSpc>
                <a:spcPts val="2000"/>
              </a:lnSpc>
              <a:spcBef>
                <a:spcPts val="300"/>
              </a:spcBef>
              <a:buFontTx/>
              <a:buChar char="_"/>
              <a:defRPr sz="14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4pPr>
            <a:lvl5pPr marL="1802764" indent="-364489">
              <a:lnSpc>
                <a:spcPts val="2000"/>
              </a:lnSpc>
              <a:spcBef>
                <a:spcPts val="300"/>
              </a:spcBef>
              <a:buFontTx/>
              <a:buChar char="_"/>
              <a:defRPr sz="14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77200" y="6172200"/>
            <a:ext cx="2133600" cy="368301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/>
          <p:cNvSpPr/>
          <p:nvPr/>
        </p:nvSpPr>
        <p:spPr>
          <a:xfrm>
            <a:off x="1987550" y="6754813"/>
            <a:ext cx="8210550" cy="10795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7977051" y="0"/>
            <a:ext cx="2338254" cy="107950"/>
          </a:xfrm>
          <a:prstGeom prst="rect">
            <a:avLst/>
          </a:prstGeom>
          <a:solidFill>
            <a:srgbClr val="003F7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pic>
        <p:nvPicPr>
          <p:cNvPr id="117" name="http://www.genienrm.com/images/en/logo.png" descr="http://www.genienrm.com/images/en/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75" y="216413"/>
            <a:ext cx="1824584" cy="45614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982787" y="831850"/>
            <a:ext cx="8207376" cy="2540000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ts val="6400"/>
              </a:lnSpc>
              <a:defRPr sz="2800" b="1"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92312" y="3371850"/>
            <a:ext cx="4027490" cy="30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2000"/>
              </a:lnSpc>
              <a:spcBef>
                <a:spcPts val="600"/>
              </a:spcBef>
              <a:buSzTx/>
              <a:buFontTx/>
              <a:buNone/>
              <a:defRPr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  <a:lvl2pPr marL="473075" indent="-111125">
              <a:lnSpc>
                <a:spcPts val="2000"/>
              </a:lnSpc>
              <a:spcBef>
                <a:spcPts val="600"/>
              </a:spcBef>
              <a:buFontTx/>
              <a:buChar char="_"/>
              <a:defRPr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2pPr>
            <a:lvl3pPr marL="994410" indent="-280034">
              <a:lnSpc>
                <a:spcPts val="2000"/>
              </a:lnSpc>
              <a:spcBef>
                <a:spcPts val="600"/>
              </a:spcBef>
              <a:buFontTx/>
              <a:buChar char="_"/>
              <a:defRPr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3pPr>
            <a:lvl4pPr marL="1535640" indent="-459315">
              <a:lnSpc>
                <a:spcPts val="2000"/>
              </a:lnSpc>
              <a:spcBef>
                <a:spcPts val="600"/>
              </a:spcBef>
              <a:buFontTx/>
              <a:buChar char="_"/>
              <a:defRPr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4pPr>
            <a:lvl5pPr marL="2045758" indent="-607482">
              <a:lnSpc>
                <a:spcPts val="2000"/>
              </a:lnSpc>
              <a:spcBef>
                <a:spcPts val="600"/>
              </a:spcBef>
              <a:buFontTx/>
              <a:buChar char="_"/>
              <a:defRPr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37146" y="6221731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1987550" y="6754813"/>
            <a:ext cx="8210550" cy="10795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sp>
        <p:nvSpPr>
          <p:cNvPr id="128" name="Rectangle"/>
          <p:cNvSpPr/>
          <p:nvPr/>
        </p:nvSpPr>
        <p:spPr>
          <a:xfrm>
            <a:off x="7977051" y="0"/>
            <a:ext cx="2338254" cy="107950"/>
          </a:xfrm>
          <a:prstGeom prst="rect">
            <a:avLst/>
          </a:prstGeom>
          <a:solidFill>
            <a:srgbClr val="003F7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pic>
        <p:nvPicPr>
          <p:cNvPr id="129" name="http://www.genienrm.com/images/en/logo.png" descr="http://www.genienrm.com/images/en/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75" y="216413"/>
            <a:ext cx="1824584" cy="456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1982787" y="831850"/>
            <a:ext cx="8207376" cy="2444750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ts val="6400"/>
              </a:lnSpc>
              <a:defRPr sz="2800" b="1"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37146" y="6221731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1987550" y="6754813"/>
            <a:ext cx="8210550" cy="107951"/>
          </a:xfrm>
          <a:prstGeom prst="rect">
            <a:avLst/>
          </a:prstGeom>
          <a:solidFill>
            <a:srgbClr val="002060"/>
          </a:solidFill>
          <a:ln w="3175">
            <a:miter lim="400000"/>
          </a:ln>
        </p:spPr>
        <p:txBody>
          <a:bodyPr lIns="45718" tIns="45718" rIns="45718" bIns="45718"/>
          <a:lstStyle/>
          <a:p>
            <a:pPr>
              <a:defRPr sz="1600"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sp>
        <p:nvSpPr>
          <p:cNvPr id="139" name="Rectangle"/>
          <p:cNvSpPr/>
          <p:nvPr/>
        </p:nvSpPr>
        <p:spPr>
          <a:xfrm>
            <a:off x="7977051" y="-1"/>
            <a:ext cx="2338253" cy="107951"/>
          </a:xfrm>
          <a:prstGeom prst="rect">
            <a:avLst/>
          </a:prstGeom>
          <a:solidFill>
            <a:srgbClr val="003F75"/>
          </a:solidFill>
          <a:ln w="3175">
            <a:miter lim="400000"/>
          </a:ln>
        </p:spPr>
        <p:txBody>
          <a:bodyPr lIns="45718" tIns="45718" rIns="45718" bIns="45718"/>
          <a:lstStyle/>
          <a:p>
            <a:pPr>
              <a:defRPr sz="1600"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pic>
        <p:nvPicPr>
          <p:cNvPr id="140" name="http://www.genienrm.com/images/en/logo.png" descr="http://www.genienrm.com/images/en/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75" y="216414"/>
            <a:ext cx="1824583" cy="45614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1982787" y="831849"/>
            <a:ext cx="8207376" cy="2444751"/>
          </a:xfrm>
          <a:prstGeom prst="rect">
            <a:avLst/>
          </a:prstGeom>
        </p:spPr>
        <p:txBody>
          <a:bodyPr lIns="45718" tIns="45718" rIns="45718" bIns="45718" anchor="t">
            <a:noAutofit/>
          </a:bodyPr>
          <a:lstStyle>
            <a:lvl1pPr>
              <a:lnSpc>
                <a:spcPts val="6400"/>
              </a:lnSpc>
              <a:defRPr sz="2600" b="1"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77200" y="6172200"/>
            <a:ext cx="2133600" cy="368301"/>
          </a:xfrm>
          <a:prstGeom prst="rect">
            <a:avLst/>
          </a:prstGeom>
        </p:spPr>
        <p:txBody>
          <a:bodyPr wrap="square" lIns="45718" tIns="45718" rIns="45718" bIns="45718"/>
          <a:lstStyle>
            <a:lvl1pPr>
              <a:defRPr sz="1100">
                <a:solidFill>
                  <a:srgbClr val="00000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"/>
          <p:cNvSpPr/>
          <p:nvPr/>
        </p:nvSpPr>
        <p:spPr>
          <a:xfrm>
            <a:off x="1987549" y="6754813"/>
            <a:ext cx="8210551" cy="107952"/>
          </a:xfrm>
          <a:prstGeom prst="rect">
            <a:avLst/>
          </a:prstGeom>
          <a:solidFill>
            <a:srgbClr val="002060"/>
          </a:solidFill>
          <a:ln w="3175">
            <a:miter lim="400000"/>
          </a:ln>
        </p:spPr>
        <p:txBody>
          <a:bodyPr lIns="45718" tIns="45718" rIns="45718" bIns="45718"/>
          <a:lstStyle/>
          <a:p>
            <a:pPr>
              <a:defRPr sz="1600"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sp>
        <p:nvSpPr>
          <p:cNvPr id="150" name="Rectangle"/>
          <p:cNvSpPr/>
          <p:nvPr/>
        </p:nvSpPr>
        <p:spPr>
          <a:xfrm>
            <a:off x="7977051" y="-1"/>
            <a:ext cx="2338254" cy="107951"/>
          </a:xfrm>
          <a:prstGeom prst="rect">
            <a:avLst/>
          </a:prstGeom>
          <a:solidFill>
            <a:srgbClr val="003F75"/>
          </a:solidFill>
          <a:ln w="3175">
            <a:miter lim="400000"/>
          </a:ln>
        </p:spPr>
        <p:txBody>
          <a:bodyPr lIns="45718" tIns="45718" rIns="45718" bIns="45718"/>
          <a:lstStyle/>
          <a:p>
            <a:pPr>
              <a:defRPr sz="1600"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pic>
        <p:nvPicPr>
          <p:cNvPr id="151" name="http://www.genienrm.com/images/en/logo.png" descr="http://www.genienrm.com/images/en/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75" y="216413"/>
            <a:ext cx="1824584" cy="45614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3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游ゴシック Light"/>
                <a:ea typeface="游ゴシック Light"/>
                <a:cs typeface="游ゴシック Light"/>
                <a:sym typeface="游ゴシック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游ゴシック"/>
                <a:ea typeface="游ゴシック"/>
                <a:cs typeface="游ゴシック"/>
                <a:sym typeface="游ゴシック"/>
              </a:defRPr>
            </a:lvl1pPr>
            <a:lvl2pPr>
              <a:defRPr>
                <a:latin typeface="游ゴシック"/>
                <a:ea typeface="游ゴシック"/>
                <a:cs typeface="游ゴシック"/>
                <a:sym typeface="游ゴシック"/>
              </a:defRPr>
            </a:lvl2pPr>
            <a:lvl3pPr>
              <a:defRPr>
                <a:latin typeface="游ゴシック"/>
                <a:ea typeface="游ゴシック"/>
                <a:cs typeface="游ゴシック"/>
                <a:sym typeface="游ゴシック"/>
              </a:defRPr>
            </a:lvl3pPr>
            <a:lvl4pPr>
              <a:defRPr>
                <a:latin typeface="游ゴシック"/>
                <a:ea typeface="游ゴシック"/>
                <a:cs typeface="游ゴシック"/>
                <a:sym typeface="游ゴシック"/>
              </a:defRPr>
            </a:lvl4pPr>
            <a:lvl5pPr>
              <a:defRPr>
                <a:latin typeface="游ゴシック"/>
                <a:ea typeface="游ゴシック"/>
                <a:cs typeface="游ゴシック"/>
                <a:sym typeface="游ゴシック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游ゴシック"/>
                <a:ea typeface="游ゴシック"/>
                <a:cs typeface="游ゴシック"/>
                <a:sym typeface="游ゴシック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2152650" y="365125"/>
            <a:ext cx="7886700" cy="1325564"/>
          </a:xfrm>
          <a:prstGeom prst="rect">
            <a:avLst/>
          </a:prstGeom>
        </p:spPr>
        <p:txBody>
          <a:bodyPr/>
          <a:lstStyle>
            <a:lvl1pPr defTabSz="685800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52650" y="1825625"/>
            <a:ext cx="3886200" cy="4351338"/>
          </a:xfrm>
          <a:prstGeom prst="rect">
            <a:avLst/>
          </a:prstGeom>
        </p:spPr>
        <p:txBody>
          <a:bodyPr/>
          <a:lstStyle>
            <a:lvl1pPr marL="163285" indent="-163285" defTabSz="685800">
              <a:spcBef>
                <a:spcPts val="700"/>
              </a:spcBef>
              <a:defRPr sz="2000"/>
            </a:lvl1pPr>
            <a:lvl2pPr marL="533400" indent="-190500" defTabSz="685800">
              <a:spcBef>
                <a:spcPts val="700"/>
              </a:spcBef>
              <a:defRPr sz="2000"/>
            </a:lvl2pPr>
            <a:lvl3pPr marL="914400" indent="-228600" defTabSz="685800">
              <a:spcBef>
                <a:spcPts val="700"/>
              </a:spcBef>
              <a:defRPr sz="2000"/>
            </a:lvl3pPr>
            <a:lvl4pPr marL="1292469" indent="-263769" defTabSz="685800">
              <a:spcBef>
                <a:spcPts val="700"/>
              </a:spcBef>
              <a:defRPr sz="2000"/>
            </a:lvl4pPr>
            <a:lvl5pPr marL="1635369" indent="-263769" defTabSz="685800">
              <a:spcBef>
                <a:spcPts val="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15328" y="6429694"/>
            <a:ext cx="224023" cy="2184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個內容">
    <p:bg>
      <p:bgPr>
        <a:gradFill flip="none" rotWithShape="1">
          <a:gsLst>
            <a:gs pos="0">
              <a:srgbClr val="F68327"/>
            </a:gs>
            <a:gs pos="50000">
              <a:srgbClr val="D54209"/>
            </a:gs>
            <a:gs pos="100000">
              <a:srgbClr val="690D00"/>
            </a:gs>
          </a:gsLst>
          <a:lin ang="25199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Group 16"/>
          <p:cNvGrpSpPr/>
          <p:nvPr/>
        </p:nvGrpSpPr>
        <p:grpSpPr>
          <a:xfrm>
            <a:off x="1523999" y="609600"/>
            <a:ext cx="9161970" cy="1677036"/>
            <a:chOff x="0" y="0"/>
            <a:chExt cx="9161968" cy="1677034"/>
          </a:xfrm>
        </p:grpSpPr>
        <p:pic>
          <p:nvPicPr>
            <p:cNvPr id="178" name="Picture 17" descr="Picture 17"/>
            <p:cNvPicPr>
              <a:picLocks noChangeAspect="1"/>
            </p:cNvPicPr>
            <p:nvPr/>
          </p:nvPicPr>
          <p:blipFill>
            <a:blip r:embed="rId3"/>
            <a:srcRect l="26982"/>
            <a:stretch>
              <a:fillRect/>
            </a:stretch>
          </p:blipFill>
          <p:spPr>
            <a:xfrm>
              <a:off x="-1" y="1355871"/>
              <a:ext cx="7621735" cy="321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Picture 18" descr="Picture 18"/>
            <p:cNvPicPr>
              <a:picLocks noChangeAspect="1"/>
            </p:cNvPicPr>
            <p:nvPr/>
          </p:nvPicPr>
          <p:blipFill>
            <a:blip r:embed="rId4"/>
            <a:srcRect r="9870"/>
            <a:stretch>
              <a:fillRect/>
            </a:stretch>
          </p:blipFill>
          <p:spPr>
            <a:xfrm>
              <a:off x="7717216" y="1363662"/>
              <a:ext cx="1444753" cy="144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Rectangle 19"/>
            <p:cNvSpPr/>
            <p:nvPr/>
          </p:nvSpPr>
          <p:spPr>
            <a:xfrm>
              <a:off x="0" y="0"/>
              <a:ext cx="7567140" cy="1368199"/>
            </a:xfrm>
            <a:prstGeom prst="rect">
              <a:avLst/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81" name="Rectangle 20"/>
            <p:cNvSpPr/>
            <p:nvPr/>
          </p:nvSpPr>
          <p:spPr>
            <a:xfrm>
              <a:off x="7710768" y="0"/>
              <a:ext cx="1433231" cy="1368199"/>
            </a:xfrm>
            <a:prstGeom prst="rect">
              <a:avLst/>
            </a:prstGeom>
            <a:solidFill>
              <a:srgbClr val="F0941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</p:grpSp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2057400" y="753228"/>
            <a:ext cx="6887390" cy="10809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57400" y="2336873"/>
            <a:ext cx="3357899" cy="359931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31519" indent="-274319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indent="-30480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500" indent="-34290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700" indent="-34290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72600" y="986202"/>
            <a:ext cx="583665" cy="624841"/>
          </a:xfrm>
          <a:prstGeom prst="rect">
            <a:avLst/>
          </a:prstGeom>
        </p:spPr>
        <p:txBody>
          <a:bodyPr/>
          <a:lstStyle>
            <a:lvl1pPr algn="l" defTabSz="457200">
              <a:defRPr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內容">
    <p:bg>
      <p:bgPr>
        <a:gradFill flip="none" rotWithShape="1">
          <a:gsLst>
            <a:gs pos="0">
              <a:srgbClr val="F68327"/>
            </a:gs>
            <a:gs pos="50000">
              <a:srgbClr val="D54209"/>
            </a:gs>
            <a:gs pos="100000">
              <a:srgbClr val="690D00"/>
            </a:gs>
          </a:gsLst>
          <a:lin ang="25199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 26"/>
          <p:cNvGrpSpPr/>
          <p:nvPr/>
        </p:nvGrpSpPr>
        <p:grpSpPr>
          <a:xfrm>
            <a:off x="1523999" y="609600"/>
            <a:ext cx="9161970" cy="1677036"/>
            <a:chOff x="0" y="0"/>
            <a:chExt cx="9161968" cy="1677034"/>
          </a:xfrm>
        </p:grpSpPr>
        <p:pic>
          <p:nvPicPr>
            <p:cNvPr id="193" name="Picture 27" descr="Picture 27"/>
            <p:cNvPicPr>
              <a:picLocks noChangeAspect="1"/>
            </p:cNvPicPr>
            <p:nvPr/>
          </p:nvPicPr>
          <p:blipFill>
            <a:blip r:embed="rId3"/>
            <a:srcRect l="26982"/>
            <a:stretch>
              <a:fillRect/>
            </a:stretch>
          </p:blipFill>
          <p:spPr>
            <a:xfrm>
              <a:off x="-1" y="1355871"/>
              <a:ext cx="7621735" cy="321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Picture 28" descr="Picture 28"/>
            <p:cNvPicPr>
              <a:picLocks noChangeAspect="1"/>
            </p:cNvPicPr>
            <p:nvPr/>
          </p:nvPicPr>
          <p:blipFill>
            <a:blip r:embed="rId4"/>
            <a:srcRect r="9870"/>
            <a:stretch>
              <a:fillRect/>
            </a:stretch>
          </p:blipFill>
          <p:spPr>
            <a:xfrm>
              <a:off x="7717216" y="1363662"/>
              <a:ext cx="1444753" cy="144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Rectangle 29"/>
            <p:cNvSpPr/>
            <p:nvPr/>
          </p:nvSpPr>
          <p:spPr>
            <a:xfrm>
              <a:off x="0" y="0"/>
              <a:ext cx="7567140" cy="1368199"/>
            </a:xfrm>
            <a:prstGeom prst="rect">
              <a:avLst/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96" name="Rectangle 30"/>
            <p:cNvSpPr/>
            <p:nvPr/>
          </p:nvSpPr>
          <p:spPr>
            <a:xfrm>
              <a:off x="7710768" y="0"/>
              <a:ext cx="1433231" cy="1368199"/>
            </a:xfrm>
            <a:prstGeom prst="rect">
              <a:avLst/>
            </a:prstGeom>
            <a:solidFill>
              <a:srgbClr val="F0941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</p:grpSp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2055639" y="753228"/>
            <a:ext cx="6896535" cy="10809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057400" y="2336873"/>
            <a:ext cx="6887389" cy="359931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31519" indent="-274319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indent="-30480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500" indent="-34290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700" indent="-34290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72600" y="986202"/>
            <a:ext cx="583665" cy="624841"/>
          </a:xfrm>
          <a:prstGeom prst="rect">
            <a:avLst/>
          </a:prstGeom>
        </p:spPr>
        <p:txBody>
          <a:bodyPr/>
          <a:lstStyle>
            <a:lvl1pPr algn="l" defTabSz="457200">
              <a:defRPr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游ゴシック Light"/>
                <a:ea typeface="游ゴシック Light"/>
                <a:cs typeface="游ゴシック Light"/>
                <a:sym typeface="游ゴシック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游ゴシック"/>
                <a:ea typeface="游ゴシック"/>
                <a:cs typeface="游ゴシック"/>
                <a:sym typeface="游ゴシック"/>
              </a:defRPr>
            </a:lvl1pPr>
            <a:lvl2pPr marL="0" indent="457200" algn="ctr">
              <a:buSzTx/>
              <a:buFontTx/>
              <a:buNone/>
              <a:defRPr sz="2400">
                <a:latin typeface="游ゴシック"/>
                <a:ea typeface="游ゴシック"/>
                <a:cs typeface="游ゴシック"/>
                <a:sym typeface="游ゴシック"/>
              </a:defRPr>
            </a:lvl2pPr>
            <a:lvl3pPr marL="0" indent="914400" algn="ctr">
              <a:buSzTx/>
              <a:buFontTx/>
              <a:buNone/>
              <a:defRPr sz="2400">
                <a:latin typeface="游ゴシック"/>
                <a:ea typeface="游ゴシック"/>
                <a:cs typeface="游ゴシック"/>
                <a:sym typeface="游ゴシック"/>
              </a:defRPr>
            </a:lvl3pPr>
            <a:lvl4pPr marL="0" indent="1371600" algn="ctr">
              <a:buSzTx/>
              <a:buFontTx/>
              <a:buNone/>
              <a:defRPr sz="2400">
                <a:latin typeface="游ゴシック"/>
                <a:ea typeface="游ゴシック"/>
                <a:cs typeface="游ゴシック"/>
                <a:sym typeface="游ゴシック"/>
              </a:defRPr>
            </a:lvl4pPr>
            <a:lvl5pPr marL="0" indent="1828800" algn="ctr">
              <a:buSzTx/>
              <a:buFontTx/>
              <a:buNone/>
              <a:defRPr sz="2400">
                <a:latin typeface="游ゴシック"/>
                <a:ea typeface="游ゴシック"/>
                <a:cs typeface="游ゴシック"/>
                <a:sym typeface="游ゴシック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游ゴシック"/>
                <a:ea typeface="游ゴシック"/>
                <a:cs typeface="游ゴシック"/>
                <a:sym typeface="游ゴシック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1987549" y="6754813"/>
            <a:ext cx="8210551" cy="107951"/>
          </a:xfrm>
          <a:prstGeom prst="rect">
            <a:avLst/>
          </a:prstGeom>
          <a:solidFill>
            <a:srgbClr val="002060"/>
          </a:solidFill>
          <a:ln w="3175">
            <a:miter lim="400000"/>
          </a:ln>
        </p:spPr>
        <p:txBody>
          <a:bodyPr lIns="45719" rIns="45719"/>
          <a:lstStyle/>
          <a:p>
            <a:pPr>
              <a:defRPr sz="1600"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sp>
        <p:nvSpPr>
          <p:cNvPr id="217" name="Rectangle"/>
          <p:cNvSpPr/>
          <p:nvPr/>
        </p:nvSpPr>
        <p:spPr>
          <a:xfrm>
            <a:off x="7977051" y="-1"/>
            <a:ext cx="2338253" cy="107951"/>
          </a:xfrm>
          <a:prstGeom prst="rect">
            <a:avLst/>
          </a:prstGeom>
          <a:solidFill>
            <a:srgbClr val="003F75"/>
          </a:solidFill>
          <a:ln w="3175">
            <a:miter lim="400000"/>
          </a:ln>
        </p:spPr>
        <p:txBody>
          <a:bodyPr lIns="45719" rIns="45719"/>
          <a:lstStyle/>
          <a:p>
            <a:pPr>
              <a:defRPr sz="1600"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pic>
        <p:nvPicPr>
          <p:cNvPr id="218" name="http://www.genienrm.com/images/en/logo.png" descr="http://www.genienrm.com/images/en/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75" y="216414"/>
            <a:ext cx="1824583" cy="456147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1982787" y="831849"/>
            <a:ext cx="8207376" cy="244475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2600" b="1"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r>
              <a:t>Title Text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77200" y="6172200"/>
            <a:ext cx="2133600" cy="368301"/>
          </a:xfrm>
          <a:prstGeom prst="rect">
            <a:avLst/>
          </a:prstGeom>
        </p:spPr>
        <p:txBody>
          <a:bodyPr wrap="square"/>
          <a:lstStyle>
            <a:lvl1pPr>
              <a:defRPr sz="1100">
                <a:solidFill>
                  <a:srgbClr val="00000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2152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75368" y="6404294"/>
            <a:ext cx="263983" cy="269241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"/>
          <p:cNvSpPr/>
          <p:nvPr/>
        </p:nvSpPr>
        <p:spPr>
          <a:xfrm>
            <a:off x="1987549" y="6754813"/>
            <a:ext cx="8210551" cy="107952"/>
          </a:xfrm>
          <a:prstGeom prst="rect">
            <a:avLst/>
          </a:prstGeom>
          <a:solidFill>
            <a:srgbClr val="002060"/>
          </a:solidFill>
          <a:ln w="3175">
            <a:miter lim="400000"/>
          </a:ln>
        </p:spPr>
        <p:txBody>
          <a:bodyPr lIns="45718" tIns="45718" rIns="45718" bIns="45718"/>
          <a:lstStyle/>
          <a:p>
            <a:pPr>
              <a:defRPr sz="1600"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sp>
        <p:nvSpPr>
          <p:cNvPr id="236" name="Rectangle"/>
          <p:cNvSpPr/>
          <p:nvPr/>
        </p:nvSpPr>
        <p:spPr>
          <a:xfrm>
            <a:off x="7977051" y="-1"/>
            <a:ext cx="2338254" cy="107951"/>
          </a:xfrm>
          <a:prstGeom prst="rect">
            <a:avLst/>
          </a:prstGeom>
          <a:solidFill>
            <a:srgbClr val="003F75"/>
          </a:solidFill>
          <a:ln w="3175">
            <a:miter lim="400000"/>
          </a:ln>
        </p:spPr>
        <p:txBody>
          <a:bodyPr lIns="45718" tIns="45718" rIns="45718" bIns="45718"/>
          <a:lstStyle/>
          <a:p>
            <a:pPr>
              <a:defRPr sz="1600"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pic>
        <p:nvPicPr>
          <p:cNvPr id="237" name="http://www.genienrm.com/images/en/logo.png" descr="http://www.genienrm.com/images/en/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75" y="216413"/>
            <a:ext cx="1824584" cy="45614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1982786" y="831849"/>
            <a:ext cx="8207377" cy="244475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ts val="6400"/>
              </a:lnSpc>
              <a:defRPr sz="2600" b="1"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1273" y="6228081"/>
            <a:ext cx="259527" cy="2565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00">
                <a:solidFill>
                  <a:srgbClr val="00000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圖片 2" descr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199" y="1597025"/>
            <a:ext cx="10377066" cy="44174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A2D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28600" indent="-228600">
              <a:lnSpc>
                <a:spcPct val="110000"/>
              </a:lnSpc>
              <a:spcBef>
                <a:spcPts val="0"/>
              </a:spcBef>
              <a:buFontTx/>
              <a:defRPr sz="22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469900" indent="-228600">
              <a:lnSpc>
                <a:spcPct val="110000"/>
              </a:lnSpc>
              <a:spcBef>
                <a:spcPts val="0"/>
              </a:spcBef>
              <a:buFontTx/>
              <a:buChar char="-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736600" indent="-228600">
              <a:lnSpc>
                <a:spcPct val="110000"/>
              </a:lnSpc>
              <a:spcBef>
                <a:spcPts val="0"/>
              </a:spcBef>
              <a:buFontTx/>
              <a:buChar char="‣"/>
              <a:defRPr sz="18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762000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直線接點 7"/>
          <p:cNvSpPr/>
          <p:nvPr/>
        </p:nvSpPr>
        <p:spPr>
          <a:xfrm>
            <a:off x="838200" y="1431831"/>
            <a:ext cx="10377065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9" name="文字方塊 12"/>
          <p:cNvSpPr txBox="1">
            <a:spLocks noGrp="1"/>
          </p:cNvSpPr>
          <p:nvPr>
            <p:ph type="body" sz="quarter" idx="21"/>
          </p:nvPr>
        </p:nvSpPr>
        <p:spPr>
          <a:xfrm>
            <a:off x="8321292" y="1099092"/>
            <a:ext cx="2893973" cy="33274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00A2DB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Strategic Planning &amp; Marketing</a:t>
            </a:r>
          </a:p>
        </p:txBody>
      </p:sp>
      <p:sp>
        <p:nvSpPr>
          <p:cNvPr id="250" name="Title Text"/>
          <p:cNvSpPr txBox="1">
            <a:spLocks noGrp="1"/>
          </p:cNvSpPr>
          <p:nvPr>
            <p:ph type="body" sz="quarter" idx="22"/>
          </p:nvPr>
        </p:nvSpPr>
        <p:spPr>
          <a:xfrm>
            <a:off x="838200" y="813342"/>
            <a:ext cx="1831219" cy="622301"/>
          </a:xfrm>
          <a:prstGeom prst="rect">
            <a:avLst/>
          </a:prstGeom>
          <a:solidFill>
            <a:srgbClr val="00A2DB"/>
          </a:solidFill>
        </p:spPr>
        <p:txBody>
          <a:bodyPr wrap="none" lIns="50800" tIns="50800" rIns="50800" bIns="50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t>Title Text</a:t>
            </a:r>
          </a:p>
        </p:txBody>
      </p:sp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圖片 2" descr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377066" cy="44174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00A2D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28600" indent="-228600">
              <a:lnSpc>
                <a:spcPct val="120000"/>
              </a:lnSpc>
              <a:spcBef>
                <a:spcPts val="0"/>
              </a:spcBef>
              <a:buFontTx/>
              <a:defRPr sz="24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469900" indent="-228600">
              <a:lnSpc>
                <a:spcPct val="120000"/>
              </a:lnSpc>
              <a:spcBef>
                <a:spcPts val="0"/>
              </a:spcBef>
              <a:buFontTx/>
              <a:buChar char="-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736600" indent="-228600">
              <a:lnSpc>
                <a:spcPct val="120000"/>
              </a:lnSpc>
              <a:spcBef>
                <a:spcPts val="0"/>
              </a:spcBef>
              <a:buFontTx/>
              <a:buChar char="‣"/>
              <a:defRPr sz="18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7620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直線接點 7"/>
          <p:cNvSpPr/>
          <p:nvPr/>
        </p:nvSpPr>
        <p:spPr>
          <a:xfrm>
            <a:off x="838200" y="1431831"/>
            <a:ext cx="10377065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文字方塊 12"/>
          <p:cNvSpPr txBox="1">
            <a:spLocks noGrp="1"/>
          </p:cNvSpPr>
          <p:nvPr>
            <p:ph type="body" sz="quarter" idx="21"/>
          </p:nvPr>
        </p:nvSpPr>
        <p:spPr>
          <a:xfrm>
            <a:off x="8321292" y="1099092"/>
            <a:ext cx="2893973" cy="33274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00A2DB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Strategic Planning &amp; Marketing</a:t>
            </a:r>
          </a:p>
        </p:txBody>
      </p:sp>
      <p:sp>
        <p:nvSpPr>
          <p:cNvPr id="262" name="Title Text"/>
          <p:cNvSpPr txBox="1">
            <a:spLocks noGrp="1"/>
          </p:cNvSpPr>
          <p:nvPr>
            <p:ph type="body" sz="quarter" idx="22"/>
          </p:nvPr>
        </p:nvSpPr>
        <p:spPr>
          <a:xfrm>
            <a:off x="838200" y="813342"/>
            <a:ext cx="1831219" cy="622301"/>
          </a:xfrm>
          <a:prstGeom prst="rect">
            <a:avLst/>
          </a:prstGeom>
          <a:solidFill>
            <a:srgbClr val="00A2DB"/>
          </a:solidFill>
        </p:spPr>
        <p:txBody>
          <a:bodyPr wrap="none" lIns="50800" tIns="50800" rIns="50800" bIns="50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t>Title Text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995" y="1"/>
            <a:ext cx="1765006" cy="606939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83"/>
          <p:cNvSpPr/>
          <p:nvPr/>
        </p:nvSpPr>
        <p:spPr>
          <a:xfrm>
            <a:off x="2152650" y="6772285"/>
            <a:ext cx="7886700" cy="8571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9" rIns="45719"/>
          <a:lstStyle/>
          <a:p>
            <a:pPr defTabSz="1300480">
              <a:defRPr sz="2400"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sp>
        <p:nvSpPr>
          <p:cNvPr id="272" name="Shape 284"/>
          <p:cNvSpPr/>
          <p:nvPr/>
        </p:nvSpPr>
        <p:spPr>
          <a:xfrm>
            <a:off x="6736080" y="-1"/>
            <a:ext cx="3303271" cy="81282"/>
          </a:xfrm>
          <a:prstGeom prst="rect">
            <a:avLst/>
          </a:prstGeom>
          <a:solidFill>
            <a:srgbClr val="003F75"/>
          </a:solidFill>
          <a:ln w="12700">
            <a:miter lim="400000"/>
          </a:ln>
        </p:spPr>
        <p:txBody>
          <a:bodyPr lIns="45719" rIns="45719"/>
          <a:lstStyle/>
          <a:p>
            <a:pPr defTabSz="1300480">
              <a:defRPr sz="2400"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sp>
        <p:nvSpPr>
          <p:cNvPr id="273" name="Title Text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564"/>
          </a:xfrm>
          <a:prstGeom prst="rect">
            <a:avLst/>
          </a:prstGeom>
        </p:spPr>
        <p:txBody>
          <a:bodyPr/>
          <a:lstStyle>
            <a:lvl1pPr defTabSz="685782">
              <a:defRPr sz="32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74" name="Body Level One…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/>
          <a:lstStyle>
            <a:lvl1pPr marL="163281" indent="-163281" defTabSz="685782">
              <a:spcBef>
                <a:spcPts val="700"/>
              </a:spcBef>
              <a:defRPr sz="2000">
                <a:latin typeface="+mj-lt"/>
                <a:ea typeface="+mj-ea"/>
                <a:cs typeface="+mj-cs"/>
                <a:sym typeface="Helvetica"/>
              </a:defRPr>
            </a:lvl1pPr>
            <a:lvl2pPr marL="533386" indent="-190495" defTabSz="685782">
              <a:spcBef>
                <a:spcPts val="700"/>
              </a:spcBef>
              <a:defRPr sz="2000">
                <a:latin typeface="+mj-lt"/>
                <a:ea typeface="+mj-ea"/>
                <a:cs typeface="+mj-cs"/>
                <a:sym typeface="Helvetica"/>
              </a:defRPr>
            </a:lvl2pPr>
            <a:lvl3pPr marL="914376" indent="-228594" defTabSz="685782">
              <a:spcBef>
                <a:spcPts val="700"/>
              </a:spcBef>
              <a:defRPr sz="2000">
                <a:latin typeface="+mj-lt"/>
                <a:ea typeface="+mj-ea"/>
                <a:cs typeface="+mj-cs"/>
                <a:sym typeface="Helvetica"/>
              </a:defRPr>
            </a:lvl3pPr>
            <a:lvl4pPr marL="1292437" indent="-263763" defTabSz="685782">
              <a:spcBef>
                <a:spcPts val="700"/>
              </a:spcBef>
              <a:defRPr sz="2000">
                <a:latin typeface="+mj-lt"/>
                <a:ea typeface="+mj-ea"/>
                <a:cs typeface="+mj-cs"/>
                <a:sym typeface="Helvetica"/>
              </a:defRPr>
            </a:lvl4pPr>
            <a:lvl5pPr marL="1635329" indent="-263763" defTabSz="685782">
              <a:spcBef>
                <a:spcPts val="700"/>
              </a:spcBef>
              <a:defRPr sz="20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19347" y="6382300"/>
            <a:ext cx="220003" cy="20591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nutzerdefiniertes Layou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Text"/>
          <p:cNvSpPr txBox="1">
            <a:spLocks noGrp="1"/>
          </p:cNvSpPr>
          <p:nvPr>
            <p:ph type="title"/>
          </p:nvPr>
        </p:nvSpPr>
        <p:spPr>
          <a:xfrm>
            <a:off x="611716" y="831850"/>
            <a:ext cx="10943168" cy="2444750"/>
          </a:xfrm>
          <a:prstGeom prst="rect">
            <a:avLst/>
          </a:prstGeom>
        </p:spPr>
        <p:txBody>
          <a:bodyPr anchor="t"/>
          <a:lstStyle>
            <a:lvl1pPr>
              <a:lnSpc>
                <a:spcPts val="6400"/>
              </a:lnSpc>
              <a:defRPr sz="2800"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r>
              <a:t>Title Text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文字版面配置區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文字版面配置區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圖片版面配置區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"/>
          <p:cNvSpPr/>
          <p:nvPr/>
        </p:nvSpPr>
        <p:spPr>
          <a:xfrm>
            <a:off x="1987550" y="6754813"/>
            <a:ext cx="8210550" cy="107951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sp>
        <p:nvSpPr>
          <p:cNvPr id="93" name="Rectangle"/>
          <p:cNvSpPr/>
          <p:nvPr/>
        </p:nvSpPr>
        <p:spPr>
          <a:xfrm>
            <a:off x="7977051" y="0"/>
            <a:ext cx="2338253" cy="107950"/>
          </a:xfrm>
          <a:prstGeom prst="rect">
            <a:avLst/>
          </a:prstGeom>
          <a:solidFill>
            <a:srgbClr val="003F7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endParaRPr/>
          </a:p>
        </p:txBody>
      </p:sp>
      <p:pic>
        <p:nvPicPr>
          <p:cNvPr id="94" name="http://www.genienrm.com/images/en/logo.png" descr="http://www.genienrm.com/images/en/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75" y="216414"/>
            <a:ext cx="1824583" cy="45614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1992312" y="3148013"/>
            <a:ext cx="8207376" cy="33988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6400"/>
              </a:lnSpc>
              <a:defRPr sz="2800" b="1"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77200" y="6172200"/>
            <a:ext cx="2133600" cy="368301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kushnar@genie-networks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圖片 4" descr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圖片 6" descr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34" y="0"/>
            <a:ext cx="1439295" cy="1439295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文字方塊 9"/>
          <p:cNvSpPr txBox="1"/>
          <p:nvPr/>
        </p:nvSpPr>
        <p:spPr>
          <a:xfrm>
            <a:off x="976735" y="3059668"/>
            <a:ext cx="362695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dirty="0"/>
              <a:t>Genie</a:t>
            </a:r>
            <a:r>
              <a:rPr lang="en-US" dirty="0"/>
              <a:t> </a:t>
            </a:r>
            <a:r>
              <a:rPr dirty="0"/>
              <a:t>Analytics</a:t>
            </a:r>
          </a:p>
        </p:txBody>
      </p:sp>
      <p:sp>
        <p:nvSpPr>
          <p:cNvPr id="305" name="文字方塊 10"/>
          <p:cNvSpPr txBox="1"/>
          <p:nvPr/>
        </p:nvSpPr>
        <p:spPr>
          <a:xfrm>
            <a:off x="976734" y="3721567"/>
            <a:ext cx="425853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A2DB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ru-RU" dirty="0"/>
              <a:t>Платформа для анализа «больших данных»</a:t>
            </a:r>
          </a:p>
        </p:txBody>
      </p:sp>
      <p:sp>
        <p:nvSpPr>
          <p:cNvPr id="306" name="文字方塊 11"/>
          <p:cNvSpPr txBox="1"/>
          <p:nvPr/>
        </p:nvSpPr>
        <p:spPr>
          <a:xfrm>
            <a:off x="985123" y="5726303"/>
            <a:ext cx="262988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ru-RU" dirty="0"/>
              <a:t>Никита Кушнарев</a:t>
            </a:r>
            <a:endParaRPr dirty="0"/>
          </a:p>
        </p:txBody>
      </p:sp>
      <p:sp>
        <p:nvSpPr>
          <p:cNvPr id="307" name="文字方塊 12"/>
          <p:cNvSpPr txBox="1"/>
          <p:nvPr/>
        </p:nvSpPr>
        <p:spPr>
          <a:xfrm>
            <a:off x="985123" y="6130568"/>
            <a:ext cx="3681455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A2DB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ru-RU" dirty="0"/>
              <a:t>Представитель компании на территории России и СНГ</a:t>
            </a:r>
          </a:p>
          <a:p>
            <a:r>
              <a:rPr lang="en-US" dirty="0">
                <a:hlinkClick r:id="rId4"/>
              </a:rPr>
              <a:t>nkushnar@genie-networks.com</a:t>
            </a:r>
            <a:r>
              <a:rPr lang="en-US" dirty="0"/>
              <a:t> +79856436481</a:t>
            </a:r>
            <a:endParaRPr lang="ru-RU" dirty="0"/>
          </a:p>
          <a:p>
            <a:r>
              <a:rPr lang="ru-RU" dirty="0"/>
              <a:t>Январь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圖片 2" descr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矩形 3"/>
          <p:cNvSpPr/>
          <p:nvPr/>
        </p:nvSpPr>
        <p:spPr>
          <a:xfrm>
            <a:off x="976733" y="839244"/>
            <a:ext cx="3938167" cy="600051"/>
          </a:xfrm>
          <a:prstGeom prst="rect">
            <a:avLst/>
          </a:prstGeom>
          <a:solidFill>
            <a:srgbClr val="00A2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文字方塊 9"/>
          <p:cNvSpPr txBox="1"/>
          <p:nvPr/>
        </p:nvSpPr>
        <p:spPr>
          <a:xfrm>
            <a:off x="1143000" y="862270"/>
            <a:ext cx="4892017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ru-RU" dirty="0"/>
              <a:t>Анализ аномалий</a:t>
            </a:r>
            <a:endParaRPr dirty="0"/>
          </a:p>
        </p:txBody>
      </p:sp>
      <p:sp>
        <p:nvSpPr>
          <p:cNvPr id="400" name="Post-event forensics by further investigation &amp; cross-event analytics…"/>
          <p:cNvSpPr txBox="1">
            <a:spLocks noGrp="1"/>
          </p:cNvSpPr>
          <p:nvPr>
            <p:ph type="subTitle" idx="1"/>
          </p:nvPr>
        </p:nvSpPr>
        <p:spPr>
          <a:xfrm>
            <a:off x="976735" y="1497003"/>
            <a:ext cx="10146627" cy="524481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10000"/>
              </a:lnSpc>
              <a:spcBef>
                <a:spcPts val="10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Анализ «после» события и перекрёстная аналитика событий</a:t>
            </a:r>
            <a:endParaRPr dirty="0"/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ru-RU" dirty="0"/>
              <a:t>Дополнительные перспективы для исследования: можно добавлять или изменять фильтры, детализировать или перемещаться по необработанным данным </a:t>
            </a:r>
            <a:r>
              <a:rPr lang="ru-RU" dirty="0" err="1"/>
              <a:t>Flow</a:t>
            </a:r>
            <a:r>
              <a:rPr lang="ru-RU" dirty="0"/>
              <a:t>, чтобы узнать больше о прошлых событиях и сравнить с текущим.</a:t>
            </a:r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ru-RU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Например, изменить/расширить</a:t>
            </a:r>
            <a:b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временной диапазон, узнать частоту</a:t>
            </a:r>
            <a:b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повторения (атака произошла более</a:t>
            </a:r>
            <a:b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одного раза?) </a:t>
            </a:r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ru-RU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Анализ изменение распределения</a:t>
            </a:r>
            <a:b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протоколов и портов, позволяет</a:t>
            </a:r>
            <a:b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узнать, какие сервисы были</a:t>
            </a:r>
            <a:b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задействованы в атаке или их </a:t>
            </a:r>
            <a:b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совокупность (</a:t>
            </a:r>
            <a:r>
              <a:rPr lang="ru-RU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многовекторная</a:t>
            </a: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атака)</a:t>
            </a: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1" name="直線接點 7"/>
          <p:cNvSpPr/>
          <p:nvPr/>
        </p:nvSpPr>
        <p:spPr>
          <a:xfrm>
            <a:off x="3032061" y="1431831"/>
            <a:ext cx="8148874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03" name="Image" descr="Image"/>
          <p:cNvPicPr>
            <a:picLocks noChangeAspect="1"/>
          </p:cNvPicPr>
          <p:nvPr/>
        </p:nvPicPr>
        <p:blipFill>
          <a:blip r:embed="rId4"/>
          <a:srcRect t="6841" r="49999" b="75084"/>
          <a:stretch>
            <a:fillRect/>
          </a:stretch>
        </p:blipFill>
        <p:spPr>
          <a:xfrm>
            <a:off x="5505004" y="2871126"/>
            <a:ext cx="6447258" cy="167239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404" name="Image" descr="Image"/>
          <p:cNvPicPr>
            <a:picLocks noChangeAspect="1"/>
          </p:cNvPicPr>
          <p:nvPr/>
        </p:nvPicPr>
        <p:blipFill>
          <a:blip r:embed="rId4"/>
          <a:srcRect t="6841" r="49999" b="75084"/>
          <a:stretch>
            <a:fillRect/>
          </a:stretch>
        </p:blipFill>
        <p:spPr>
          <a:xfrm>
            <a:off x="5343079" y="4647282"/>
            <a:ext cx="6005396" cy="155777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圖片 2" descr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矩形 3"/>
          <p:cNvSpPr/>
          <p:nvPr/>
        </p:nvSpPr>
        <p:spPr>
          <a:xfrm>
            <a:off x="976734" y="839244"/>
            <a:ext cx="3739038" cy="600051"/>
          </a:xfrm>
          <a:prstGeom prst="rect">
            <a:avLst/>
          </a:prstGeom>
          <a:solidFill>
            <a:srgbClr val="00A2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0" name="文字方塊 9"/>
          <p:cNvSpPr txBox="1"/>
          <p:nvPr/>
        </p:nvSpPr>
        <p:spPr>
          <a:xfrm>
            <a:off x="1143000" y="862270"/>
            <a:ext cx="4892017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ru-RU" dirty="0"/>
              <a:t>Анализ аномалий</a:t>
            </a:r>
          </a:p>
        </p:txBody>
      </p:sp>
      <p:sp>
        <p:nvSpPr>
          <p:cNvPr id="411" name="Post-event forensics by further investigation &amp; cross-event analytics…"/>
          <p:cNvSpPr txBox="1">
            <a:spLocks noGrp="1"/>
          </p:cNvSpPr>
          <p:nvPr>
            <p:ph type="subTitle" idx="1"/>
          </p:nvPr>
        </p:nvSpPr>
        <p:spPr>
          <a:xfrm>
            <a:off x="976735" y="1497003"/>
            <a:ext cx="10146627" cy="51134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10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Анализ «после» события и перекрёстная аналитика событий</a:t>
            </a:r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ru-RU" dirty="0"/>
              <a:t>Визуализация представления атаки</a:t>
            </a:r>
            <a:r>
              <a:rPr dirty="0"/>
              <a:t>: </a:t>
            </a:r>
            <a:br>
              <a:rPr dirty="0"/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отображение сводного анализа с помощью различных диаграмм, например, для понимания географического</a:t>
            </a:r>
            <a:b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распределения злоумышленников</a:t>
            </a:r>
            <a:b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с помощью географической карты</a:t>
            </a:r>
            <a:b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или для наблюдения за путем атаки</a:t>
            </a:r>
            <a:b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с помощью диаграммы </a:t>
            </a:r>
            <a:r>
              <a:rPr lang="en-US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Sankey</a:t>
            </a:r>
            <a:endParaRPr lang="ru-RU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ru-RU" dirty="0">
              <a:latin typeface="Helvetica Neue Light"/>
              <a:ea typeface="Helvetica Neue"/>
              <a:cs typeface="Helvetica Neue"/>
              <a:sym typeface="Helvetica Neue Light"/>
            </a:endParaRPr>
          </a:p>
          <a:p>
            <a:pPr lvl="1" indent="0" algn="l">
              <a:lnSpc>
                <a:spcPct val="110000"/>
              </a:lnSpc>
              <a:spcBef>
                <a:spcPts val="0"/>
              </a:spcBef>
              <a:buSzPct val="100000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ru-RU" b="1" dirty="0">
                <a:solidFill>
                  <a:srgbClr val="0070C0"/>
                </a:solidFill>
              </a:rPr>
              <a:t>Преимущества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n-US" dirty="0"/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ru-RU" dirty="0"/>
              <a:t>Более детальная экспертиза атаки</a:t>
            </a:r>
            <a:endParaRPr dirty="0"/>
          </a:p>
          <a:p>
            <a:pPr marL="228600" indent="-228600" algn="l" defTabSz="457200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Позволяет быстрее узнать больше</a:t>
            </a:r>
            <a:br>
              <a:rPr lang="ru-RU" dirty="0"/>
            </a:br>
            <a:r>
              <a:rPr lang="ru-RU" dirty="0"/>
              <a:t>о прошлых событиях и лучше</a:t>
            </a:r>
            <a:br>
              <a:rPr lang="ru-RU" dirty="0"/>
            </a:br>
            <a:r>
              <a:rPr lang="ru-RU" dirty="0"/>
              <a:t>подготовиться к будущим событиям.</a:t>
            </a:r>
            <a:endParaRPr dirty="0"/>
          </a:p>
        </p:txBody>
      </p:sp>
      <p:sp>
        <p:nvSpPr>
          <p:cNvPr id="412" name="直線接點 7"/>
          <p:cNvSpPr/>
          <p:nvPr/>
        </p:nvSpPr>
        <p:spPr>
          <a:xfrm>
            <a:off x="3032061" y="1431831"/>
            <a:ext cx="8148874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14" name="Image" descr="Image"/>
          <p:cNvPicPr>
            <a:picLocks noChangeAspect="1"/>
          </p:cNvPicPr>
          <p:nvPr/>
        </p:nvPicPr>
        <p:blipFill>
          <a:blip r:embed="rId4"/>
          <a:srcRect t="24914"/>
          <a:stretch>
            <a:fillRect/>
          </a:stretch>
        </p:blipFill>
        <p:spPr>
          <a:xfrm>
            <a:off x="5390436" y="2667002"/>
            <a:ext cx="6500832" cy="350284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圖片 2" descr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944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矩形 3"/>
          <p:cNvSpPr/>
          <p:nvPr/>
        </p:nvSpPr>
        <p:spPr>
          <a:xfrm>
            <a:off x="976733" y="839244"/>
            <a:ext cx="6262267" cy="600051"/>
          </a:xfrm>
          <a:prstGeom prst="rect">
            <a:avLst/>
          </a:prstGeom>
          <a:solidFill>
            <a:srgbClr val="00A2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What are the most used services in your network?…"/>
          <p:cNvSpPr txBox="1">
            <a:spLocks noGrp="1"/>
          </p:cNvSpPr>
          <p:nvPr>
            <p:ph type="subTitle" sz="half" idx="1"/>
          </p:nvPr>
        </p:nvSpPr>
        <p:spPr>
          <a:xfrm>
            <a:off x="976735" y="1497004"/>
            <a:ext cx="9975257" cy="178731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10000"/>
              </a:lnSpc>
              <a:spcBef>
                <a:spcPts val="10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Какие наиболее популярные сервисы в вашей сети</a:t>
            </a:r>
            <a:r>
              <a:rPr dirty="0"/>
              <a:t>?</a:t>
            </a:r>
          </a:p>
          <a:p>
            <a:pPr marL="228600" indent="-228600" algn="l" defTabSz="457200">
              <a:lnSpc>
                <a:spcPct val="120000"/>
              </a:lnSpc>
              <a:spcBef>
                <a:spcPts val="200"/>
              </a:spcBef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Какие наиболее популярные ОТТ провайдеры? (сайты, контент провайдеры)</a:t>
            </a:r>
            <a:endParaRPr dirty="0"/>
          </a:p>
          <a:p>
            <a:pPr marL="228600" indent="-228600" algn="l" defTabSz="457200">
              <a:lnSpc>
                <a:spcPct val="120000"/>
              </a:lnSpc>
              <a:spcBef>
                <a:spcPts val="200"/>
              </a:spcBef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Какие наиболее популярные ОТТ сервисы от различных ОТТ провайдеров? </a:t>
            </a:r>
          </a:p>
          <a:p>
            <a:pPr marL="228600" indent="-228600" algn="l" defTabSz="457200">
              <a:lnSpc>
                <a:spcPct val="120000"/>
              </a:lnSpc>
              <a:spcBef>
                <a:spcPts val="200"/>
              </a:spcBef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Кто является потребителем того или иного сервиса? Вплоть до абонента </a:t>
            </a:r>
            <a:endParaRPr dirty="0"/>
          </a:p>
          <a:p>
            <a:pPr lvl="1" indent="0" algn="l">
              <a:lnSpc>
                <a:spcPct val="110000"/>
              </a:lnSpc>
              <a:spcBef>
                <a:spcPts val="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421" name="直線接點 7"/>
          <p:cNvSpPr/>
          <p:nvPr/>
        </p:nvSpPr>
        <p:spPr>
          <a:xfrm>
            <a:off x="3032061" y="1431831"/>
            <a:ext cx="8148874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2" name="文字方塊 9"/>
          <p:cNvSpPr txBox="1"/>
          <p:nvPr/>
        </p:nvSpPr>
        <p:spPr>
          <a:xfrm>
            <a:off x="1143000" y="862270"/>
            <a:ext cx="532447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ru-RU" dirty="0"/>
              <a:t>Анализ «горячих» сервисов </a:t>
            </a:r>
            <a:endParaRPr dirty="0"/>
          </a:p>
        </p:txBody>
      </p:sp>
      <p:pic>
        <p:nvPicPr>
          <p:cNvPr id="423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057" y="3722694"/>
            <a:ext cx="3607347" cy="3058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417" y="3782111"/>
            <a:ext cx="4225920" cy="293935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TextBox 6"/>
          <p:cNvSpPr txBox="1"/>
          <p:nvPr/>
        </p:nvSpPr>
        <p:spPr>
          <a:xfrm>
            <a:off x="1188827" y="5862823"/>
            <a:ext cx="2794421" cy="392471"/>
          </a:xfrm>
          <a:prstGeom prst="rect">
            <a:avLst/>
          </a:prstGeom>
          <a:solidFill>
            <a:srgbClr val="FFFFFF">
              <a:alpha val="7002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solidFill>
                  <a:srgbClr val="2E75B6"/>
                </a:solidFill>
              </a:defRPr>
            </a:pPr>
            <a:r>
              <a:t>Top OTT providers…</a:t>
            </a:r>
          </a:p>
        </p:txBody>
      </p:sp>
      <p:sp>
        <p:nvSpPr>
          <p:cNvPr id="426" name="TextBox 8"/>
          <p:cNvSpPr txBox="1"/>
          <p:nvPr/>
        </p:nvSpPr>
        <p:spPr>
          <a:xfrm>
            <a:off x="5012704" y="5862823"/>
            <a:ext cx="6230839" cy="392471"/>
          </a:xfrm>
          <a:prstGeom prst="rect">
            <a:avLst/>
          </a:prstGeom>
          <a:solidFill>
            <a:srgbClr val="FFFFFF">
              <a:alpha val="7002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2E75B6"/>
                </a:solidFill>
              </a:defRPr>
            </a:lvl1pPr>
          </a:lstStyle>
          <a:p>
            <a:r>
              <a:t>and hot services breakdown of an OTT provider</a:t>
            </a:r>
          </a:p>
        </p:txBody>
      </p:sp>
      <p:pic>
        <p:nvPicPr>
          <p:cNvPr id="427" name="Rounded Rectangle 4" descr="Rounded Rectangle 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17332" y="4624729"/>
            <a:ext cx="1291046" cy="548641"/>
          </a:xfrm>
          <a:prstGeom prst="rect">
            <a:avLst/>
          </a:prstGeom>
        </p:spPr>
      </p:pic>
      <p:grpSp>
        <p:nvGrpSpPr>
          <p:cNvPr id="433" name="Curved Left Arrow 5"/>
          <p:cNvGrpSpPr/>
          <p:nvPr/>
        </p:nvGrpSpPr>
        <p:grpSpPr>
          <a:xfrm rot="20982296">
            <a:off x="2375961" y="3309516"/>
            <a:ext cx="6025658" cy="1939086"/>
            <a:chOff x="-30148" y="-29668"/>
            <a:chExt cx="6025656" cy="1939085"/>
          </a:xfrm>
        </p:grpSpPr>
        <p:grpSp>
          <p:nvGrpSpPr>
            <p:cNvPr id="431" name="Shape"/>
            <p:cNvGrpSpPr/>
            <p:nvPr/>
          </p:nvGrpSpPr>
          <p:grpSpPr>
            <a:xfrm rot="16840512">
              <a:off x="2558936" y="-2046138"/>
              <a:ext cx="847488" cy="5972025"/>
              <a:chOff x="0" y="0"/>
              <a:chExt cx="847486" cy="5972024"/>
            </a:xfrm>
          </p:grpSpPr>
          <p:sp>
            <p:nvSpPr>
              <p:cNvPr id="430" name="Shape"/>
              <p:cNvSpPr/>
              <p:nvPr/>
            </p:nvSpPr>
            <p:spPr>
              <a:xfrm>
                <a:off x="27932" y="25413"/>
                <a:ext cx="794155" cy="5848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5" h="21600" extrusionOk="0">
                    <a:moveTo>
                      <a:pt x="0" y="20282"/>
                    </a:moveTo>
                    <a:lnTo>
                      <a:pt x="5206" y="18346"/>
                    </a:lnTo>
                    <a:lnTo>
                      <a:pt x="5206" y="19160"/>
                    </a:lnTo>
                    <a:lnTo>
                      <a:pt x="5206" y="19160"/>
                    </a:lnTo>
                    <a:cubicBezTo>
                      <a:pt x="13777" y="18125"/>
                      <a:pt x="20012" y="14671"/>
                      <a:pt x="20752" y="10548"/>
                    </a:cubicBezTo>
                    <a:cubicBezTo>
                      <a:pt x="21600" y="15276"/>
                      <a:pt x="15033" y="19600"/>
                      <a:pt x="5206" y="20787"/>
                    </a:cubicBezTo>
                    <a:lnTo>
                      <a:pt x="5206" y="21600"/>
                    </a:lnTo>
                    <a:close/>
                    <a:moveTo>
                      <a:pt x="20825" y="11361"/>
                    </a:moveTo>
                    <a:cubicBezTo>
                      <a:pt x="20825" y="5985"/>
                      <a:pt x="11501" y="1627"/>
                      <a:pt x="0" y="1627"/>
                    </a:cubicBezTo>
                    <a:lnTo>
                      <a:pt x="0" y="0"/>
                    </a:lnTo>
                    <a:cubicBezTo>
                      <a:pt x="11501" y="0"/>
                      <a:pt x="20825" y="4358"/>
                      <a:pt x="20825" y="9734"/>
                    </a:cubicBezTo>
                    <a:close/>
                  </a:path>
                </a:pathLst>
              </a:custGeom>
              <a:solidFill>
                <a:srgbClr val="FF7E79"/>
              </a:solidFill>
              <a:ln>
                <a:noFil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noFill/>
                  </a:defRPr>
                </a:pPr>
                <a:endParaRPr/>
              </a:p>
            </p:txBody>
          </p:sp>
          <p:pic>
            <p:nvPicPr>
              <p:cNvPr id="429" name="Shape Shape" descr="Shape Shape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" y="0"/>
                <a:ext cx="847488" cy="5972025"/>
              </a:xfrm>
              <a:prstGeom prst="rect">
                <a:avLst/>
              </a:prstGeom>
              <a:effectLst/>
            </p:spPr>
          </p:pic>
        </p:grpSp>
        <p:sp>
          <p:nvSpPr>
            <p:cNvPr id="432" name="Shape"/>
            <p:cNvSpPr/>
            <p:nvPr/>
          </p:nvSpPr>
          <p:spPr>
            <a:xfrm rot="16840512">
              <a:off x="1190636" y="-859884"/>
              <a:ext cx="787747" cy="30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1379"/>
                    <a:pt x="11929" y="3093"/>
                    <a:pt x="0" y="3093"/>
                  </a:cubicBezTo>
                  <a:lnTo>
                    <a:pt x="0" y="0"/>
                  </a:lnTo>
                  <a:cubicBezTo>
                    <a:pt x="11929" y="0"/>
                    <a:pt x="21600" y="8286"/>
                    <a:pt x="21600" y="185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noFill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" grpId="0" animBg="1" advAuto="0"/>
      <p:bldP spid="426" grpId="0" animBg="1" advAuto="0"/>
      <p:bldP spid="43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圖片 2" descr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矩形 3"/>
          <p:cNvSpPr/>
          <p:nvPr/>
        </p:nvSpPr>
        <p:spPr>
          <a:xfrm>
            <a:off x="976733" y="839244"/>
            <a:ext cx="5185942" cy="600051"/>
          </a:xfrm>
          <a:prstGeom prst="rect">
            <a:avLst/>
          </a:prstGeom>
          <a:solidFill>
            <a:srgbClr val="00A2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0" name="To under stand all OTT services (In/Out) traffic trends over time……"/>
          <p:cNvSpPr txBox="1">
            <a:spLocks noGrp="1"/>
          </p:cNvSpPr>
          <p:nvPr>
            <p:ph type="subTitle" sz="half" idx="1"/>
          </p:nvPr>
        </p:nvSpPr>
        <p:spPr>
          <a:xfrm>
            <a:off x="976735" y="1509703"/>
            <a:ext cx="9975257" cy="2502579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10000"/>
              </a:lnSpc>
              <a:spcBef>
                <a:spcPts val="10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Распределение всех ОТТ сервисов в сети с трендами</a:t>
            </a:r>
            <a:endParaRPr dirty="0"/>
          </a:p>
        </p:txBody>
      </p:sp>
      <p:sp>
        <p:nvSpPr>
          <p:cNvPr id="441" name="直線接點 7"/>
          <p:cNvSpPr/>
          <p:nvPr/>
        </p:nvSpPr>
        <p:spPr>
          <a:xfrm>
            <a:off x="3032061" y="1431831"/>
            <a:ext cx="8148874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2" name="文字方塊 9"/>
          <p:cNvSpPr txBox="1"/>
          <p:nvPr/>
        </p:nvSpPr>
        <p:spPr>
          <a:xfrm>
            <a:off x="1143000" y="862270"/>
            <a:ext cx="49530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ru-RU" dirty="0"/>
              <a:t>Анализ «горячих» сервисов </a:t>
            </a:r>
          </a:p>
        </p:txBody>
      </p:sp>
      <p:pic>
        <p:nvPicPr>
          <p:cNvPr id="444" name="圖片 2" descr="圖片 2"/>
          <p:cNvPicPr>
            <a:picLocks noChangeAspect="1"/>
          </p:cNvPicPr>
          <p:nvPr/>
        </p:nvPicPr>
        <p:blipFill rotWithShape="1">
          <a:blip r:embed="rId4"/>
          <a:srcRect t="10611"/>
          <a:stretch/>
        </p:blipFill>
        <p:spPr>
          <a:xfrm>
            <a:off x="976733" y="2031132"/>
            <a:ext cx="10623913" cy="4118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Rounded Rectangle 4" descr="Rounded Rectangl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10981" y="2265408"/>
            <a:ext cx="749039" cy="219305"/>
          </a:xfrm>
          <a:prstGeom prst="rect">
            <a:avLst/>
          </a:prstGeom>
        </p:spPr>
      </p:pic>
      <p:pic>
        <p:nvPicPr>
          <p:cNvPr id="447" name="Rounded Rectangle 4" descr="Rounded Rectangle 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552993" y="2265408"/>
            <a:ext cx="854505" cy="2193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圖片 2" descr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矩形 3"/>
          <p:cNvSpPr/>
          <p:nvPr/>
        </p:nvSpPr>
        <p:spPr>
          <a:xfrm>
            <a:off x="976734" y="839244"/>
            <a:ext cx="5162550" cy="600051"/>
          </a:xfrm>
          <a:prstGeom prst="rect">
            <a:avLst/>
          </a:prstGeom>
          <a:solidFill>
            <a:srgbClr val="00A2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5" name="Correlate OTT services with different network element/attributes…"/>
          <p:cNvSpPr txBox="1">
            <a:spLocks noGrp="1"/>
          </p:cNvSpPr>
          <p:nvPr>
            <p:ph type="subTitle" sz="half" idx="1"/>
          </p:nvPr>
        </p:nvSpPr>
        <p:spPr>
          <a:xfrm>
            <a:off x="976735" y="1446203"/>
            <a:ext cx="10204200" cy="29649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Аналитика ОТТ сервисов по распределению между регионами, городами,  сетевыми элементам</a:t>
            </a:r>
            <a:endParaRPr dirty="0"/>
          </a:p>
          <a:p>
            <a:pPr marL="228600" indent="-228600" algn="l" defTabSz="457200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В каких регионах наиболее популярен </a:t>
            </a:r>
            <a:r>
              <a:rPr lang="en-US" dirty="0"/>
              <a:t>Skype</a:t>
            </a:r>
            <a:r>
              <a:rPr lang="ru-RU" dirty="0"/>
              <a:t>? </a:t>
            </a:r>
          </a:p>
          <a:p>
            <a:pPr marL="228600" indent="-228600" algn="l" defTabSz="457200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 marL="228600" indent="-228600" algn="l" defTabSz="457200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Какие ОТТ сервисы наиболее популярны в контексте конкретного сетевого элемента, транзитного линка, города, региона, группы абонентов?</a:t>
            </a:r>
            <a:endParaRPr dirty="0"/>
          </a:p>
        </p:txBody>
      </p:sp>
      <p:sp>
        <p:nvSpPr>
          <p:cNvPr id="456" name="直線接點 7"/>
          <p:cNvSpPr/>
          <p:nvPr/>
        </p:nvSpPr>
        <p:spPr>
          <a:xfrm>
            <a:off x="3032061" y="1431831"/>
            <a:ext cx="8148874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7" name="文字方塊 9"/>
          <p:cNvSpPr txBox="1"/>
          <p:nvPr/>
        </p:nvSpPr>
        <p:spPr>
          <a:xfrm>
            <a:off x="1143000" y="862270"/>
            <a:ext cx="516255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ru-RU" dirty="0"/>
              <a:t>Анализ «горячих» сервисов </a:t>
            </a:r>
          </a:p>
        </p:txBody>
      </p:sp>
      <p:pic>
        <p:nvPicPr>
          <p:cNvPr id="45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34" y="4184484"/>
            <a:ext cx="3384234" cy="1489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734" y="5851713"/>
            <a:ext cx="8684045" cy="707237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grpSp>
        <p:nvGrpSpPr>
          <p:cNvPr id="462" name="Group"/>
          <p:cNvGrpSpPr/>
          <p:nvPr/>
        </p:nvGrpSpPr>
        <p:grpSpPr>
          <a:xfrm>
            <a:off x="5905533" y="3952301"/>
            <a:ext cx="5733767" cy="2606649"/>
            <a:chOff x="0" y="0"/>
            <a:chExt cx="5733766" cy="2606648"/>
          </a:xfrm>
        </p:grpSpPr>
        <p:pic>
          <p:nvPicPr>
            <p:cNvPr id="460" name="Image" descr="Image"/>
            <p:cNvPicPr>
              <a:picLocks noChangeAspect="1"/>
            </p:cNvPicPr>
            <p:nvPr/>
          </p:nvPicPr>
          <p:blipFill>
            <a:blip r:embed="rId6"/>
            <a:srcRect r="32034" b="3439"/>
            <a:stretch>
              <a:fillRect/>
            </a:stretch>
          </p:blipFill>
          <p:spPr>
            <a:xfrm>
              <a:off x="0" y="0"/>
              <a:ext cx="4641055" cy="2606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1" name="Image" descr="Image"/>
            <p:cNvPicPr>
              <a:picLocks noChangeAspect="1"/>
            </p:cNvPicPr>
            <p:nvPr/>
          </p:nvPicPr>
          <p:blipFill>
            <a:blip r:embed="rId6"/>
            <a:srcRect l="83997" b="3439"/>
            <a:stretch>
              <a:fillRect/>
            </a:stretch>
          </p:blipFill>
          <p:spPr>
            <a:xfrm>
              <a:off x="4641056" y="0"/>
              <a:ext cx="1092711" cy="2606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3" name="Rounded Rectangle 4" descr="Rounded Rectangle 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89434" y="6110840"/>
            <a:ext cx="2055328" cy="279517"/>
          </a:xfrm>
          <a:prstGeom prst="rect">
            <a:avLst/>
          </a:prstGeom>
        </p:spPr>
      </p:pic>
      <p:grpSp>
        <p:nvGrpSpPr>
          <p:cNvPr id="467" name="Arrow"/>
          <p:cNvGrpSpPr/>
          <p:nvPr/>
        </p:nvGrpSpPr>
        <p:grpSpPr>
          <a:xfrm rot="21300000">
            <a:off x="3037302" y="5934112"/>
            <a:ext cx="4344133" cy="346449"/>
            <a:chOff x="0" y="0"/>
            <a:chExt cx="4344131" cy="346447"/>
          </a:xfrm>
        </p:grpSpPr>
        <p:sp>
          <p:nvSpPr>
            <p:cNvPr id="466" name="Arrow"/>
            <p:cNvSpPr/>
            <p:nvPr/>
          </p:nvSpPr>
          <p:spPr>
            <a:xfrm>
              <a:off x="25400" y="33319"/>
              <a:ext cx="4222859" cy="279809"/>
            </a:xfrm>
            <a:prstGeom prst="rightArrow">
              <a:avLst>
                <a:gd name="adj1" fmla="val 39669"/>
                <a:gd name="adj2" fmla="val 181983"/>
              </a:avLst>
            </a:prstGeom>
            <a:solidFill>
              <a:srgbClr val="FF7E79"/>
            </a:solidFill>
            <a:ln>
              <a:noFil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65" name="Arrow Arrow" descr="Arrow Arrow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-1"/>
              <a:ext cx="4344133" cy="3464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圖片 2" descr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矩形 3"/>
          <p:cNvSpPr/>
          <p:nvPr/>
        </p:nvSpPr>
        <p:spPr>
          <a:xfrm>
            <a:off x="976734" y="839244"/>
            <a:ext cx="6897676" cy="600051"/>
          </a:xfrm>
          <a:prstGeom prst="rect">
            <a:avLst/>
          </a:prstGeom>
          <a:solidFill>
            <a:srgbClr val="00A2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7" name="文字方塊 9"/>
          <p:cNvSpPr txBox="1"/>
          <p:nvPr/>
        </p:nvSpPr>
        <p:spPr>
          <a:xfrm>
            <a:off x="1143000" y="862270"/>
            <a:ext cx="95631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ru-RU" dirty="0"/>
              <a:t>Анализ «горячих» сервисов </a:t>
            </a:r>
            <a:r>
              <a:rPr dirty="0"/>
              <a:t>vs. CDN</a:t>
            </a:r>
          </a:p>
        </p:txBody>
      </p:sp>
      <p:sp>
        <p:nvSpPr>
          <p:cNvPr id="488" name="Break-down analysis of hot services vs. CDN providers…"/>
          <p:cNvSpPr txBox="1">
            <a:spLocks noGrp="1"/>
          </p:cNvSpPr>
          <p:nvPr>
            <p:ph type="subTitle" idx="1"/>
          </p:nvPr>
        </p:nvSpPr>
        <p:spPr>
          <a:xfrm>
            <a:off x="976735" y="1497003"/>
            <a:ext cx="9975257" cy="478110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10000"/>
              </a:lnSpc>
              <a:spcBef>
                <a:spcPts val="10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Визуализация и анализ работы ОТТ сервисов в контексте </a:t>
            </a:r>
            <a:r>
              <a:rPr lang="en-US" dirty="0"/>
              <a:t>CDN</a:t>
            </a:r>
            <a:endParaRPr dirty="0"/>
          </a:p>
          <a:p>
            <a:pPr marL="228600" indent="-228600" algn="l" defTabSz="457200">
              <a:lnSpc>
                <a:spcPct val="120000"/>
              </a:lnSpc>
              <a:spcBef>
                <a:spcPts val="200"/>
              </a:spcBef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Какие </a:t>
            </a:r>
            <a:r>
              <a:rPr lang="en-US" dirty="0"/>
              <a:t>CDN </a:t>
            </a:r>
            <a:r>
              <a:rPr lang="ru-RU" dirty="0"/>
              <a:t>используются для предоставления сервисов для ваших абонентов? </a:t>
            </a:r>
            <a:endParaRPr dirty="0"/>
          </a:p>
          <a:p>
            <a:pPr marL="228600" indent="-228600" algn="l" defTabSz="457200">
              <a:lnSpc>
                <a:spcPct val="120000"/>
              </a:lnSpc>
              <a:spcBef>
                <a:spcPts val="200"/>
              </a:spcBef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Какие </a:t>
            </a:r>
            <a:r>
              <a:rPr lang="en-US" dirty="0"/>
              <a:t>CDN </a:t>
            </a:r>
            <a:r>
              <a:rPr lang="ru-RU" dirty="0"/>
              <a:t>используют наиболее популярные ОТТ сервисы</a:t>
            </a:r>
            <a:r>
              <a:rPr dirty="0"/>
              <a:t>?</a:t>
            </a:r>
          </a:p>
          <a:p>
            <a:pPr lvl="1" indent="0" algn="l">
              <a:lnSpc>
                <a:spcPct val="110000"/>
              </a:lnSpc>
              <a:spcBef>
                <a:spcPts val="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dirty="0"/>
          </a:p>
          <a:p>
            <a:pPr lvl="1" indent="0" algn="l">
              <a:lnSpc>
                <a:spcPct val="110000"/>
              </a:lnSpc>
              <a:spcBef>
                <a:spcPts val="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Преимущество</a:t>
            </a:r>
            <a:endParaRPr dirty="0"/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Помогает определить </a:t>
            </a:r>
            <a:br>
              <a:rPr lang="ru-RU" dirty="0"/>
            </a:br>
            <a:r>
              <a:rPr lang="ru-RU" dirty="0"/>
              <a:t>потребность в использование</a:t>
            </a:r>
            <a:br>
              <a:rPr lang="ru-RU" dirty="0"/>
            </a:br>
            <a:r>
              <a:rPr lang="en-US" dirty="0"/>
              <a:t>CDN</a:t>
            </a:r>
            <a:r>
              <a:rPr lang="ru-RU" dirty="0"/>
              <a:t> для популярных сервисы,</a:t>
            </a:r>
            <a:br>
              <a:rPr lang="ru-RU" dirty="0"/>
            </a:br>
            <a:r>
              <a:rPr lang="ru-RU" dirty="0"/>
              <a:t>чтобы снизить затраты</a:t>
            </a:r>
            <a:br>
              <a:rPr lang="ru-RU" dirty="0"/>
            </a:br>
            <a:r>
              <a:rPr lang="ru-RU" dirty="0"/>
              <a:t>и улучшить качество</a:t>
            </a:r>
            <a:endParaRPr dirty="0"/>
          </a:p>
        </p:txBody>
      </p:sp>
      <p:sp>
        <p:nvSpPr>
          <p:cNvPr id="489" name="直線接點 7"/>
          <p:cNvSpPr/>
          <p:nvPr/>
        </p:nvSpPr>
        <p:spPr>
          <a:xfrm>
            <a:off x="3032061" y="1431831"/>
            <a:ext cx="8148874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90" name="Image" descr="Image"/>
          <p:cNvPicPr>
            <a:picLocks noChangeAspect="1"/>
          </p:cNvPicPr>
          <p:nvPr/>
        </p:nvPicPr>
        <p:blipFill>
          <a:blip r:embed="rId4"/>
          <a:srcRect b="16095"/>
          <a:stretch>
            <a:fillRect/>
          </a:stretch>
        </p:blipFill>
        <p:spPr>
          <a:xfrm>
            <a:off x="4992174" y="2745335"/>
            <a:ext cx="6579822" cy="3895102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492" name="Rounded Rectangle 4" descr="Rounded Rectangl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35843" y="2748292"/>
            <a:ext cx="1854955" cy="2481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圖片 2" descr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矩形 3"/>
          <p:cNvSpPr/>
          <p:nvPr/>
        </p:nvSpPr>
        <p:spPr>
          <a:xfrm>
            <a:off x="976734" y="839244"/>
            <a:ext cx="6795666" cy="600051"/>
          </a:xfrm>
          <a:prstGeom prst="rect">
            <a:avLst/>
          </a:prstGeom>
          <a:solidFill>
            <a:srgbClr val="00A2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9" name="文字方塊 9"/>
          <p:cNvSpPr txBox="1"/>
          <p:nvPr/>
        </p:nvSpPr>
        <p:spPr>
          <a:xfrm>
            <a:off x="1143000" y="862270"/>
            <a:ext cx="638175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ru-RU" dirty="0"/>
              <a:t>Анализ «горячих» сервисов </a:t>
            </a:r>
            <a:r>
              <a:rPr lang="ru-RU" dirty="0" err="1"/>
              <a:t>vs</a:t>
            </a:r>
            <a:r>
              <a:rPr lang="ru-RU" dirty="0"/>
              <a:t>. CDN</a:t>
            </a:r>
          </a:p>
        </p:txBody>
      </p:sp>
      <p:sp>
        <p:nvSpPr>
          <p:cNvPr id="500" name="Break-down analysis of hot services vs. CDN providers"/>
          <p:cNvSpPr txBox="1">
            <a:spLocks noGrp="1"/>
          </p:cNvSpPr>
          <p:nvPr>
            <p:ph type="subTitle" idx="1"/>
          </p:nvPr>
        </p:nvSpPr>
        <p:spPr>
          <a:xfrm>
            <a:off x="976735" y="1497003"/>
            <a:ext cx="9975257" cy="478110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10000"/>
              </a:lnSpc>
              <a:spcBef>
                <a:spcPts val="10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Break-down analysis of hot services vs. CDN providers</a:t>
            </a:r>
          </a:p>
          <a:p>
            <a:pPr marL="228600" indent="-228600" algn="l" defTabSz="457200">
              <a:lnSpc>
                <a:spcPct val="120000"/>
              </a:lnSpc>
              <a:spcBef>
                <a:spcPts val="200"/>
              </a:spcBef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</p:txBody>
      </p:sp>
      <p:sp>
        <p:nvSpPr>
          <p:cNvPr id="501" name="直線接點 7"/>
          <p:cNvSpPr/>
          <p:nvPr/>
        </p:nvSpPr>
        <p:spPr>
          <a:xfrm>
            <a:off x="3032061" y="1431831"/>
            <a:ext cx="8148874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03" name="圖片 2" descr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40" y="1497003"/>
            <a:ext cx="10264895" cy="5276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Rounded Rectangle 4" descr="Rounded Rectangl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17331" y="1543948"/>
            <a:ext cx="1033438" cy="195508"/>
          </a:xfrm>
          <a:prstGeom prst="rect">
            <a:avLst/>
          </a:prstGeom>
        </p:spPr>
      </p:pic>
      <p:sp>
        <p:nvSpPr>
          <p:cNvPr id="506" name="Rectangle"/>
          <p:cNvSpPr/>
          <p:nvPr/>
        </p:nvSpPr>
        <p:spPr>
          <a:xfrm>
            <a:off x="1095798" y="1556648"/>
            <a:ext cx="292130" cy="208229"/>
          </a:xfrm>
          <a:prstGeom prst="rect">
            <a:avLst/>
          </a:prstGeom>
          <a:solidFill>
            <a:srgbClr val="FF7E79">
              <a:alpha val="8976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07" name="Rounded Rectangle 4" descr="Rounded Rectangle 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17331" y="3104332"/>
            <a:ext cx="915469" cy="209119"/>
          </a:xfrm>
          <a:prstGeom prst="rect">
            <a:avLst/>
          </a:prstGeom>
        </p:spPr>
      </p:pic>
      <p:sp>
        <p:nvSpPr>
          <p:cNvPr id="509" name="Rectangle"/>
          <p:cNvSpPr/>
          <p:nvPr/>
        </p:nvSpPr>
        <p:spPr>
          <a:xfrm>
            <a:off x="1095798" y="3117032"/>
            <a:ext cx="292130" cy="208229"/>
          </a:xfrm>
          <a:prstGeom prst="rect">
            <a:avLst/>
          </a:prstGeom>
          <a:solidFill>
            <a:srgbClr val="FF7E79">
              <a:alpha val="8976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10" name="Rounded Rectangle 4" descr="Rounded Rectangl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17331" y="4525359"/>
            <a:ext cx="1033438" cy="195508"/>
          </a:xfrm>
          <a:prstGeom prst="rect">
            <a:avLst/>
          </a:prstGeom>
        </p:spPr>
      </p:pic>
      <p:sp>
        <p:nvSpPr>
          <p:cNvPr id="512" name="Rectangle"/>
          <p:cNvSpPr/>
          <p:nvPr/>
        </p:nvSpPr>
        <p:spPr>
          <a:xfrm>
            <a:off x="1095798" y="4538059"/>
            <a:ext cx="292130" cy="208229"/>
          </a:xfrm>
          <a:prstGeom prst="rect">
            <a:avLst/>
          </a:prstGeom>
          <a:solidFill>
            <a:srgbClr val="FF7E79">
              <a:alpha val="8976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13" name="Rounded Rectangle 4" descr="Rounded Rectangle 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442943" y="4531709"/>
            <a:ext cx="915468" cy="209119"/>
          </a:xfrm>
          <a:prstGeom prst="rect">
            <a:avLst/>
          </a:prstGeom>
        </p:spPr>
      </p:pic>
      <p:sp>
        <p:nvSpPr>
          <p:cNvPr id="515" name="Rectangle"/>
          <p:cNvSpPr/>
          <p:nvPr/>
        </p:nvSpPr>
        <p:spPr>
          <a:xfrm>
            <a:off x="6221409" y="4544409"/>
            <a:ext cx="292130" cy="208229"/>
          </a:xfrm>
          <a:prstGeom prst="rect">
            <a:avLst/>
          </a:prstGeom>
          <a:solidFill>
            <a:srgbClr val="FF7E79">
              <a:alpha val="8976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6" name="Text Box 12"/>
          <p:cNvSpPr txBox="1"/>
          <p:nvPr/>
        </p:nvSpPr>
        <p:spPr>
          <a:xfrm>
            <a:off x="418728" y="2837495"/>
            <a:ext cx="1116014" cy="28966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Src ASN</a:t>
            </a:r>
          </a:p>
        </p:txBody>
      </p:sp>
      <p:sp>
        <p:nvSpPr>
          <p:cNvPr id="517" name="Text Box 12"/>
          <p:cNvSpPr txBox="1"/>
          <p:nvPr/>
        </p:nvSpPr>
        <p:spPr>
          <a:xfrm>
            <a:off x="5342110" y="2827370"/>
            <a:ext cx="1397001" cy="28966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900"/>
              </a:spcBef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OTT</a:t>
            </a:r>
            <a:r>
              <a:rPr>
                <a:solidFill>
                  <a:srgbClr val="A7A7A7"/>
                </a:solidFill>
              </a:rPr>
              <a:t> </a:t>
            </a:r>
            <a:r>
              <a:t>Provider</a:t>
            </a:r>
          </a:p>
        </p:txBody>
      </p:sp>
      <p:sp>
        <p:nvSpPr>
          <p:cNvPr id="518" name="Text Box 12"/>
          <p:cNvSpPr txBox="1"/>
          <p:nvPr/>
        </p:nvSpPr>
        <p:spPr>
          <a:xfrm>
            <a:off x="6976267" y="2837495"/>
            <a:ext cx="1397001" cy="28966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OTT</a:t>
            </a:r>
            <a:r>
              <a:rPr>
                <a:solidFill>
                  <a:srgbClr val="A7A7A7"/>
                </a:solidFill>
              </a:rPr>
              <a:t> </a:t>
            </a:r>
            <a:r>
              <a:t>Service</a:t>
            </a:r>
          </a:p>
        </p:txBody>
      </p:sp>
      <p:sp>
        <p:nvSpPr>
          <p:cNvPr id="519" name="Text Box 12"/>
          <p:cNvSpPr txBox="1"/>
          <p:nvPr/>
        </p:nvSpPr>
        <p:spPr>
          <a:xfrm>
            <a:off x="8631846" y="2837495"/>
            <a:ext cx="1397001" cy="28966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Site Name</a:t>
            </a:r>
          </a:p>
        </p:txBody>
      </p:sp>
      <p:sp>
        <p:nvSpPr>
          <p:cNvPr id="520" name="Text Box 12"/>
          <p:cNvSpPr txBox="1"/>
          <p:nvPr/>
        </p:nvSpPr>
        <p:spPr>
          <a:xfrm>
            <a:off x="10331038" y="2814670"/>
            <a:ext cx="1397001" cy="28966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Dst ASN</a:t>
            </a:r>
          </a:p>
        </p:txBody>
      </p:sp>
      <p:sp>
        <p:nvSpPr>
          <p:cNvPr id="521" name="Text Box 12"/>
          <p:cNvSpPr txBox="1"/>
          <p:nvPr/>
        </p:nvSpPr>
        <p:spPr>
          <a:xfrm>
            <a:off x="3707953" y="2827370"/>
            <a:ext cx="1397001" cy="28966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Interface</a:t>
            </a:r>
          </a:p>
        </p:txBody>
      </p:sp>
      <p:sp>
        <p:nvSpPr>
          <p:cNvPr id="522" name="Text Box 12"/>
          <p:cNvSpPr txBox="1"/>
          <p:nvPr/>
        </p:nvSpPr>
        <p:spPr>
          <a:xfrm>
            <a:off x="1834050" y="2837495"/>
            <a:ext cx="1397001" cy="28966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IPv4/IPv6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Analysis correlating various end-to-end (Service-to-Subscriber) attributes…"/>
          <p:cNvSpPr txBox="1">
            <a:spLocks noGrp="1"/>
          </p:cNvSpPr>
          <p:nvPr>
            <p:ph type="body" idx="1"/>
          </p:nvPr>
        </p:nvSpPr>
        <p:spPr>
          <a:xfrm>
            <a:off x="838199" y="1533525"/>
            <a:ext cx="10612378" cy="51587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Визуализация </a:t>
            </a:r>
            <a:r>
              <a:rPr lang="en-US" dirty="0"/>
              <a:t>E2E – </a:t>
            </a:r>
            <a:r>
              <a:rPr lang="ru-RU" dirty="0"/>
              <a:t>от абонента до сервиса</a:t>
            </a:r>
            <a:endParaRPr lang="en-US" dirty="0"/>
          </a:p>
          <a:p>
            <a:pPr marL="228600" indent="-228600" defTabSz="457200">
              <a:lnSpc>
                <a:spcPct val="110000"/>
              </a:lnSpc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Сколько абонентов используют</a:t>
            </a:r>
            <a:br>
              <a:rPr lang="ru-RU" dirty="0"/>
            </a:br>
            <a:r>
              <a:rPr lang="ru-RU" dirty="0"/>
              <a:t>сервисы </a:t>
            </a:r>
            <a:r>
              <a:rPr lang="en-US" dirty="0"/>
              <a:t>Google? </a:t>
            </a:r>
            <a:r>
              <a:rPr lang="ru-RU" dirty="0"/>
              <a:t>А сколько </a:t>
            </a:r>
            <a:r>
              <a:rPr lang="en-US" dirty="0"/>
              <a:t>Apple? </a:t>
            </a:r>
          </a:p>
          <a:p>
            <a:pPr marL="228600" indent="-228600" defTabSz="457200">
              <a:lnSpc>
                <a:spcPct val="110000"/>
              </a:lnSpc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Сколько абонентов использует </a:t>
            </a:r>
            <a:br>
              <a:rPr lang="ru-RU" dirty="0"/>
            </a:br>
            <a:r>
              <a:rPr lang="ru-RU" dirty="0"/>
              <a:t>сервисы от конкурентов? Например, </a:t>
            </a:r>
            <a:br>
              <a:rPr lang="ru-RU" dirty="0"/>
            </a:br>
            <a:r>
              <a:rPr lang="ru-RU" dirty="0"/>
              <a:t>видео сервисы?</a:t>
            </a:r>
            <a:endParaRPr dirty="0"/>
          </a:p>
          <a:p>
            <a:pPr marL="228600" indent="-228600" defTabSz="457200">
              <a:lnSpc>
                <a:spcPct val="110000"/>
              </a:lnSpc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Кто эти абоненты!</a:t>
            </a:r>
            <a:r>
              <a:rPr dirty="0"/>
              <a:t>?</a:t>
            </a:r>
            <a:r>
              <a:rPr lang="ru-RU" dirty="0"/>
              <a:t> </a:t>
            </a:r>
          </a:p>
          <a:p>
            <a:pPr marL="228600" indent="-228600" defTabSz="457200">
              <a:lnSpc>
                <a:spcPct val="110000"/>
              </a:lnSpc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</a:t>
            </a:r>
          </a:p>
          <a:p>
            <a:pPr marL="0" lvl="1" indent="0">
              <a:buSzTx/>
              <a:buNone/>
              <a:defRPr sz="2400"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Преимущество</a:t>
            </a:r>
            <a:endParaRPr dirty="0"/>
          </a:p>
          <a:p>
            <a:pPr marL="228600" indent="-228600" defTabSz="457200">
              <a:lnSpc>
                <a:spcPct val="110000"/>
              </a:lnSpc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ru-RU" dirty="0"/>
          </a:p>
          <a:p>
            <a:pPr marL="228600" indent="-228600" defTabSz="457200">
              <a:lnSpc>
                <a:spcPct val="110000"/>
              </a:lnSpc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Индивидуальный подход к</a:t>
            </a:r>
            <a:br>
              <a:rPr lang="ru-RU" dirty="0"/>
            </a:br>
            <a:r>
              <a:rPr lang="ru-RU" dirty="0"/>
              <a:t>абоненту: специальный</a:t>
            </a:r>
            <a:br>
              <a:rPr lang="ru-RU" dirty="0"/>
            </a:br>
            <a:r>
              <a:rPr lang="ru-RU" dirty="0"/>
              <a:t>тариф, промо акции,</a:t>
            </a:r>
            <a:br>
              <a:rPr lang="ru-RU" dirty="0"/>
            </a:br>
            <a:r>
              <a:rPr lang="ru-RU" dirty="0"/>
              <a:t>опросы, маркетинговые </a:t>
            </a:r>
            <a:br>
              <a:rPr lang="ru-RU" dirty="0"/>
            </a:br>
            <a:r>
              <a:rPr lang="ru-RU" dirty="0"/>
              <a:t>оценка и аналитика </a:t>
            </a:r>
            <a:endParaRPr dirty="0"/>
          </a:p>
        </p:txBody>
      </p:sp>
      <p:sp>
        <p:nvSpPr>
          <p:cNvPr id="527" name="End-to-End Visibility"/>
          <p:cNvSpPr txBox="1">
            <a:spLocks noGrp="1"/>
          </p:cNvSpPr>
          <p:nvPr>
            <p:ph type="body" idx="22"/>
          </p:nvPr>
        </p:nvSpPr>
        <p:spPr>
          <a:xfrm>
            <a:off x="838200" y="866681"/>
            <a:ext cx="4685578" cy="61427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000"/>
            </a:lvl1pPr>
          </a:lstStyle>
          <a:p>
            <a:r>
              <a:rPr dirty="0"/>
              <a:t> End-to-End </a:t>
            </a:r>
            <a:r>
              <a:rPr lang="ru-RU" dirty="0"/>
              <a:t>Визуализация</a:t>
            </a:r>
            <a:r>
              <a:rPr dirty="0"/>
              <a:t> </a:t>
            </a:r>
          </a:p>
        </p:txBody>
      </p:sp>
      <p:grpSp>
        <p:nvGrpSpPr>
          <p:cNvPr id="530" name="Group"/>
          <p:cNvGrpSpPr/>
          <p:nvPr/>
        </p:nvGrpSpPr>
        <p:grpSpPr>
          <a:xfrm>
            <a:off x="4142959" y="4476696"/>
            <a:ext cx="5865990" cy="2080983"/>
            <a:chOff x="0" y="0"/>
            <a:chExt cx="5865989" cy="2080981"/>
          </a:xfrm>
        </p:grpSpPr>
        <p:pic>
          <p:nvPicPr>
            <p:cNvPr id="528" name="Image" descr="Image"/>
            <p:cNvPicPr>
              <a:picLocks noChangeAspect="1"/>
            </p:cNvPicPr>
            <p:nvPr/>
          </p:nvPicPr>
          <p:blipFill>
            <a:blip r:embed="rId3"/>
            <a:srcRect r="23924" b="4142"/>
            <a:stretch>
              <a:fillRect/>
            </a:stretch>
          </p:blipFill>
          <p:spPr>
            <a:xfrm>
              <a:off x="0" y="0"/>
              <a:ext cx="5865990" cy="208098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29" name="Rectangle"/>
            <p:cNvSpPr/>
            <p:nvPr/>
          </p:nvSpPr>
          <p:spPr>
            <a:xfrm>
              <a:off x="1166875" y="59261"/>
              <a:ext cx="878134" cy="1503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531" name="Image" descr="Image"/>
          <p:cNvPicPr>
            <a:picLocks noChangeAspect="1"/>
          </p:cNvPicPr>
          <p:nvPr/>
        </p:nvPicPr>
        <p:blipFill>
          <a:blip r:embed="rId4"/>
          <a:srcRect b="25811"/>
          <a:stretch>
            <a:fillRect/>
          </a:stretch>
        </p:blipFill>
        <p:spPr>
          <a:xfrm>
            <a:off x="5245730" y="1914659"/>
            <a:ext cx="6946270" cy="322139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535" name="Text Box 12"/>
          <p:cNvSpPr txBox="1"/>
          <p:nvPr/>
        </p:nvSpPr>
        <p:spPr>
          <a:xfrm>
            <a:off x="9958601" y="2174471"/>
            <a:ext cx="926379" cy="26497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spcBef>
                <a:spcPts val="90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Private IP</a:t>
            </a:r>
          </a:p>
        </p:txBody>
      </p:sp>
      <p:sp>
        <p:nvSpPr>
          <p:cNvPr id="536" name="Text Box 12"/>
          <p:cNvSpPr txBox="1"/>
          <p:nvPr/>
        </p:nvSpPr>
        <p:spPr>
          <a:xfrm>
            <a:off x="11107780" y="2174471"/>
            <a:ext cx="926379" cy="26497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spcBef>
                <a:spcPts val="90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MSISDN</a:t>
            </a:r>
          </a:p>
        </p:txBody>
      </p:sp>
      <p:sp>
        <p:nvSpPr>
          <p:cNvPr id="537" name="Text Box 12"/>
          <p:cNvSpPr txBox="1"/>
          <p:nvPr/>
        </p:nvSpPr>
        <p:spPr>
          <a:xfrm>
            <a:off x="7868184" y="2174471"/>
            <a:ext cx="926378" cy="26497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spcBef>
                <a:spcPts val="90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Public IP</a:t>
            </a:r>
          </a:p>
        </p:txBody>
      </p:sp>
      <p:sp>
        <p:nvSpPr>
          <p:cNvPr id="538" name="Text Box 12"/>
          <p:cNvSpPr txBox="1"/>
          <p:nvPr/>
        </p:nvSpPr>
        <p:spPr>
          <a:xfrm>
            <a:off x="8913393" y="2174471"/>
            <a:ext cx="926378" cy="26497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spcBef>
                <a:spcPts val="90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Gateway</a:t>
            </a:r>
          </a:p>
        </p:txBody>
      </p:sp>
      <p:pic>
        <p:nvPicPr>
          <p:cNvPr id="539" name="Rounded Rectangle 4" descr="Rounded Rectangl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53220" y="4478626"/>
            <a:ext cx="746064" cy="2649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Analysis correlating various end-to-end (Service-to-Subscriber) attributes"/>
          <p:cNvSpPr txBox="1">
            <a:spLocks noGrp="1"/>
          </p:cNvSpPr>
          <p:nvPr>
            <p:ph type="body" idx="1"/>
          </p:nvPr>
        </p:nvSpPr>
        <p:spPr>
          <a:xfrm>
            <a:off x="838199" y="1533525"/>
            <a:ext cx="10612378" cy="515872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Analysis correlating various end-to-end (Service-to-Subscriber) attributes</a:t>
            </a:r>
          </a:p>
          <a:p>
            <a:pPr marL="228600" indent="-228600" defTabSz="457200">
              <a:lnSpc>
                <a:spcPct val="110000"/>
              </a:lnSpc>
              <a:buSzPct val="100000"/>
              <a:buChar char="•"/>
              <a:defRPr sz="20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</p:txBody>
      </p:sp>
      <p:sp>
        <p:nvSpPr>
          <p:cNvPr id="545" name="End-to-End Visibility | OTT Traffic per Subscriber"/>
          <p:cNvSpPr txBox="1">
            <a:spLocks noGrp="1"/>
          </p:cNvSpPr>
          <p:nvPr>
            <p:ph type="body" idx="22"/>
          </p:nvPr>
        </p:nvSpPr>
        <p:spPr>
          <a:xfrm>
            <a:off x="838200" y="866681"/>
            <a:ext cx="8380499" cy="61427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z="3000"/>
            </a:pPr>
            <a:r>
              <a:rPr sz="2400" dirty="0"/>
              <a:t> End-to-End</a:t>
            </a:r>
            <a:r>
              <a:rPr lang="ru-RU" sz="2400" dirty="0"/>
              <a:t> Визуализация </a:t>
            </a:r>
            <a:r>
              <a:rPr dirty="0"/>
              <a:t>| OTT </a:t>
            </a:r>
            <a:r>
              <a:rPr lang="ru-RU" dirty="0"/>
              <a:t>Трафик на абонента</a:t>
            </a:r>
            <a:r>
              <a:rPr dirty="0"/>
              <a:t> </a:t>
            </a:r>
          </a:p>
        </p:txBody>
      </p:sp>
      <p:pic>
        <p:nvPicPr>
          <p:cNvPr id="547" name="圖片 3" descr="圖片 3"/>
          <p:cNvPicPr>
            <a:picLocks noChangeAspect="1"/>
          </p:cNvPicPr>
          <p:nvPr/>
        </p:nvPicPr>
        <p:blipFill>
          <a:blip r:embed="rId3"/>
          <a:srcRect b="11718"/>
          <a:stretch>
            <a:fillRect/>
          </a:stretch>
        </p:blipFill>
        <p:spPr>
          <a:xfrm>
            <a:off x="433992" y="1482725"/>
            <a:ext cx="9793349" cy="515891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548" name="AutoShape 8"/>
          <p:cNvSpPr/>
          <p:nvPr/>
        </p:nvSpPr>
        <p:spPr>
          <a:xfrm>
            <a:off x="5349686" y="5126718"/>
            <a:ext cx="351312" cy="1546483"/>
          </a:xfrm>
          <a:prstGeom prst="roundRect">
            <a:avLst>
              <a:gd name="adj" fmla="val 19035"/>
            </a:avLst>
          </a:prstGeom>
          <a:ln w="38100">
            <a:solidFill>
              <a:srgbClr val="FF0000"/>
            </a:solidFill>
            <a:prstDash val="sysDot"/>
          </a:ln>
        </p:spPr>
        <p:txBody>
          <a:bodyPr lIns="45718" tIns="45718" rIns="45718" bIns="45718" anchor="ctr"/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549" name="圖片 5" descr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719" y="1722168"/>
            <a:ext cx="2028826" cy="3486151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550" name="Text Box 12"/>
          <p:cNvSpPr txBox="1"/>
          <p:nvPr/>
        </p:nvSpPr>
        <p:spPr>
          <a:xfrm>
            <a:off x="8827282" y="1571309"/>
            <a:ext cx="1748864" cy="107721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Drill down </a:t>
            </a:r>
            <a:r>
              <a:rPr lang="ru-RU" dirty="0"/>
              <a:t>конкретного абонента (по его номеру телефон*)</a:t>
            </a:r>
            <a:endParaRPr dirty="0"/>
          </a:p>
        </p:txBody>
      </p:sp>
      <p:sp>
        <p:nvSpPr>
          <p:cNvPr id="556" name="AutoShape 13"/>
          <p:cNvSpPr/>
          <p:nvPr/>
        </p:nvSpPr>
        <p:spPr>
          <a:xfrm>
            <a:off x="6848763" y="2043574"/>
            <a:ext cx="1934874" cy="699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FF0000"/>
            </a:solidFill>
            <a:tailEnd type="stealth"/>
          </a:ln>
        </p:spPr>
        <p:txBody>
          <a:bodyPr/>
          <a:lstStyle/>
          <a:p>
            <a:endParaRPr/>
          </a:p>
        </p:txBody>
      </p:sp>
      <p:sp>
        <p:nvSpPr>
          <p:cNvPr id="552" name="TextBox 6"/>
          <p:cNvSpPr txBox="1"/>
          <p:nvPr/>
        </p:nvSpPr>
        <p:spPr>
          <a:xfrm>
            <a:off x="1697863" y="2371200"/>
            <a:ext cx="4374179" cy="400110"/>
          </a:xfrm>
          <a:prstGeom prst="rect">
            <a:avLst/>
          </a:prstGeom>
          <a:solidFill>
            <a:srgbClr val="FFFFFF">
              <a:alpha val="7002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2E75B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Top OTT</a:t>
            </a:r>
            <a:r>
              <a:rPr lang="ru-RU" dirty="0"/>
              <a:t> трафик для все абонентов</a:t>
            </a:r>
          </a:p>
        </p:txBody>
      </p:sp>
      <p:sp>
        <p:nvSpPr>
          <p:cNvPr id="553" name="TextBox 6"/>
          <p:cNvSpPr txBox="1"/>
          <p:nvPr/>
        </p:nvSpPr>
        <p:spPr>
          <a:xfrm>
            <a:off x="1130827" y="5241571"/>
            <a:ext cx="3624766" cy="719073"/>
          </a:xfrm>
          <a:prstGeom prst="rect">
            <a:avLst/>
          </a:prstGeom>
          <a:solidFill>
            <a:srgbClr val="FFFFFF">
              <a:alpha val="7002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2E75B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Top subscribers OTT traffic behavior…</a:t>
            </a:r>
          </a:p>
        </p:txBody>
      </p:sp>
      <p:pic>
        <p:nvPicPr>
          <p:cNvPr id="554" name="圖片 7" descr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100121"/>
            <a:ext cx="11034031" cy="354158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555" name="TextBox 6"/>
          <p:cNvSpPr txBox="1"/>
          <p:nvPr/>
        </p:nvSpPr>
        <p:spPr>
          <a:xfrm>
            <a:off x="3377426" y="5040785"/>
            <a:ext cx="5437148" cy="401573"/>
          </a:xfrm>
          <a:prstGeom prst="rect">
            <a:avLst/>
          </a:prstGeom>
          <a:solidFill>
            <a:srgbClr val="FFFFFF">
              <a:alpha val="7002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2E75B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Top OTT </a:t>
            </a:r>
            <a:r>
              <a:rPr lang="ru-RU" dirty="0"/>
              <a:t>трафик для конкретного абонента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0" animBg="1" advAuto="0"/>
      <p:bldP spid="549" grpId="0" animBg="1" advAuto="0"/>
      <p:bldP spid="550" grpId="0" animBg="1" advAuto="0"/>
      <p:bldP spid="556" grpId="0" animBg="1" advAuto="0"/>
      <p:bldP spid="554" grpId="0" animBg="1" advAuto="0"/>
      <p:bldP spid="555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End-to-End Visibility | User Count per OTT"/>
          <p:cNvSpPr txBox="1">
            <a:spLocks noGrp="1"/>
          </p:cNvSpPr>
          <p:nvPr>
            <p:ph type="body" idx="22"/>
          </p:nvPr>
        </p:nvSpPr>
        <p:spPr>
          <a:xfrm>
            <a:off x="838200" y="866681"/>
            <a:ext cx="9052158" cy="61427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z="3000"/>
            </a:pPr>
            <a:r>
              <a:rPr sz="2400" dirty="0"/>
              <a:t> End-to-End </a:t>
            </a:r>
            <a:r>
              <a:rPr lang="ru-RU" sz="2400" dirty="0"/>
              <a:t>Визуализация</a:t>
            </a:r>
            <a:r>
              <a:rPr dirty="0"/>
              <a:t> | </a:t>
            </a:r>
            <a:r>
              <a:rPr lang="ru-RU" dirty="0"/>
              <a:t>Подсчет пользователей ОТТ</a:t>
            </a:r>
            <a:r>
              <a:rPr dirty="0"/>
              <a:t> </a:t>
            </a:r>
          </a:p>
        </p:txBody>
      </p:sp>
      <p:pic>
        <p:nvPicPr>
          <p:cNvPr id="562" name="圖片 2" descr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21" y="1609561"/>
            <a:ext cx="11506201" cy="5048251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563" name="AutoShape 8"/>
          <p:cNvSpPr/>
          <p:nvPr/>
        </p:nvSpPr>
        <p:spPr>
          <a:xfrm>
            <a:off x="6222704" y="4634333"/>
            <a:ext cx="5522551" cy="179424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prstDash val="sysDot"/>
          </a:ln>
        </p:spPr>
        <p:txBody>
          <a:bodyPr lIns="45718" tIns="45718" rIns="45718" bIns="45718" anchor="ctr"/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64" name="Text Box 12"/>
          <p:cNvSpPr txBox="1"/>
          <p:nvPr/>
        </p:nvSpPr>
        <p:spPr>
          <a:xfrm>
            <a:off x="2219052" y="5135522"/>
            <a:ext cx="1723877" cy="107721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900"/>
              </a:spcBef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600" dirty="0">
                <a:latin typeface="Helvetica Neue"/>
                <a:ea typeface="Helvetica Neue Light"/>
                <a:cs typeface="Helvetica Neue Light"/>
                <a:sym typeface="Helvetica Neue"/>
              </a:rPr>
              <a:t>Количество пользователей по сервисам (по </a:t>
            </a:r>
            <a:r>
              <a:rPr lang="en-US" sz="1600" dirty="0">
                <a:latin typeface="Helvetica Neue"/>
                <a:ea typeface="Helvetica Neue Light"/>
                <a:cs typeface="Helvetica Neue Light"/>
                <a:sym typeface="Helvetica Neue"/>
              </a:rPr>
              <a:t>IP </a:t>
            </a:r>
            <a:r>
              <a:rPr lang="ru-RU" sz="1600" dirty="0">
                <a:latin typeface="Helvetica Neue"/>
                <a:ea typeface="Helvetica Neue Light"/>
                <a:cs typeface="Helvetica Neue Light"/>
                <a:sym typeface="Helvetica Neue"/>
              </a:rPr>
              <a:t>адресам)</a:t>
            </a:r>
            <a:endParaRPr sz="14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65" name="AutoShape 13"/>
          <p:cNvCxnSpPr>
            <a:stCxn id="564" idx="0"/>
            <a:endCxn id="563" idx="0"/>
          </p:cNvCxnSpPr>
          <p:nvPr/>
        </p:nvCxnSpPr>
        <p:spPr>
          <a:xfrm flipV="1">
            <a:off x="3080991" y="4634333"/>
            <a:ext cx="5902989" cy="501189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</p:cxnSp>
      <p:sp>
        <p:nvSpPr>
          <p:cNvPr id="566" name="TextBox 6"/>
          <p:cNvSpPr txBox="1"/>
          <p:nvPr/>
        </p:nvSpPr>
        <p:spPr>
          <a:xfrm>
            <a:off x="1270685" y="1951241"/>
            <a:ext cx="3120339" cy="707886"/>
          </a:xfrm>
          <a:prstGeom prst="rect">
            <a:avLst/>
          </a:prstGeom>
          <a:solidFill>
            <a:srgbClr val="FFFFFF">
              <a:alpha val="7002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2E75B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Top OTT </a:t>
            </a:r>
            <a:r>
              <a:rPr lang="ru-RU" dirty="0"/>
              <a:t>трафик для все пользователей </a:t>
            </a:r>
            <a:endParaRPr dirty="0"/>
          </a:p>
        </p:txBody>
      </p:sp>
      <p:sp>
        <p:nvSpPr>
          <p:cNvPr id="567" name="TextBox 6"/>
          <p:cNvSpPr txBox="1"/>
          <p:nvPr/>
        </p:nvSpPr>
        <p:spPr>
          <a:xfrm>
            <a:off x="7632957" y="2024133"/>
            <a:ext cx="3997068" cy="707886"/>
          </a:xfrm>
          <a:prstGeom prst="rect">
            <a:avLst/>
          </a:prstGeom>
          <a:solidFill>
            <a:srgbClr val="FFFFFF">
              <a:alpha val="7002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2E75B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Top OTT </a:t>
            </a:r>
            <a:r>
              <a:rPr lang="ru-RU" dirty="0"/>
              <a:t>абоненты по количеству для ОТТ сервисов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0" animBg="1" advAuto="0"/>
      <p:bldP spid="564" grpId="0" animBg="1" advAuto="0"/>
      <p:bldP spid="56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enieAnalytics: A Big Data Extension to GenieATM"/>
          <p:cNvSpPr txBox="1">
            <a:spLocks noGrp="1"/>
          </p:cNvSpPr>
          <p:nvPr>
            <p:ph type="body" idx="22"/>
          </p:nvPr>
        </p:nvSpPr>
        <p:spPr>
          <a:xfrm>
            <a:off x="838199" y="841281"/>
            <a:ext cx="10138994" cy="625812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GenieAnalytics</a:t>
            </a:r>
            <a:r>
              <a:rPr dirty="0"/>
              <a:t>: </a:t>
            </a:r>
            <a:r>
              <a:rPr lang="en-US" dirty="0"/>
              <a:t>Big Data </a:t>
            </a:r>
            <a:r>
              <a:rPr lang="ru-RU" dirty="0"/>
              <a:t>расширение для </a:t>
            </a:r>
            <a:r>
              <a:rPr dirty="0" err="1"/>
              <a:t>GenieATM</a:t>
            </a:r>
            <a:r>
              <a:rPr dirty="0"/>
              <a:t> </a:t>
            </a:r>
          </a:p>
        </p:txBody>
      </p:sp>
      <p:sp>
        <p:nvSpPr>
          <p:cNvPr id="340" name="01 Big Data Capability…"/>
          <p:cNvSpPr txBox="1"/>
          <p:nvPr/>
        </p:nvSpPr>
        <p:spPr>
          <a:xfrm>
            <a:off x="812954" y="2255600"/>
            <a:ext cx="3362271" cy="179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6EA6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01</a:t>
            </a:r>
            <a:r>
              <a:rPr dirty="0"/>
              <a:t> </a:t>
            </a:r>
            <a:r>
              <a:rPr lang="ru-RU" sz="1600" dirty="0"/>
              <a:t>Анализ «больших данных»</a:t>
            </a:r>
            <a:endParaRPr sz="1600" dirty="0"/>
          </a:p>
          <a:p>
            <a:pPr>
              <a:lnSpc>
                <a:spcPct val="110000"/>
              </a:lnSpc>
              <a:buFont typeface="Helvetica"/>
              <a:defRPr sz="1600"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Анализ по запросу без заранее определенных правил по полным исходным данным. Поддержка  гибких фильтров и множества агрегационных ключей.</a:t>
            </a:r>
            <a:r>
              <a:rPr dirty="0"/>
              <a:t> </a:t>
            </a:r>
          </a:p>
        </p:txBody>
      </p:sp>
      <p:sp>
        <p:nvSpPr>
          <p:cNvPr id="341" name="03 Powerful Visualization…"/>
          <p:cNvSpPr txBox="1"/>
          <p:nvPr/>
        </p:nvSpPr>
        <p:spPr>
          <a:xfrm>
            <a:off x="7946710" y="4570348"/>
            <a:ext cx="3817397" cy="125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>
                <a:solidFill>
                  <a:srgbClr val="6EA6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03</a:t>
            </a:r>
            <a:r>
              <a:rPr dirty="0"/>
              <a:t> </a:t>
            </a:r>
            <a:r>
              <a:rPr lang="ru-RU" sz="1600" dirty="0"/>
              <a:t>Мощная визуализация</a:t>
            </a:r>
            <a:endParaRPr sz="1600" dirty="0"/>
          </a:p>
          <a:p>
            <a:pPr>
              <a:lnSpc>
                <a:spcPct val="110000"/>
              </a:lnSpc>
              <a:buFont typeface="Helvetica"/>
              <a:defRPr sz="1600"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Отзывчивый пользовательский интерфейс, множество типов диаграмм и панелей (</a:t>
            </a:r>
            <a:r>
              <a:rPr lang="en-US" dirty="0"/>
              <a:t>dashboards)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342" name="02 Fast Raw Data Process…"/>
          <p:cNvSpPr txBox="1"/>
          <p:nvPr/>
        </p:nvSpPr>
        <p:spPr>
          <a:xfrm>
            <a:off x="7845560" y="2255600"/>
            <a:ext cx="4024055" cy="1671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>
                <a:solidFill>
                  <a:srgbClr val="6EA6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02 </a:t>
            </a:r>
            <a:r>
              <a:rPr lang="ru-RU" sz="1600" dirty="0"/>
              <a:t>Быстрая обработка исходных данных</a:t>
            </a:r>
            <a:endParaRPr sz="1600" dirty="0"/>
          </a:p>
          <a:p>
            <a:pPr>
              <a:lnSpc>
                <a:spcPct val="110000"/>
              </a:lnSpc>
              <a:buFont typeface="Helvetica"/>
              <a:defRPr sz="1600"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Использование сжатия и «умного» </a:t>
            </a:r>
            <a:r>
              <a:rPr lang="ru-RU" dirty="0" err="1"/>
              <a:t>сэмплирования</a:t>
            </a:r>
            <a:r>
              <a:rPr lang="ru-RU" dirty="0"/>
              <a:t> позволяет сохранять исходные данные максимально эффективно и максимально быстро их обрабатывать</a:t>
            </a:r>
            <a:endParaRPr dirty="0"/>
          </a:p>
        </p:txBody>
      </p:sp>
      <p:sp>
        <p:nvSpPr>
          <p:cNvPr id="343" name="04 More Data Correlation…"/>
          <p:cNvSpPr txBox="1"/>
          <p:nvPr/>
        </p:nvSpPr>
        <p:spPr>
          <a:xfrm>
            <a:off x="812954" y="4570348"/>
            <a:ext cx="3362271" cy="1671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6EA6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04 </a:t>
            </a:r>
            <a:r>
              <a:rPr lang="ru-RU" sz="1600" dirty="0"/>
              <a:t>Новые источники данных</a:t>
            </a:r>
            <a:endParaRPr sz="1600" dirty="0"/>
          </a:p>
          <a:p>
            <a:pPr>
              <a:lnSpc>
                <a:spcPct val="110000"/>
              </a:lnSpc>
              <a:buFont typeface="Helvetica"/>
              <a:defRPr sz="1600"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Объединение разнородных данных для более богатого анализа </a:t>
            </a:r>
            <a:r>
              <a:rPr dirty="0"/>
              <a:t>(</a:t>
            </a:r>
            <a:r>
              <a:rPr lang="ru-RU" dirty="0"/>
              <a:t>к примеру, </a:t>
            </a:r>
            <a:r>
              <a:rPr lang="ru-RU" dirty="0" err="1"/>
              <a:t>гео</a:t>
            </a:r>
            <a:r>
              <a:rPr lang="ru-RU" dirty="0"/>
              <a:t>-локация, </a:t>
            </a:r>
            <a:r>
              <a:rPr lang="en-US" dirty="0"/>
              <a:t>DNS, AAA (RADIUS), CG-NAT</a:t>
            </a:r>
            <a:r>
              <a:rPr lang="ru-RU" dirty="0"/>
              <a:t> и другие)</a:t>
            </a:r>
            <a:endParaRPr dirty="0"/>
          </a:p>
        </p:txBody>
      </p:sp>
      <p:grpSp>
        <p:nvGrpSpPr>
          <p:cNvPr id="353" name="群組"/>
          <p:cNvGrpSpPr/>
          <p:nvPr/>
        </p:nvGrpSpPr>
        <p:grpSpPr>
          <a:xfrm>
            <a:off x="4117263" y="2255600"/>
            <a:ext cx="3689726" cy="3689726"/>
            <a:chOff x="0" y="0"/>
            <a:chExt cx="3689725" cy="3689725"/>
          </a:xfrm>
        </p:grpSpPr>
        <p:sp>
          <p:nvSpPr>
            <p:cNvPr id="344" name="Analyze"/>
            <p:cNvSpPr txBox="1"/>
            <p:nvPr/>
          </p:nvSpPr>
          <p:spPr>
            <a:xfrm rot="2580807">
              <a:off x="1934897" y="410151"/>
              <a:ext cx="1415664" cy="540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defRPr>
              </a:lvl1pPr>
            </a:lstStyle>
            <a:p>
              <a:r>
                <a:t>Analyze</a:t>
              </a:r>
            </a:p>
          </p:txBody>
        </p:sp>
        <p:sp>
          <p:nvSpPr>
            <p:cNvPr id="345" name="Detect"/>
            <p:cNvSpPr txBox="1"/>
            <p:nvPr/>
          </p:nvSpPr>
          <p:spPr>
            <a:xfrm rot="18660000">
              <a:off x="2171661" y="2388729"/>
              <a:ext cx="1170259" cy="540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defRPr>
              </a:lvl1pPr>
            </a:lstStyle>
            <a:p>
              <a:r>
                <a:t>Detect</a:t>
              </a:r>
            </a:p>
          </p:txBody>
        </p:sp>
        <p:sp>
          <p:nvSpPr>
            <p:cNvPr id="346" name="Mitigate"/>
            <p:cNvSpPr txBox="1"/>
            <p:nvPr/>
          </p:nvSpPr>
          <p:spPr>
            <a:xfrm rot="2580807">
              <a:off x="197644" y="2501622"/>
              <a:ext cx="1395019" cy="540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defRPr>
              </a:lvl1pPr>
            </a:lstStyle>
            <a:p>
              <a:r>
                <a:t>Mitigate</a:t>
              </a:r>
            </a:p>
          </p:txBody>
        </p:sp>
        <p:sp>
          <p:nvSpPr>
            <p:cNvPr id="347" name="Collect"/>
            <p:cNvSpPr txBox="1"/>
            <p:nvPr/>
          </p:nvSpPr>
          <p:spPr>
            <a:xfrm rot="18840000">
              <a:off x="118104" y="603623"/>
              <a:ext cx="1231476" cy="540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defRPr>
              </a:lvl1pPr>
            </a:lstStyle>
            <a:p>
              <a:r>
                <a:t>Collect</a:t>
              </a:r>
            </a:p>
          </p:txBody>
        </p:sp>
        <p:pic>
          <p:nvPicPr>
            <p:cNvPr id="348" name="影像" descr="影像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89726" cy="36897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" name="矩形"/>
            <p:cNvSpPr/>
            <p:nvPr/>
          </p:nvSpPr>
          <p:spPr>
            <a:xfrm>
              <a:off x="2296146" y="249857"/>
              <a:ext cx="1233138" cy="861574"/>
            </a:xfrm>
            <a:prstGeom prst="rect">
              <a:avLst/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0" name="矩形"/>
            <p:cNvSpPr/>
            <p:nvPr/>
          </p:nvSpPr>
          <p:spPr>
            <a:xfrm>
              <a:off x="2296146" y="2584143"/>
              <a:ext cx="1233138" cy="861575"/>
            </a:xfrm>
            <a:prstGeom prst="rect">
              <a:avLst/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1" name="矩形"/>
            <p:cNvSpPr/>
            <p:nvPr/>
          </p:nvSpPr>
          <p:spPr>
            <a:xfrm>
              <a:off x="111539" y="2584143"/>
              <a:ext cx="1233138" cy="861575"/>
            </a:xfrm>
            <a:prstGeom prst="rect">
              <a:avLst/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2" name="矩形"/>
            <p:cNvSpPr/>
            <p:nvPr/>
          </p:nvSpPr>
          <p:spPr>
            <a:xfrm>
              <a:off x="80263" y="249857"/>
              <a:ext cx="1233138" cy="861574"/>
            </a:xfrm>
            <a:prstGeom prst="rect">
              <a:avLst/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54" name="Longer &amp; Faster  Data Store"/>
          <p:cNvSpPr txBox="1"/>
          <p:nvPr/>
        </p:nvSpPr>
        <p:spPr>
          <a:xfrm>
            <a:off x="6077631" y="2634079"/>
            <a:ext cx="1711364" cy="585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buFont typeface="Helvetica"/>
              <a:defRPr sz="1600"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 dirty="0"/>
              <a:t>Оптимизированное</a:t>
            </a:r>
            <a:br>
              <a:rPr lang="ru-RU" sz="1400" dirty="0"/>
            </a:br>
            <a:r>
              <a:rPr lang="ru-RU" sz="1400" dirty="0"/>
              <a:t> хранилище</a:t>
            </a:r>
            <a:endParaRPr sz="1400" dirty="0"/>
          </a:p>
        </p:txBody>
      </p:sp>
      <p:sp>
        <p:nvSpPr>
          <p:cNvPr id="355" name="Better  Visualization"/>
          <p:cNvSpPr txBox="1"/>
          <p:nvPr/>
        </p:nvSpPr>
        <p:spPr>
          <a:xfrm>
            <a:off x="6360130" y="4933564"/>
            <a:ext cx="1414808" cy="656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buFont typeface="Helvetica"/>
              <a:defRPr sz="1600"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Лучшая </a:t>
            </a:r>
            <a:br>
              <a:rPr lang="ru-RU" dirty="0"/>
            </a:br>
            <a:r>
              <a:rPr lang="ru-RU" dirty="0"/>
              <a:t>визуализация</a:t>
            </a:r>
            <a:endParaRPr dirty="0"/>
          </a:p>
        </p:txBody>
      </p:sp>
      <p:sp>
        <p:nvSpPr>
          <p:cNvPr id="356" name="Richer  Context"/>
          <p:cNvSpPr txBox="1"/>
          <p:nvPr/>
        </p:nvSpPr>
        <p:spPr>
          <a:xfrm>
            <a:off x="4363057" y="4933564"/>
            <a:ext cx="1044515" cy="656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buFont typeface="Helvetica"/>
              <a:defRPr sz="1600"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Богатство</a:t>
            </a:r>
            <a:br>
              <a:rPr lang="ru-RU" dirty="0"/>
            </a:br>
            <a:r>
              <a:rPr lang="ru-RU" dirty="0"/>
              <a:t> данных</a:t>
            </a:r>
            <a:endParaRPr dirty="0"/>
          </a:p>
        </p:txBody>
      </p:sp>
      <p:sp>
        <p:nvSpPr>
          <p:cNvPr id="357" name="More Flexible Analytics"/>
          <p:cNvSpPr txBox="1"/>
          <p:nvPr/>
        </p:nvSpPr>
        <p:spPr>
          <a:xfrm>
            <a:off x="4319026" y="2738835"/>
            <a:ext cx="1163137" cy="656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buFont typeface="Helvetica"/>
              <a:defRPr sz="1600"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Гибкая</a:t>
            </a:r>
            <a:br>
              <a:rPr lang="ru-RU" dirty="0"/>
            </a:br>
            <a:r>
              <a:rPr lang="ru-RU" dirty="0"/>
              <a:t> Аналитика</a:t>
            </a:r>
            <a:endParaRPr dirty="0"/>
          </a:p>
        </p:txBody>
      </p:sp>
      <p:sp>
        <p:nvSpPr>
          <p:cNvPr id="358" name="幻燈片編號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 animBg="1" advAuto="0"/>
      <p:bldP spid="341" grpId="0" animBg="1" advAuto="0"/>
      <p:bldP spid="342" grpId="0" animBg="1" advAuto="0"/>
      <p:bldP spid="343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End-to-End Visibility | Traffic per User Group"/>
          <p:cNvSpPr txBox="1">
            <a:spLocks noGrp="1"/>
          </p:cNvSpPr>
          <p:nvPr>
            <p:ph type="body" idx="22"/>
          </p:nvPr>
        </p:nvSpPr>
        <p:spPr>
          <a:xfrm>
            <a:off x="838200" y="866681"/>
            <a:ext cx="9773509" cy="61427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z="3000"/>
            </a:pPr>
            <a:r>
              <a:rPr sz="2400" dirty="0"/>
              <a:t> End-to-End </a:t>
            </a:r>
            <a:r>
              <a:rPr lang="ru-RU" sz="2400" dirty="0"/>
              <a:t>Визуализация</a:t>
            </a:r>
            <a:r>
              <a:rPr dirty="0"/>
              <a:t> | </a:t>
            </a:r>
            <a:r>
              <a:rPr lang="ru-RU" dirty="0"/>
              <a:t>Трафик на группу пользователей</a:t>
            </a:r>
            <a:endParaRPr dirty="0"/>
          </a:p>
        </p:txBody>
      </p:sp>
      <p:pic>
        <p:nvPicPr>
          <p:cNvPr id="573" name="圖片 3" descr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56622"/>
            <a:ext cx="12192001" cy="480291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574" name="Text Box 12"/>
          <p:cNvSpPr txBox="1"/>
          <p:nvPr/>
        </p:nvSpPr>
        <p:spPr>
          <a:xfrm>
            <a:off x="40433" y="4511913"/>
            <a:ext cx="1411141" cy="5740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Mobile Phone Number</a:t>
            </a:r>
          </a:p>
        </p:txBody>
      </p:sp>
      <p:sp>
        <p:nvSpPr>
          <p:cNvPr id="575" name="Text Box 12"/>
          <p:cNvSpPr txBox="1"/>
          <p:nvPr/>
        </p:nvSpPr>
        <p:spPr>
          <a:xfrm>
            <a:off x="2386463" y="4544098"/>
            <a:ext cx="1694758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900"/>
              </a:spcBef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OTT</a:t>
            </a:r>
            <a:r>
              <a:rPr sz="12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Provider</a:t>
            </a:r>
          </a:p>
        </p:txBody>
      </p:sp>
      <p:sp>
        <p:nvSpPr>
          <p:cNvPr id="576" name="Text Box 12"/>
          <p:cNvSpPr txBox="1"/>
          <p:nvPr/>
        </p:nvSpPr>
        <p:spPr>
          <a:xfrm>
            <a:off x="5311001" y="4544098"/>
            <a:ext cx="1411142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OTT</a:t>
            </a:r>
            <a:r>
              <a:rPr sz="1200">
                <a:solidFill>
                  <a:srgbClr val="A7A7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Service</a:t>
            </a:r>
          </a:p>
        </p:txBody>
      </p:sp>
      <p:sp>
        <p:nvSpPr>
          <p:cNvPr id="577" name="Text Box 12"/>
          <p:cNvSpPr txBox="1"/>
          <p:nvPr/>
        </p:nvSpPr>
        <p:spPr>
          <a:xfrm>
            <a:off x="8334413" y="4544098"/>
            <a:ext cx="1251010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Site Name</a:t>
            </a:r>
          </a:p>
        </p:txBody>
      </p:sp>
      <p:sp>
        <p:nvSpPr>
          <p:cNvPr id="578" name="Text Box 12"/>
          <p:cNvSpPr txBox="1"/>
          <p:nvPr/>
        </p:nvSpPr>
        <p:spPr>
          <a:xfrm>
            <a:off x="11011692" y="4547679"/>
            <a:ext cx="1116014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Dst ASN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圖片 2" descr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圖片 6" descr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34" y="0"/>
            <a:ext cx="1439295" cy="1439295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文字方塊 9"/>
          <p:cNvSpPr txBox="1"/>
          <p:nvPr/>
        </p:nvSpPr>
        <p:spPr>
          <a:xfrm>
            <a:off x="4005874" y="2474892"/>
            <a:ext cx="4438364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t>THANK YOU!</a:t>
            </a:r>
          </a:p>
        </p:txBody>
      </p:sp>
      <p:sp>
        <p:nvSpPr>
          <p:cNvPr id="599" name="文字方塊 10"/>
          <p:cNvSpPr txBox="1"/>
          <p:nvPr/>
        </p:nvSpPr>
        <p:spPr>
          <a:xfrm>
            <a:off x="4825267" y="3947836"/>
            <a:ext cx="2408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A2DB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www.genie-networks.com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Agenda"/>
          <p:cNvSpPr txBox="1">
            <a:spLocks noGrp="1"/>
          </p:cNvSpPr>
          <p:nvPr>
            <p:ph type="body" idx="22"/>
          </p:nvPr>
        </p:nvSpPr>
        <p:spPr>
          <a:xfrm>
            <a:off x="838200" y="813342"/>
            <a:ext cx="5618526" cy="625812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lang="en-US" dirty="0"/>
              <a:t>Genie Analytics – </a:t>
            </a:r>
            <a:r>
              <a:rPr lang="ru-RU" dirty="0"/>
              <a:t>Для кого? </a:t>
            </a:r>
            <a:endParaRPr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05EF5D-8FBB-4857-BD1D-B473618D4B24}"/>
              </a:ext>
            </a:extLst>
          </p:cNvPr>
          <p:cNvSpPr/>
          <p:nvPr/>
        </p:nvSpPr>
        <p:spPr>
          <a:xfrm>
            <a:off x="568036" y="1296508"/>
            <a:ext cx="110559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dirty="0">
                <a:solidFill>
                  <a:srgbClr val="0070C0"/>
                </a:solidFill>
              </a:rPr>
              <a:t>Эксплуатация и развитие транспортной сети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Поиск и устранение неисправностей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Анализ трафика и потенциальных проблем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Анализ оптимальных путей развития инфраструктуры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solidFill>
                  <a:srgbClr val="0070C0"/>
                </a:solidFill>
              </a:rPr>
              <a:t>Маркетинг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Оценка использования внешних сервисов (</a:t>
            </a:r>
            <a:r>
              <a:rPr lang="en-US" dirty="0"/>
              <a:t>OTT </a:t>
            </a:r>
            <a:r>
              <a:rPr lang="ru-RU" dirty="0"/>
              <a:t>анализ) 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Подготовка маркетинговых мероприятий на основе полученного анализа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Удержание абонентов за счет знания «что нужно абоненту» и спец программ 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Вовлечения абонентов в новые (собственные) сервисы, за счет перехода от конкурентов (мы же знаем, какими конкурентными сервисами абонент пользуется)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70C0"/>
                </a:solidFill>
              </a:rPr>
              <a:t>B2O/Peering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Визуализация и оценка путей прохождения трафика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Оптимизация связности (</a:t>
            </a:r>
            <a:r>
              <a:rPr lang="ru-RU" dirty="0" err="1"/>
              <a:t>пиринга</a:t>
            </a:r>
            <a:r>
              <a:rPr lang="ru-RU" dirty="0"/>
              <a:t>, </a:t>
            </a:r>
            <a:r>
              <a:rPr lang="ru-RU" dirty="0" err="1"/>
              <a:t>аплинков</a:t>
            </a:r>
            <a:r>
              <a:rPr lang="ru-RU" dirty="0"/>
              <a:t>, клиентов)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Визуализация и оценка </a:t>
            </a:r>
            <a:r>
              <a:rPr lang="en-US" dirty="0"/>
              <a:t>CDN </a:t>
            </a:r>
            <a:r>
              <a:rPr lang="ru-RU" dirty="0"/>
              <a:t>трафика 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solidFill>
                  <a:srgbClr val="0070C0"/>
                </a:solidFill>
              </a:rPr>
              <a:t>Безопасность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Поиск и анализ вредоносного трафика (сканирование сети, черви и другое)</a:t>
            </a:r>
          </a:p>
          <a:p>
            <a:pPr marL="1200150" lvl="2" indent="-285750">
              <a:buFontTx/>
              <a:buChar char="-"/>
            </a:pPr>
            <a:r>
              <a:rPr lang="ru-RU" dirty="0"/>
              <a:t>Возможность анализа абонентов, перепродающих услугу</a:t>
            </a:r>
          </a:p>
          <a:p>
            <a:pPr marL="1200150" lvl="2" indent="-285750">
              <a:buFontTx/>
              <a:buChar char="-"/>
            </a:pPr>
            <a:endParaRPr lang="ru-RU" dirty="0"/>
          </a:p>
          <a:p>
            <a:pPr marL="285750" indent="-285750" algn="r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Agenda"/>
          <p:cNvSpPr txBox="1">
            <a:spLocks noGrp="1"/>
          </p:cNvSpPr>
          <p:nvPr>
            <p:ph type="body" idx="22"/>
          </p:nvPr>
        </p:nvSpPr>
        <p:spPr>
          <a:xfrm>
            <a:off x="838200" y="813342"/>
            <a:ext cx="8856592" cy="625812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lang="en-US" dirty="0"/>
              <a:t>Genie Analytics – </a:t>
            </a:r>
            <a:r>
              <a:rPr lang="ru-RU" dirty="0"/>
              <a:t>Из чего состоит решение? 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3458D-A897-4DD0-A172-F780B1E34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1539"/>
            <a:ext cx="10515600" cy="5455827"/>
          </a:xfrm>
        </p:spPr>
        <p:txBody>
          <a:bodyPr>
            <a:normAutofit fontScale="77500" lnSpcReduction="20000"/>
          </a:bodyPr>
          <a:lstStyle/>
          <a:p>
            <a:endParaRPr lang="en-US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сбора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Источник данных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1 – Genie ATM)</a:t>
            </a:r>
          </a:p>
          <a:p>
            <a:pPr lvl="1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Отвечает за сбор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xFlow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данных с маршрутизаторов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Собирается информацию о состоянии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BGP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 маршрутизаторов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indent="0">
              <a:buNone/>
            </a:pPr>
            <a:endParaRPr lang="en-US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2.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Genie Internet Information Services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Источник данных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2)</a:t>
            </a:r>
          </a:p>
          <a:p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   -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Облачная платформа (база данных)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Genie</a:t>
            </a:r>
          </a:p>
          <a:p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   -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Привязка номера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AS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к имени,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IP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адреса к организации и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/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или стране и городу, база данных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OTT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,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CDN</a:t>
            </a:r>
          </a:p>
          <a:p>
            <a:endParaRPr lang="en-US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DNS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Ingestor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Источник данных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Собирает ответы от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DNS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серверов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.</a:t>
            </a:r>
          </a:p>
          <a:p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-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Связывает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информацию из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DNS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с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IP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адресами,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Web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сайтами, ОТТ сервисами и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CDN</a:t>
            </a:r>
          </a:p>
          <a:p>
            <a:endParaRPr lang="en-US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AAA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Ingestor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Источник данных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  <a:p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-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Собирает и обрабатывает копию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RADIUS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сообщения (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access/accounting).</a:t>
            </a:r>
          </a:p>
          <a:p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-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«выдергивает» значения атрибутов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Framed-IP-Address, Username, Calling Station Id, Called Station Id, NAS Identifier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и </a:t>
            </a:r>
            <a:r>
              <a:rPr lang="ru-RU" sz="18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др</a:t>
            </a:r>
            <a:endParaRPr lang="en-US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endParaRPr lang="en-US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5.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NAT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Ingestor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(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Источник данных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5)</a:t>
            </a:r>
            <a:endParaRPr lang="en-US" sz="1800" dirty="0">
              <a:solidFill>
                <a:srgbClr val="262626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-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Позволяет привязать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Private IP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к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Public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IP.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Возможность визуализировать трафик для «серых»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IP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адресов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6.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Genie Analytics System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(платформа)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-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Платформа «больших данных»</a:t>
            </a:r>
            <a:endParaRPr lang="en-US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-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Создание и обработка запросов на построение отчетов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</a:t>
            </a:r>
          </a:p>
          <a:p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   </a:t>
            </a:r>
            <a:r>
              <a:rPr lang="en-US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- Web </a:t>
            </a:r>
            <a:r>
              <a:rPr lang="ru-RU" sz="1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Roboto Light"/>
              </a:rPr>
              <a:t>портал и визуализация</a:t>
            </a:r>
            <a:endParaRPr lang="en-US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endParaRPr lang="en-US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4138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Agenda"/>
          <p:cNvSpPr txBox="1">
            <a:spLocks noGrp="1"/>
          </p:cNvSpPr>
          <p:nvPr>
            <p:ph type="body" idx="22"/>
          </p:nvPr>
        </p:nvSpPr>
        <p:spPr>
          <a:xfrm>
            <a:off x="838200" y="813342"/>
            <a:ext cx="7865936" cy="625812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lang="en-US" dirty="0"/>
              <a:t>Genie Analytics – </a:t>
            </a:r>
            <a:r>
              <a:rPr lang="ru-RU" dirty="0"/>
              <a:t>Архитектура решения</a:t>
            </a:r>
            <a:endParaRPr dirty="0"/>
          </a:p>
        </p:txBody>
      </p:sp>
      <p:sp>
        <p:nvSpPr>
          <p:cNvPr id="4" name="直線接點 43">
            <a:extLst>
              <a:ext uri="{FF2B5EF4-FFF2-40B4-BE49-F238E27FC236}">
                <a16:creationId xmlns:a16="http://schemas.microsoft.com/office/drawing/2014/main" id="{F24CDECF-F163-4739-B763-EA613AA9E185}"/>
              </a:ext>
            </a:extLst>
          </p:cNvPr>
          <p:cNvSpPr/>
          <p:nvPr/>
        </p:nvSpPr>
        <p:spPr>
          <a:xfrm>
            <a:off x="1934828" y="3666766"/>
            <a:ext cx="1" cy="577424"/>
          </a:xfrm>
          <a:prstGeom prst="line">
            <a:avLst/>
          </a:prstGeom>
          <a:ln w="12700">
            <a:solidFill>
              <a:srgbClr val="939393"/>
            </a:solidFill>
            <a:miter/>
          </a:ln>
        </p:spPr>
        <p:txBody>
          <a:bodyPr lIns="45719" rIns="45719"/>
          <a:lstStyle/>
          <a:p>
            <a:pPr defTabSz="457200"/>
            <a:endParaRPr/>
          </a:p>
        </p:txBody>
      </p:sp>
      <p:grpSp>
        <p:nvGrpSpPr>
          <p:cNvPr id="5" name="群組 11">
            <a:extLst>
              <a:ext uri="{FF2B5EF4-FFF2-40B4-BE49-F238E27FC236}">
                <a16:creationId xmlns:a16="http://schemas.microsoft.com/office/drawing/2014/main" id="{39270925-DE89-4B21-8A73-2B25AEFE6973}"/>
              </a:ext>
            </a:extLst>
          </p:cNvPr>
          <p:cNvGrpSpPr/>
          <p:nvPr/>
        </p:nvGrpSpPr>
        <p:grpSpPr>
          <a:xfrm>
            <a:off x="3155384" y="1439154"/>
            <a:ext cx="1346258" cy="1259568"/>
            <a:chOff x="0" y="0"/>
            <a:chExt cx="1346256" cy="1259567"/>
          </a:xfrm>
        </p:grpSpPr>
        <p:pic>
          <p:nvPicPr>
            <p:cNvPr id="7" name="圖片 37" descr="圖片 37">
              <a:extLst>
                <a:ext uri="{FF2B5EF4-FFF2-40B4-BE49-F238E27FC236}">
                  <a16:creationId xmlns:a16="http://schemas.microsoft.com/office/drawing/2014/main" id="{78D2518A-393C-47AE-B34E-74FBF0364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1346257" cy="12595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圖片 4" descr="圖片 4">
              <a:extLst>
                <a:ext uri="{FF2B5EF4-FFF2-40B4-BE49-F238E27FC236}">
                  <a16:creationId xmlns:a16="http://schemas.microsoft.com/office/drawing/2014/main" id="{83691CF3-CDEC-4F55-92C2-26A41CBDD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772" y="334922"/>
              <a:ext cx="325226" cy="325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圖片 6" descr="圖片 6">
              <a:extLst>
                <a:ext uri="{FF2B5EF4-FFF2-40B4-BE49-F238E27FC236}">
                  <a16:creationId xmlns:a16="http://schemas.microsoft.com/office/drawing/2014/main" id="{83A76AE1-75C9-4680-B1B9-4BAAF9CE6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518" y="540725"/>
              <a:ext cx="299825" cy="299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圖片 8" descr="圖片 8">
              <a:extLst>
                <a:ext uri="{FF2B5EF4-FFF2-40B4-BE49-F238E27FC236}">
                  <a16:creationId xmlns:a16="http://schemas.microsoft.com/office/drawing/2014/main" id="{296B8ADD-E004-490E-BABA-33A56F71D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259" y="634747"/>
              <a:ext cx="306427" cy="3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圖片 10" descr="圖片 10">
              <a:extLst>
                <a:ext uri="{FF2B5EF4-FFF2-40B4-BE49-F238E27FC236}">
                  <a16:creationId xmlns:a16="http://schemas.microsoft.com/office/drawing/2014/main" id="{8BEE8283-E672-4698-8758-B5374BB8D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334" y="659746"/>
              <a:ext cx="306427" cy="3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" name="圖片 13" descr="圖片 13">
            <a:extLst>
              <a:ext uri="{FF2B5EF4-FFF2-40B4-BE49-F238E27FC236}">
                <a16:creationId xmlns:a16="http://schemas.microsoft.com/office/drawing/2014/main" id="{D5F69D1F-A3EF-4D46-979B-7AA290222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106" y="5167577"/>
            <a:ext cx="690311" cy="690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圖片 55" descr="圖片 55">
            <a:extLst>
              <a:ext uri="{FF2B5EF4-FFF2-40B4-BE49-F238E27FC236}">
                <a16:creationId xmlns:a16="http://schemas.microsoft.com/office/drawing/2014/main" id="{4AA4902B-1C2B-4DDF-A421-8CA684EBBA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4258" y="5286699"/>
            <a:ext cx="454536" cy="484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圖片 57" descr="圖片 57">
            <a:extLst>
              <a:ext uri="{FF2B5EF4-FFF2-40B4-BE49-F238E27FC236}">
                <a16:creationId xmlns:a16="http://schemas.microsoft.com/office/drawing/2014/main" id="{389FD42C-B01E-4A6A-BF2D-F3BC1332EF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445" y="2814492"/>
            <a:ext cx="801293" cy="801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圖片 61" descr="圖片 61">
            <a:extLst>
              <a:ext uri="{FF2B5EF4-FFF2-40B4-BE49-F238E27FC236}">
                <a16:creationId xmlns:a16="http://schemas.microsoft.com/office/drawing/2014/main" id="{3B8A529B-71AE-4DBA-A17D-D0A1B9E044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8436" y="4877694"/>
            <a:ext cx="817584" cy="817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圖片 67" descr="圖片 67">
            <a:extLst>
              <a:ext uri="{FF2B5EF4-FFF2-40B4-BE49-F238E27FC236}">
                <a16:creationId xmlns:a16="http://schemas.microsoft.com/office/drawing/2014/main" id="{C0AC5FD8-6996-4433-95C4-1F647C174F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5397" y="3178610"/>
            <a:ext cx="596215" cy="59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文字方塊 70">
            <a:extLst>
              <a:ext uri="{FF2B5EF4-FFF2-40B4-BE49-F238E27FC236}">
                <a16:creationId xmlns:a16="http://schemas.microsoft.com/office/drawing/2014/main" id="{247DB50C-674C-4AC3-B8D8-10B6EFFAC245}"/>
              </a:ext>
            </a:extLst>
          </p:cNvPr>
          <p:cNvSpPr txBox="1"/>
          <p:nvPr/>
        </p:nvSpPr>
        <p:spPr>
          <a:xfrm>
            <a:off x="3238871" y="2437034"/>
            <a:ext cx="1303718" cy="322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400">
                <a:solidFill>
                  <a:srgbClr val="76717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t>Service Sites</a:t>
            </a:r>
          </a:p>
        </p:txBody>
      </p:sp>
      <p:sp>
        <p:nvSpPr>
          <p:cNvPr id="18" name="接點: 肘形 72">
            <a:extLst>
              <a:ext uri="{FF2B5EF4-FFF2-40B4-BE49-F238E27FC236}">
                <a16:creationId xmlns:a16="http://schemas.microsoft.com/office/drawing/2014/main" id="{7E9E744F-B8F9-4E78-98E2-2B8CD7820F99}"/>
              </a:ext>
            </a:extLst>
          </p:cNvPr>
          <p:cNvSpPr/>
          <p:nvPr/>
        </p:nvSpPr>
        <p:spPr>
          <a:xfrm>
            <a:off x="1934449" y="2067827"/>
            <a:ext cx="1273810" cy="1313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939393"/>
            </a:solidFill>
            <a:miter/>
          </a:ln>
        </p:spPr>
        <p:txBody>
          <a:bodyPr/>
          <a:lstStyle/>
          <a:p>
            <a:endParaRPr/>
          </a:p>
        </p:txBody>
      </p:sp>
      <p:sp>
        <p:nvSpPr>
          <p:cNvPr id="19" name="直線接點 73">
            <a:extLst>
              <a:ext uri="{FF2B5EF4-FFF2-40B4-BE49-F238E27FC236}">
                <a16:creationId xmlns:a16="http://schemas.microsoft.com/office/drawing/2014/main" id="{64054254-86ED-4F79-BE0D-43CD408EC4F8}"/>
              </a:ext>
            </a:extLst>
          </p:cNvPr>
          <p:cNvSpPr/>
          <p:nvPr/>
        </p:nvSpPr>
        <p:spPr>
          <a:xfrm>
            <a:off x="1924391" y="4716150"/>
            <a:ext cx="1" cy="587983"/>
          </a:xfrm>
          <a:prstGeom prst="line">
            <a:avLst/>
          </a:prstGeom>
          <a:ln w="12700">
            <a:solidFill>
              <a:srgbClr val="939393"/>
            </a:solidFill>
            <a:miter/>
          </a:ln>
        </p:spPr>
        <p:txBody>
          <a:bodyPr lIns="45719" rIns="45719"/>
          <a:lstStyle/>
          <a:p>
            <a:pPr defTabSz="457200"/>
            <a:endParaRPr/>
          </a:p>
        </p:txBody>
      </p:sp>
      <p:sp>
        <p:nvSpPr>
          <p:cNvPr id="20" name="直線接點 77">
            <a:extLst>
              <a:ext uri="{FF2B5EF4-FFF2-40B4-BE49-F238E27FC236}">
                <a16:creationId xmlns:a16="http://schemas.microsoft.com/office/drawing/2014/main" id="{D5255AFB-031D-417E-A4D1-8FF7839995CA}"/>
              </a:ext>
            </a:extLst>
          </p:cNvPr>
          <p:cNvSpPr/>
          <p:nvPr/>
        </p:nvSpPr>
        <p:spPr>
          <a:xfrm flipH="1">
            <a:off x="2112891" y="5535170"/>
            <a:ext cx="1671368" cy="1"/>
          </a:xfrm>
          <a:prstGeom prst="line">
            <a:avLst/>
          </a:prstGeom>
          <a:ln w="12700">
            <a:solidFill>
              <a:srgbClr val="939393"/>
            </a:solidFill>
            <a:miter/>
          </a:ln>
        </p:spPr>
        <p:txBody>
          <a:bodyPr lIns="45719" rIns="45719"/>
          <a:lstStyle/>
          <a:p>
            <a:pPr defTabSz="457200"/>
            <a:endParaRPr/>
          </a:p>
        </p:txBody>
      </p:sp>
      <p:sp>
        <p:nvSpPr>
          <p:cNvPr id="21" name="接點: 肘形 101">
            <a:extLst>
              <a:ext uri="{FF2B5EF4-FFF2-40B4-BE49-F238E27FC236}">
                <a16:creationId xmlns:a16="http://schemas.microsoft.com/office/drawing/2014/main" id="{67473B46-769E-4581-B533-0E5E1AF696D4}"/>
              </a:ext>
            </a:extLst>
          </p:cNvPr>
          <p:cNvSpPr/>
          <p:nvPr/>
        </p:nvSpPr>
        <p:spPr>
          <a:xfrm>
            <a:off x="2232686" y="3143586"/>
            <a:ext cx="1843431" cy="611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65" y="0"/>
                </a:lnTo>
                <a:lnTo>
                  <a:pt x="21565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939393"/>
            </a:solidFill>
            <a:prstDash val="sysDash"/>
            <a:miter/>
            <a:tailEnd type="triangle"/>
          </a:ln>
        </p:spPr>
        <p:txBody>
          <a:bodyPr lIns="45719" rIns="45719" anchor="ctr"/>
          <a:lstStyle/>
          <a:p>
            <a:pPr defTabSz="457200"/>
            <a:endParaRPr/>
          </a:p>
        </p:txBody>
      </p:sp>
      <p:sp>
        <p:nvSpPr>
          <p:cNvPr id="22" name="接點: 肘形 107">
            <a:extLst>
              <a:ext uri="{FF2B5EF4-FFF2-40B4-BE49-F238E27FC236}">
                <a16:creationId xmlns:a16="http://schemas.microsoft.com/office/drawing/2014/main" id="{CA6C24C4-0F59-47B7-A7FD-47D0E168D88A}"/>
              </a:ext>
            </a:extLst>
          </p:cNvPr>
          <p:cNvSpPr/>
          <p:nvPr/>
        </p:nvSpPr>
        <p:spPr>
          <a:xfrm>
            <a:off x="2230865" y="3376475"/>
            <a:ext cx="1629228" cy="378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939393"/>
            </a:solidFill>
            <a:prstDash val="sysDash"/>
            <a:miter/>
            <a:tailEnd type="triangle"/>
          </a:ln>
        </p:spPr>
        <p:txBody>
          <a:bodyPr lIns="45719" rIns="45719" anchor="ctr"/>
          <a:lstStyle/>
          <a:p>
            <a:pPr defTabSz="457200"/>
            <a:endParaRPr/>
          </a:p>
        </p:txBody>
      </p:sp>
      <p:sp>
        <p:nvSpPr>
          <p:cNvPr id="23" name="文字方塊 118">
            <a:extLst>
              <a:ext uri="{FF2B5EF4-FFF2-40B4-BE49-F238E27FC236}">
                <a16:creationId xmlns:a16="http://schemas.microsoft.com/office/drawing/2014/main" id="{40A6D5BA-8EE3-4DDD-A95D-A06E1255E421}"/>
              </a:ext>
            </a:extLst>
          </p:cNvPr>
          <p:cNvSpPr txBox="1"/>
          <p:nvPr/>
        </p:nvSpPr>
        <p:spPr>
          <a:xfrm>
            <a:off x="2451284" y="2842432"/>
            <a:ext cx="1507874" cy="322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400">
                <a:solidFill>
                  <a:srgbClr val="79797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t>BGP Messages</a:t>
            </a:r>
          </a:p>
        </p:txBody>
      </p:sp>
      <p:sp>
        <p:nvSpPr>
          <p:cNvPr id="24" name="文字方塊 119">
            <a:extLst>
              <a:ext uri="{FF2B5EF4-FFF2-40B4-BE49-F238E27FC236}">
                <a16:creationId xmlns:a16="http://schemas.microsoft.com/office/drawing/2014/main" id="{7056A886-29EC-482D-96BB-0FC0B4FADFB8}"/>
              </a:ext>
            </a:extLst>
          </p:cNvPr>
          <p:cNvSpPr txBox="1"/>
          <p:nvPr/>
        </p:nvSpPr>
        <p:spPr>
          <a:xfrm>
            <a:off x="2274736" y="3367663"/>
            <a:ext cx="1505431" cy="322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400">
                <a:solidFill>
                  <a:srgbClr val="76717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rPr dirty="0"/>
              <a:t>IP Flow Records</a:t>
            </a:r>
          </a:p>
        </p:txBody>
      </p:sp>
      <p:sp>
        <p:nvSpPr>
          <p:cNvPr id="25" name="文字方塊 120">
            <a:extLst>
              <a:ext uri="{FF2B5EF4-FFF2-40B4-BE49-F238E27FC236}">
                <a16:creationId xmlns:a16="http://schemas.microsoft.com/office/drawing/2014/main" id="{D8B0979C-D57C-4B1B-99A7-F92D0842F40F}"/>
              </a:ext>
            </a:extLst>
          </p:cNvPr>
          <p:cNvSpPr txBox="1"/>
          <p:nvPr/>
        </p:nvSpPr>
        <p:spPr>
          <a:xfrm>
            <a:off x="2256324" y="3957423"/>
            <a:ext cx="994191" cy="61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457200">
              <a:defRPr sz="1400">
                <a:solidFill>
                  <a:srgbClr val="767171"/>
                </a:solidFill>
                <a:latin typeface="Quicksand"/>
                <a:ea typeface="Quicksand"/>
                <a:cs typeface="Quicksand"/>
                <a:sym typeface="Quicksand"/>
              </a:defRPr>
            </a:pPr>
            <a:r>
              <a:t>IP Flow </a:t>
            </a:r>
            <a:br/>
            <a:r>
              <a:t>Records</a:t>
            </a:r>
          </a:p>
        </p:txBody>
      </p:sp>
      <p:sp>
        <p:nvSpPr>
          <p:cNvPr id="26" name="文字方塊 121">
            <a:extLst>
              <a:ext uri="{FF2B5EF4-FFF2-40B4-BE49-F238E27FC236}">
                <a16:creationId xmlns:a16="http://schemas.microsoft.com/office/drawing/2014/main" id="{0B32937A-4052-42B8-BE3E-6F30063CE0C1}"/>
              </a:ext>
            </a:extLst>
          </p:cNvPr>
          <p:cNvSpPr txBox="1"/>
          <p:nvPr/>
        </p:nvSpPr>
        <p:spPr>
          <a:xfrm>
            <a:off x="1195188" y="5857743"/>
            <a:ext cx="1716469" cy="322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400">
                <a:solidFill>
                  <a:srgbClr val="76717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t>Clients/Subscribers</a:t>
            </a:r>
          </a:p>
        </p:txBody>
      </p:sp>
      <p:sp>
        <p:nvSpPr>
          <p:cNvPr id="27" name="文字方塊 122">
            <a:extLst>
              <a:ext uri="{FF2B5EF4-FFF2-40B4-BE49-F238E27FC236}">
                <a16:creationId xmlns:a16="http://schemas.microsoft.com/office/drawing/2014/main" id="{C60E3843-3928-4844-BC9D-09EEAF4AE222}"/>
              </a:ext>
            </a:extLst>
          </p:cNvPr>
          <p:cNvSpPr txBox="1"/>
          <p:nvPr/>
        </p:nvSpPr>
        <p:spPr>
          <a:xfrm>
            <a:off x="3475423" y="5770942"/>
            <a:ext cx="1716470" cy="322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400">
                <a:solidFill>
                  <a:srgbClr val="76717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t>DNS/AAA Servers</a:t>
            </a:r>
          </a:p>
        </p:txBody>
      </p:sp>
      <p:sp>
        <p:nvSpPr>
          <p:cNvPr id="28" name="直線單箭頭接點 124">
            <a:extLst>
              <a:ext uri="{FF2B5EF4-FFF2-40B4-BE49-F238E27FC236}">
                <a16:creationId xmlns:a16="http://schemas.microsoft.com/office/drawing/2014/main" id="{808B979C-3172-4AFB-AB67-0CF5D538162D}"/>
              </a:ext>
            </a:extLst>
          </p:cNvPr>
          <p:cNvSpPr/>
          <p:nvPr/>
        </p:nvSpPr>
        <p:spPr>
          <a:xfrm>
            <a:off x="4333658" y="3982783"/>
            <a:ext cx="1303717" cy="1"/>
          </a:xfrm>
          <a:prstGeom prst="line">
            <a:avLst/>
          </a:prstGeom>
          <a:ln w="12700">
            <a:solidFill>
              <a:srgbClr val="3BB0D3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 defTabSz="457200"/>
            <a:endParaRPr/>
          </a:p>
        </p:txBody>
      </p:sp>
      <p:sp>
        <p:nvSpPr>
          <p:cNvPr id="29" name="文字方塊 126">
            <a:extLst>
              <a:ext uri="{FF2B5EF4-FFF2-40B4-BE49-F238E27FC236}">
                <a16:creationId xmlns:a16="http://schemas.microsoft.com/office/drawing/2014/main" id="{0C87B222-9396-4E8A-A352-ED95D4CFB1BB}"/>
              </a:ext>
            </a:extLst>
          </p:cNvPr>
          <p:cNvSpPr txBox="1"/>
          <p:nvPr/>
        </p:nvSpPr>
        <p:spPr>
          <a:xfrm>
            <a:off x="7439402" y="3539158"/>
            <a:ext cx="1495426" cy="847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600">
                <a:solidFill>
                  <a:srgbClr val="3BB0D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Genie Internet Intelligence Service (GIIS)</a:t>
            </a:r>
          </a:p>
        </p:txBody>
      </p:sp>
      <p:sp>
        <p:nvSpPr>
          <p:cNvPr id="30" name="文字方塊 127">
            <a:extLst>
              <a:ext uri="{FF2B5EF4-FFF2-40B4-BE49-F238E27FC236}">
                <a16:creationId xmlns:a16="http://schemas.microsoft.com/office/drawing/2014/main" id="{F8F66629-1D28-43AF-9EF7-72908ED71638}"/>
              </a:ext>
            </a:extLst>
          </p:cNvPr>
          <p:cNvSpPr txBox="1"/>
          <p:nvPr/>
        </p:nvSpPr>
        <p:spPr>
          <a:xfrm>
            <a:off x="7788436" y="5614373"/>
            <a:ext cx="1097153" cy="404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600">
                <a:solidFill>
                  <a:srgbClr val="3BB0D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Ingestor</a:t>
            </a:r>
          </a:p>
        </p:txBody>
      </p:sp>
      <p:sp>
        <p:nvSpPr>
          <p:cNvPr id="31" name="接點: 肘形 129">
            <a:extLst>
              <a:ext uri="{FF2B5EF4-FFF2-40B4-BE49-F238E27FC236}">
                <a16:creationId xmlns:a16="http://schemas.microsoft.com/office/drawing/2014/main" id="{D6C2E4C8-20A0-4C52-9766-501E3FEB47ED}"/>
              </a:ext>
            </a:extLst>
          </p:cNvPr>
          <p:cNvSpPr/>
          <p:nvPr/>
        </p:nvSpPr>
        <p:spPr>
          <a:xfrm>
            <a:off x="6117829" y="3214637"/>
            <a:ext cx="1742440" cy="514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3BB0D3"/>
            </a:solidFill>
            <a:prstDash val="sysDash"/>
            <a:miter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2" name="接點: 肘形 131">
            <a:extLst>
              <a:ext uri="{FF2B5EF4-FFF2-40B4-BE49-F238E27FC236}">
                <a16:creationId xmlns:a16="http://schemas.microsoft.com/office/drawing/2014/main" id="{04445756-27A6-473E-BA92-39340B66FF2B}"/>
              </a:ext>
            </a:extLst>
          </p:cNvPr>
          <p:cNvSpPr/>
          <p:nvPr/>
        </p:nvSpPr>
        <p:spPr>
          <a:xfrm rot="10800000">
            <a:off x="6117716" y="4460958"/>
            <a:ext cx="1646088" cy="970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69" y="0"/>
                </a:lnTo>
                <a:lnTo>
                  <a:pt x="21569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3BB0D3"/>
            </a:solidFill>
            <a:prstDash val="sysDash"/>
            <a:miter/>
            <a:tailEnd type="triangle"/>
          </a:ln>
        </p:spPr>
        <p:txBody>
          <a:bodyPr lIns="45719" rIns="45719" anchor="ctr"/>
          <a:lstStyle/>
          <a:p>
            <a:pPr defTabSz="457200"/>
            <a:endParaRPr/>
          </a:p>
        </p:txBody>
      </p:sp>
      <p:sp>
        <p:nvSpPr>
          <p:cNvPr id="33" name="矩形: 圓角 135">
            <a:extLst>
              <a:ext uri="{FF2B5EF4-FFF2-40B4-BE49-F238E27FC236}">
                <a16:creationId xmlns:a16="http://schemas.microsoft.com/office/drawing/2014/main" id="{5A033720-A6FF-4C82-A81E-F891C3A4CE06}"/>
              </a:ext>
            </a:extLst>
          </p:cNvPr>
          <p:cNvSpPr/>
          <p:nvPr/>
        </p:nvSpPr>
        <p:spPr>
          <a:xfrm>
            <a:off x="7370054" y="2393889"/>
            <a:ext cx="1552074" cy="3751413"/>
          </a:xfrm>
          <a:prstGeom prst="roundRect">
            <a:avLst>
              <a:gd name="adj" fmla="val 13723"/>
            </a:avLst>
          </a:prstGeom>
          <a:solidFill>
            <a:srgbClr val="3BB0D3">
              <a:alpha val="10332"/>
            </a:srgbClr>
          </a:solidFill>
          <a:ln w="25400">
            <a:solidFill>
              <a:srgbClr val="3BB0D3"/>
            </a:solidFill>
            <a:prstDash val="sysDot"/>
            <a:miter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文字方塊 136">
            <a:extLst>
              <a:ext uri="{FF2B5EF4-FFF2-40B4-BE49-F238E27FC236}">
                <a16:creationId xmlns:a16="http://schemas.microsoft.com/office/drawing/2014/main" id="{4D00B217-26D4-4F80-8C57-4FA62A4789C3}"/>
              </a:ext>
            </a:extLst>
          </p:cNvPr>
          <p:cNvSpPr txBox="1"/>
          <p:nvPr/>
        </p:nvSpPr>
        <p:spPr>
          <a:xfrm>
            <a:off x="7493500" y="1969915"/>
            <a:ext cx="1716470" cy="492520"/>
          </a:xfrm>
          <a:prstGeom prst="rect">
            <a:avLst/>
          </a:prstGeom>
          <a:ln w="12700">
            <a:miter lim="400000"/>
          </a:ln>
          <a:effectLst>
            <a:outerShdw blurRad="1524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b="1">
                <a:solidFill>
                  <a:srgbClr val="3BB0D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t>Deep Trace</a:t>
            </a:r>
          </a:p>
        </p:txBody>
      </p:sp>
      <p:sp>
        <p:nvSpPr>
          <p:cNvPr id="35" name="直線單箭頭接點 137">
            <a:extLst>
              <a:ext uri="{FF2B5EF4-FFF2-40B4-BE49-F238E27FC236}">
                <a16:creationId xmlns:a16="http://schemas.microsoft.com/office/drawing/2014/main" id="{B806ADE4-633C-4870-802D-B102F9861D1D}"/>
              </a:ext>
            </a:extLst>
          </p:cNvPr>
          <p:cNvSpPr/>
          <p:nvPr/>
        </p:nvSpPr>
        <p:spPr>
          <a:xfrm>
            <a:off x="4728908" y="5525179"/>
            <a:ext cx="3152907" cy="1"/>
          </a:xfrm>
          <a:prstGeom prst="line">
            <a:avLst/>
          </a:prstGeom>
          <a:ln w="12700">
            <a:solidFill>
              <a:srgbClr val="939393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 defTabSz="457200"/>
            <a:endParaRPr/>
          </a:p>
        </p:txBody>
      </p:sp>
      <p:sp>
        <p:nvSpPr>
          <p:cNvPr id="36" name="文字方塊 139">
            <a:extLst>
              <a:ext uri="{FF2B5EF4-FFF2-40B4-BE49-F238E27FC236}">
                <a16:creationId xmlns:a16="http://schemas.microsoft.com/office/drawing/2014/main" id="{1D92106F-9D35-4A31-9247-787EB01710C1}"/>
              </a:ext>
            </a:extLst>
          </p:cNvPr>
          <p:cNvSpPr txBox="1"/>
          <p:nvPr/>
        </p:nvSpPr>
        <p:spPr>
          <a:xfrm>
            <a:off x="5387116" y="5528820"/>
            <a:ext cx="1575107" cy="525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algn="ctr" defTabSz="457200">
              <a:defRPr sz="1400">
                <a:solidFill>
                  <a:srgbClr val="76717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t>DNS/AAA Packets (mirrored)</a:t>
            </a:r>
          </a:p>
        </p:txBody>
      </p:sp>
      <p:sp>
        <p:nvSpPr>
          <p:cNvPr id="37" name="文字方塊 140">
            <a:extLst>
              <a:ext uri="{FF2B5EF4-FFF2-40B4-BE49-F238E27FC236}">
                <a16:creationId xmlns:a16="http://schemas.microsoft.com/office/drawing/2014/main" id="{031243CB-6E41-4B52-90B0-5B79BD9AF329}"/>
              </a:ext>
            </a:extLst>
          </p:cNvPr>
          <p:cNvSpPr txBox="1"/>
          <p:nvPr/>
        </p:nvSpPr>
        <p:spPr>
          <a:xfrm>
            <a:off x="6174669" y="4696761"/>
            <a:ext cx="994190" cy="801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457200">
              <a:lnSpc>
                <a:spcPct val="90000"/>
              </a:lnSpc>
              <a:defRPr sz="1400">
                <a:solidFill>
                  <a:srgbClr val="3BB0D3"/>
                </a:solidFill>
                <a:latin typeface="Quicksand"/>
                <a:ea typeface="Quicksand"/>
                <a:cs typeface="Quicksand"/>
                <a:sym typeface="Quicksand"/>
              </a:defRPr>
            </a:pPr>
            <a:r>
              <a:t>Annotated </a:t>
            </a:r>
          </a:p>
          <a:p>
            <a:pPr defTabSz="457200">
              <a:lnSpc>
                <a:spcPct val="90000"/>
              </a:lnSpc>
              <a:defRPr sz="1400">
                <a:solidFill>
                  <a:srgbClr val="3BB0D3"/>
                </a:solidFill>
                <a:latin typeface="Quicksand"/>
                <a:ea typeface="Quicksand"/>
                <a:cs typeface="Quicksand"/>
                <a:sym typeface="Quicksand"/>
              </a:defRPr>
            </a:pPr>
            <a:r>
              <a:t>DNS/AAA </a:t>
            </a:r>
          </a:p>
          <a:p>
            <a:pPr defTabSz="457200">
              <a:lnSpc>
                <a:spcPct val="90000"/>
              </a:lnSpc>
              <a:defRPr sz="1400">
                <a:solidFill>
                  <a:srgbClr val="3BB0D3"/>
                </a:solidFill>
                <a:latin typeface="Quicksand"/>
                <a:ea typeface="Quicksand"/>
                <a:cs typeface="Quicksand"/>
                <a:sym typeface="Quicksand"/>
              </a:defRPr>
            </a:pPr>
            <a:r>
              <a:t>Records</a:t>
            </a:r>
          </a:p>
        </p:txBody>
      </p:sp>
      <p:sp>
        <p:nvSpPr>
          <p:cNvPr id="38" name="文字方塊 141">
            <a:extLst>
              <a:ext uri="{FF2B5EF4-FFF2-40B4-BE49-F238E27FC236}">
                <a16:creationId xmlns:a16="http://schemas.microsoft.com/office/drawing/2014/main" id="{EBF5F20A-6FEA-402E-B4AA-6A590E6ECAE1}"/>
              </a:ext>
            </a:extLst>
          </p:cNvPr>
          <p:cNvSpPr txBox="1"/>
          <p:nvPr/>
        </p:nvSpPr>
        <p:spPr>
          <a:xfrm>
            <a:off x="6113326" y="2698721"/>
            <a:ext cx="1097154" cy="484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400">
                <a:solidFill>
                  <a:srgbClr val="3BB0D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t>Network Info Feeds</a:t>
            </a:r>
          </a:p>
        </p:txBody>
      </p:sp>
      <p:sp>
        <p:nvSpPr>
          <p:cNvPr id="39" name="文字方塊 142">
            <a:extLst>
              <a:ext uri="{FF2B5EF4-FFF2-40B4-BE49-F238E27FC236}">
                <a16:creationId xmlns:a16="http://schemas.microsoft.com/office/drawing/2014/main" id="{19329623-C64B-4612-8FAE-9CA49A7C13E0}"/>
              </a:ext>
            </a:extLst>
          </p:cNvPr>
          <p:cNvSpPr txBox="1"/>
          <p:nvPr/>
        </p:nvSpPr>
        <p:spPr>
          <a:xfrm>
            <a:off x="9202668" y="2134563"/>
            <a:ext cx="1769746" cy="353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lnSpc>
                <a:spcPct val="90000"/>
              </a:lnSpc>
              <a:defRPr sz="1400">
                <a:solidFill>
                  <a:srgbClr val="76717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t>WHOIS Registry</a:t>
            </a:r>
          </a:p>
        </p:txBody>
      </p:sp>
      <p:sp>
        <p:nvSpPr>
          <p:cNvPr id="40" name="文字方塊 143">
            <a:extLst>
              <a:ext uri="{FF2B5EF4-FFF2-40B4-BE49-F238E27FC236}">
                <a16:creationId xmlns:a16="http://schemas.microsoft.com/office/drawing/2014/main" id="{2EA6B6BC-7B04-400B-B1DF-A6FFD0684DCC}"/>
              </a:ext>
            </a:extLst>
          </p:cNvPr>
          <p:cNvSpPr txBox="1"/>
          <p:nvPr/>
        </p:nvSpPr>
        <p:spPr>
          <a:xfrm>
            <a:off x="9289247" y="3755262"/>
            <a:ext cx="1369513" cy="734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457200">
              <a:lnSpc>
                <a:spcPct val="90000"/>
              </a:lnSpc>
              <a:defRPr sz="1400">
                <a:solidFill>
                  <a:srgbClr val="767171"/>
                </a:solidFill>
                <a:latin typeface="Quicksand"/>
                <a:ea typeface="Quicksand"/>
                <a:cs typeface="Quicksand"/>
                <a:sym typeface="Quicksand"/>
              </a:defRPr>
            </a:pPr>
            <a:r>
              <a:t>Third-party </a:t>
            </a:r>
          </a:p>
          <a:p>
            <a:pPr defTabSz="457200">
              <a:lnSpc>
                <a:spcPct val="90000"/>
              </a:lnSpc>
              <a:defRPr sz="1400">
                <a:solidFill>
                  <a:srgbClr val="767171"/>
                </a:solidFill>
                <a:latin typeface="Quicksand"/>
                <a:ea typeface="Quicksand"/>
                <a:cs typeface="Quicksand"/>
                <a:sym typeface="Quicksand"/>
              </a:defRPr>
            </a:pPr>
            <a:r>
              <a:t>Network Info Services</a:t>
            </a:r>
          </a:p>
        </p:txBody>
      </p:sp>
      <p:sp>
        <p:nvSpPr>
          <p:cNvPr id="41" name="接點: 肘形 145">
            <a:extLst>
              <a:ext uri="{FF2B5EF4-FFF2-40B4-BE49-F238E27FC236}">
                <a16:creationId xmlns:a16="http://schemas.microsoft.com/office/drawing/2014/main" id="{4788F7B3-1826-4D5C-9DDD-1821779AC3C0}"/>
              </a:ext>
            </a:extLst>
          </p:cNvPr>
          <p:cNvSpPr/>
          <p:nvPr/>
        </p:nvSpPr>
        <p:spPr>
          <a:xfrm>
            <a:off x="8146019" y="2650757"/>
            <a:ext cx="1597660" cy="276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939393"/>
            </a:solidFill>
            <a:prstDash val="sysDash"/>
            <a:miter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2" name="直線單箭頭接點 153">
            <a:extLst>
              <a:ext uri="{FF2B5EF4-FFF2-40B4-BE49-F238E27FC236}">
                <a16:creationId xmlns:a16="http://schemas.microsoft.com/office/drawing/2014/main" id="{802E5B75-4D60-4E4B-9BA5-0AB75F196145}"/>
              </a:ext>
            </a:extLst>
          </p:cNvPr>
          <p:cNvSpPr/>
          <p:nvPr/>
        </p:nvSpPr>
        <p:spPr>
          <a:xfrm flipH="1">
            <a:off x="8546736" y="3381169"/>
            <a:ext cx="901913" cy="1"/>
          </a:xfrm>
          <a:prstGeom prst="line">
            <a:avLst/>
          </a:prstGeom>
          <a:ln w="12700">
            <a:solidFill>
              <a:srgbClr val="939393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 defTabSz="457200"/>
            <a:endParaRPr/>
          </a:p>
        </p:txBody>
      </p:sp>
      <p:sp>
        <p:nvSpPr>
          <p:cNvPr id="43" name="文字方塊 155">
            <a:extLst>
              <a:ext uri="{FF2B5EF4-FFF2-40B4-BE49-F238E27FC236}">
                <a16:creationId xmlns:a16="http://schemas.microsoft.com/office/drawing/2014/main" id="{9CB56B09-A7D3-47E1-9AF7-AC1E4213CCFD}"/>
              </a:ext>
            </a:extLst>
          </p:cNvPr>
          <p:cNvSpPr txBox="1"/>
          <p:nvPr/>
        </p:nvSpPr>
        <p:spPr>
          <a:xfrm>
            <a:off x="4333658" y="3462958"/>
            <a:ext cx="1182703" cy="492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457200">
              <a:defRPr sz="1400">
                <a:solidFill>
                  <a:srgbClr val="3BB0D3"/>
                </a:solidFill>
                <a:latin typeface="Quicksand"/>
                <a:ea typeface="Quicksand"/>
                <a:cs typeface="Quicksand"/>
                <a:sym typeface="Quicksand"/>
              </a:defRPr>
            </a:pPr>
            <a:r>
              <a:t>Annotated </a:t>
            </a:r>
          </a:p>
          <a:p>
            <a:pPr defTabSz="457200">
              <a:defRPr sz="1400">
                <a:solidFill>
                  <a:srgbClr val="3BB0D3"/>
                </a:solidFill>
                <a:latin typeface="Quicksand"/>
                <a:ea typeface="Quicksand"/>
                <a:cs typeface="Quicksand"/>
                <a:sym typeface="Quicksand"/>
              </a:defRPr>
            </a:pPr>
            <a:r>
              <a:t>Flow Records</a:t>
            </a:r>
          </a:p>
        </p:txBody>
      </p:sp>
      <p:grpSp>
        <p:nvGrpSpPr>
          <p:cNvPr id="44" name="群組 3">
            <a:extLst>
              <a:ext uri="{FF2B5EF4-FFF2-40B4-BE49-F238E27FC236}">
                <a16:creationId xmlns:a16="http://schemas.microsoft.com/office/drawing/2014/main" id="{73DE865F-053A-4465-902E-861DEDFE30E2}"/>
              </a:ext>
            </a:extLst>
          </p:cNvPr>
          <p:cNvGrpSpPr/>
          <p:nvPr/>
        </p:nvGrpSpPr>
        <p:grpSpPr>
          <a:xfrm>
            <a:off x="3371602" y="3748450"/>
            <a:ext cx="962057" cy="549465"/>
            <a:chOff x="0" y="0"/>
            <a:chExt cx="962056" cy="549464"/>
          </a:xfrm>
        </p:grpSpPr>
        <p:pic>
          <p:nvPicPr>
            <p:cNvPr id="45" name="圖片 58" descr="圖片 58">
              <a:extLst>
                <a:ext uri="{FF2B5EF4-FFF2-40B4-BE49-F238E27FC236}">
                  <a16:creationId xmlns:a16="http://schemas.microsoft.com/office/drawing/2014/main" id="{8E7C3E7C-626B-47DD-AEFC-8CD2A23F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13121" b="36871"/>
            <a:stretch>
              <a:fillRect/>
            </a:stretch>
          </p:blipFill>
          <p:spPr>
            <a:xfrm>
              <a:off x="0" y="0"/>
              <a:ext cx="962057" cy="549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圖片 59" descr="圖片 59">
              <a:extLst>
                <a:ext uri="{FF2B5EF4-FFF2-40B4-BE49-F238E27FC236}">
                  <a16:creationId xmlns:a16="http://schemas.microsoft.com/office/drawing/2014/main" id="{4632AB7A-797C-4752-ACC0-13230D692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r="50001"/>
            <a:stretch>
              <a:fillRect/>
            </a:stretch>
          </p:blipFill>
          <p:spPr>
            <a:xfrm>
              <a:off x="310123" y="41794"/>
              <a:ext cx="367854" cy="170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圖片 60" descr="圖片 60">
              <a:extLst>
                <a:ext uri="{FF2B5EF4-FFF2-40B4-BE49-F238E27FC236}">
                  <a16:creationId xmlns:a16="http://schemas.microsoft.com/office/drawing/2014/main" id="{4DF682C3-CE75-4ECC-921F-B90917A82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r="50001"/>
            <a:stretch>
              <a:fillRect/>
            </a:stretch>
          </p:blipFill>
          <p:spPr>
            <a:xfrm>
              <a:off x="310123" y="317931"/>
              <a:ext cx="367854" cy="170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" name="文字方塊 63">
            <a:extLst>
              <a:ext uri="{FF2B5EF4-FFF2-40B4-BE49-F238E27FC236}">
                <a16:creationId xmlns:a16="http://schemas.microsoft.com/office/drawing/2014/main" id="{59919A29-9EA5-4E4A-9A15-41F86CF4BE6F}"/>
              </a:ext>
            </a:extLst>
          </p:cNvPr>
          <p:cNvSpPr txBox="1"/>
          <p:nvPr/>
        </p:nvSpPr>
        <p:spPr>
          <a:xfrm>
            <a:off x="3324566" y="4242290"/>
            <a:ext cx="1095025" cy="322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600">
                <a:solidFill>
                  <a:srgbClr val="3BB0D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t>GenieATM</a:t>
            </a:r>
          </a:p>
        </p:txBody>
      </p:sp>
      <p:sp>
        <p:nvSpPr>
          <p:cNvPr id="49" name="直線單箭頭接點 26">
            <a:extLst>
              <a:ext uri="{FF2B5EF4-FFF2-40B4-BE49-F238E27FC236}">
                <a16:creationId xmlns:a16="http://schemas.microsoft.com/office/drawing/2014/main" id="{B50A6C97-70B1-47E7-9B66-41DF387CC7AE}"/>
              </a:ext>
            </a:extLst>
          </p:cNvPr>
          <p:cNvSpPr/>
          <p:nvPr/>
        </p:nvSpPr>
        <p:spPr>
          <a:xfrm>
            <a:off x="2217684" y="4229590"/>
            <a:ext cx="1158699" cy="1"/>
          </a:xfrm>
          <a:prstGeom prst="line">
            <a:avLst/>
          </a:prstGeom>
          <a:ln w="12700">
            <a:solidFill>
              <a:srgbClr val="939393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 defTabSz="457200"/>
            <a:endParaRPr/>
          </a:p>
        </p:txBody>
      </p:sp>
      <p:grpSp>
        <p:nvGrpSpPr>
          <p:cNvPr id="50" name="群組 78">
            <a:extLst>
              <a:ext uri="{FF2B5EF4-FFF2-40B4-BE49-F238E27FC236}">
                <a16:creationId xmlns:a16="http://schemas.microsoft.com/office/drawing/2014/main" id="{5CDC8A9D-57AB-40FB-982B-24F5C98FFD75}"/>
              </a:ext>
            </a:extLst>
          </p:cNvPr>
          <p:cNvGrpSpPr/>
          <p:nvPr/>
        </p:nvGrpSpPr>
        <p:grpSpPr>
          <a:xfrm>
            <a:off x="5637374" y="3708050"/>
            <a:ext cx="962057" cy="549466"/>
            <a:chOff x="0" y="0"/>
            <a:chExt cx="962056" cy="549464"/>
          </a:xfrm>
        </p:grpSpPr>
        <p:pic>
          <p:nvPicPr>
            <p:cNvPr id="51" name="圖片 79" descr="圖片 79">
              <a:extLst>
                <a:ext uri="{FF2B5EF4-FFF2-40B4-BE49-F238E27FC236}">
                  <a16:creationId xmlns:a16="http://schemas.microsoft.com/office/drawing/2014/main" id="{99FA45AB-48B3-4224-80FA-F8A64CE9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13121" b="36871"/>
            <a:stretch>
              <a:fillRect/>
            </a:stretch>
          </p:blipFill>
          <p:spPr>
            <a:xfrm>
              <a:off x="0" y="0"/>
              <a:ext cx="962057" cy="549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圖片 80" descr="圖片 80">
              <a:extLst>
                <a:ext uri="{FF2B5EF4-FFF2-40B4-BE49-F238E27FC236}">
                  <a16:creationId xmlns:a16="http://schemas.microsoft.com/office/drawing/2014/main" id="{DAAE35E7-6501-4BF4-83EB-B6EE5A1A9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r="50001"/>
            <a:stretch>
              <a:fillRect/>
            </a:stretch>
          </p:blipFill>
          <p:spPr>
            <a:xfrm>
              <a:off x="310123" y="41794"/>
              <a:ext cx="367854" cy="170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圖片 81" descr="圖片 81">
              <a:extLst>
                <a:ext uri="{FF2B5EF4-FFF2-40B4-BE49-F238E27FC236}">
                  <a16:creationId xmlns:a16="http://schemas.microsoft.com/office/drawing/2014/main" id="{5377AA8D-A8B1-485A-ABB1-D2FBABC27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r="50001"/>
            <a:stretch>
              <a:fillRect/>
            </a:stretch>
          </p:blipFill>
          <p:spPr>
            <a:xfrm>
              <a:off x="310123" y="317931"/>
              <a:ext cx="367854" cy="170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" name="文字方塊 83">
            <a:extLst>
              <a:ext uri="{FF2B5EF4-FFF2-40B4-BE49-F238E27FC236}">
                <a16:creationId xmlns:a16="http://schemas.microsoft.com/office/drawing/2014/main" id="{DBB627E1-371B-4FD0-9966-0C1CC1716470}"/>
              </a:ext>
            </a:extLst>
          </p:cNvPr>
          <p:cNvSpPr txBox="1"/>
          <p:nvPr/>
        </p:nvSpPr>
        <p:spPr>
          <a:xfrm>
            <a:off x="5346403" y="4218575"/>
            <a:ext cx="1656533" cy="353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457200">
              <a:defRPr sz="1600">
                <a:solidFill>
                  <a:srgbClr val="3BB0D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GenieAnalaytics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5" name="圖片 69" descr="圖片 69">
            <a:extLst>
              <a:ext uri="{FF2B5EF4-FFF2-40B4-BE49-F238E27FC236}">
                <a16:creationId xmlns:a16="http://schemas.microsoft.com/office/drawing/2014/main" id="{1D728C3E-3D8C-45D7-B35B-2315FE1975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4158" y="2462434"/>
            <a:ext cx="577548" cy="5775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" name="群組">
            <a:extLst>
              <a:ext uri="{FF2B5EF4-FFF2-40B4-BE49-F238E27FC236}">
                <a16:creationId xmlns:a16="http://schemas.microsoft.com/office/drawing/2014/main" id="{531D98EF-8A98-474C-808C-055BB906A86F}"/>
              </a:ext>
            </a:extLst>
          </p:cNvPr>
          <p:cNvGrpSpPr/>
          <p:nvPr/>
        </p:nvGrpSpPr>
        <p:grpSpPr>
          <a:xfrm>
            <a:off x="1626252" y="3086580"/>
            <a:ext cx="596215" cy="603769"/>
            <a:chOff x="0" y="0"/>
            <a:chExt cx="596213" cy="603767"/>
          </a:xfrm>
        </p:grpSpPr>
        <p:sp>
          <p:nvSpPr>
            <p:cNvPr id="57" name="正方形">
              <a:extLst>
                <a:ext uri="{FF2B5EF4-FFF2-40B4-BE49-F238E27FC236}">
                  <a16:creationId xmlns:a16="http://schemas.microsoft.com/office/drawing/2014/main" id="{6865589C-C7CC-47A7-B18A-032E3BE9D90C}"/>
                </a:ext>
              </a:extLst>
            </p:cNvPr>
            <p:cNvSpPr/>
            <p:nvPr/>
          </p:nvSpPr>
          <p:spPr>
            <a:xfrm>
              <a:off x="1818" y="9372"/>
              <a:ext cx="594396" cy="594396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/>
              <a:endParaRPr/>
            </a:p>
          </p:txBody>
        </p:sp>
        <p:pic>
          <p:nvPicPr>
            <p:cNvPr id="58" name="image2.png" descr="image2.png">
              <a:extLst>
                <a:ext uri="{FF2B5EF4-FFF2-40B4-BE49-F238E27FC236}">
                  <a16:creationId xmlns:a16="http://schemas.microsoft.com/office/drawing/2014/main" id="{9AD94FAE-FBEA-4F9A-8D8A-3B0E225AE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18" y="9372"/>
              <a:ext cx="594396" cy="594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" name="矩形: 圓角 42">
              <a:extLst>
                <a:ext uri="{FF2B5EF4-FFF2-40B4-BE49-F238E27FC236}">
                  <a16:creationId xmlns:a16="http://schemas.microsoft.com/office/drawing/2014/main" id="{22755FCF-9912-4260-84F8-D762E1A423AE}"/>
                </a:ext>
              </a:extLst>
            </p:cNvPr>
            <p:cNvSpPr/>
            <p:nvPr/>
          </p:nvSpPr>
          <p:spPr>
            <a:xfrm>
              <a:off x="0" y="0"/>
              <a:ext cx="594394" cy="594381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8A8A8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0" name="群組">
            <a:extLst>
              <a:ext uri="{FF2B5EF4-FFF2-40B4-BE49-F238E27FC236}">
                <a16:creationId xmlns:a16="http://schemas.microsoft.com/office/drawing/2014/main" id="{10A55ED0-F667-44F1-9AC0-2BC019A4CD41}"/>
              </a:ext>
            </a:extLst>
          </p:cNvPr>
          <p:cNvGrpSpPr/>
          <p:nvPr/>
        </p:nvGrpSpPr>
        <p:grpSpPr>
          <a:xfrm>
            <a:off x="1621471" y="4127079"/>
            <a:ext cx="596215" cy="603769"/>
            <a:chOff x="0" y="0"/>
            <a:chExt cx="596213" cy="603767"/>
          </a:xfrm>
        </p:grpSpPr>
        <p:sp>
          <p:nvSpPr>
            <p:cNvPr id="61" name="正方形">
              <a:extLst>
                <a:ext uri="{FF2B5EF4-FFF2-40B4-BE49-F238E27FC236}">
                  <a16:creationId xmlns:a16="http://schemas.microsoft.com/office/drawing/2014/main" id="{F57EBA07-DFFC-4F06-97F1-0A8BFF7EF413}"/>
                </a:ext>
              </a:extLst>
            </p:cNvPr>
            <p:cNvSpPr/>
            <p:nvPr/>
          </p:nvSpPr>
          <p:spPr>
            <a:xfrm>
              <a:off x="1818" y="9372"/>
              <a:ext cx="594396" cy="594396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/>
              <a:endParaRPr/>
            </a:p>
          </p:txBody>
        </p:sp>
        <p:pic>
          <p:nvPicPr>
            <p:cNvPr id="62" name="image2.png" descr="image2.png">
              <a:extLst>
                <a:ext uri="{FF2B5EF4-FFF2-40B4-BE49-F238E27FC236}">
                  <a16:creationId xmlns:a16="http://schemas.microsoft.com/office/drawing/2014/main" id="{11ADB87A-AFEE-49C4-BCEC-FD92B19D4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18" y="9372"/>
              <a:ext cx="594396" cy="594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" name="矩形: 圓角 42">
              <a:extLst>
                <a:ext uri="{FF2B5EF4-FFF2-40B4-BE49-F238E27FC236}">
                  <a16:creationId xmlns:a16="http://schemas.microsoft.com/office/drawing/2014/main" id="{F75BB138-95D8-49D3-8C4B-5CADD9742F38}"/>
                </a:ext>
              </a:extLst>
            </p:cNvPr>
            <p:cNvSpPr/>
            <p:nvPr/>
          </p:nvSpPr>
          <p:spPr>
            <a:xfrm>
              <a:off x="0" y="0"/>
              <a:ext cx="594394" cy="594381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8A8A8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4" name="圖片 55" descr="圖片 55">
            <a:extLst>
              <a:ext uri="{FF2B5EF4-FFF2-40B4-BE49-F238E27FC236}">
                <a16:creationId xmlns:a16="http://schemas.microsoft.com/office/drawing/2014/main" id="{B35BBB26-905B-4C36-AEB2-53958045A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4374" y="5286699"/>
            <a:ext cx="454535" cy="4842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57225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圖片 2" descr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矩形 3"/>
          <p:cNvSpPr/>
          <p:nvPr/>
        </p:nvSpPr>
        <p:spPr>
          <a:xfrm>
            <a:off x="986894" y="3023644"/>
            <a:ext cx="4996653" cy="600051"/>
          </a:xfrm>
          <a:prstGeom prst="rect">
            <a:avLst/>
          </a:prstGeom>
          <a:solidFill>
            <a:srgbClr val="00A2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4" name="直線接點 7"/>
          <p:cNvSpPr/>
          <p:nvPr/>
        </p:nvSpPr>
        <p:spPr>
          <a:xfrm>
            <a:off x="3042221" y="3616231"/>
            <a:ext cx="7627588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5" name="文字方塊 9"/>
          <p:cNvSpPr txBox="1"/>
          <p:nvPr/>
        </p:nvSpPr>
        <p:spPr>
          <a:xfrm>
            <a:off x="1327492" y="3046670"/>
            <a:ext cx="476850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en-US" dirty="0"/>
              <a:t>Use Cases</a:t>
            </a:r>
            <a:endParaRPr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圖片 2" descr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矩形 3"/>
          <p:cNvSpPr/>
          <p:nvPr/>
        </p:nvSpPr>
        <p:spPr>
          <a:xfrm>
            <a:off x="976734" y="839244"/>
            <a:ext cx="6018914" cy="600051"/>
          </a:xfrm>
          <a:prstGeom prst="rect">
            <a:avLst/>
          </a:prstGeom>
          <a:solidFill>
            <a:srgbClr val="00A2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文字方塊 9"/>
          <p:cNvSpPr txBox="1"/>
          <p:nvPr/>
        </p:nvSpPr>
        <p:spPr>
          <a:xfrm>
            <a:off x="1140483" y="876842"/>
            <a:ext cx="489201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ru-RU" dirty="0"/>
              <a:t>Анализ </a:t>
            </a:r>
            <a:r>
              <a:rPr lang="en-US" dirty="0"/>
              <a:t>Peer/Uplink/AS Path</a:t>
            </a:r>
            <a:endParaRPr dirty="0"/>
          </a:p>
        </p:txBody>
      </p:sp>
      <p:sp>
        <p:nvSpPr>
          <p:cNvPr id="315" name="Show the delivery paths the traffic leaving your network all the way to its destination…"/>
          <p:cNvSpPr txBox="1">
            <a:spLocks noGrp="1"/>
          </p:cNvSpPr>
          <p:nvPr>
            <p:ph type="subTitle" idx="1"/>
          </p:nvPr>
        </p:nvSpPr>
        <p:spPr>
          <a:xfrm>
            <a:off x="976735" y="1497003"/>
            <a:ext cx="9975257" cy="525819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Показывает пусть исходящего трафик на всем протяжении пути до получателя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Визуализация пути по </a:t>
            </a:r>
            <a:r>
              <a:rPr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AS path, </a:t>
            </a:r>
            <a:br>
              <a:rPr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device/link, </a:t>
            </a: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географии</a:t>
            </a:r>
            <a:r>
              <a:rPr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ISP</a:t>
            </a:r>
            <a:r>
              <a:rPr lang="ru-RU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и </a:t>
            </a:r>
            <a:r>
              <a:rPr lang="ru-RU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др</a:t>
            </a:r>
            <a:endParaRPr lang="ru-RU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1" indent="0" algn="l">
              <a:lnSpc>
                <a:spcPct val="110000"/>
              </a:lnSpc>
              <a:spcBef>
                <a:spcPts val="0"/>
              </a:spcBef>
              <a:buSzPct val="100000"/>
              <a:defRPr sz="2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</a:t>
            </a:r>
            <a:r>
              <a:rPr lang="ru-RU" dirty="0"/>
              <a:t>Визуализация получателя по</a:t>
            </a:r>
            <a:r>
              <a:rPr dirty="0"/>
              <a:t> IP </a:t>
            </a:r>
            <a:br>
              <a:rPr dirty="0"/>
            </a:br>
            <a:r>
              <a:rPr dirty="0"/>
              <a:t>address, ASN, host/site name, </a:t>
            </a:r>
            <a:br>
              <a:rPr dirty="0"/>
            </a:br>
            <a:r>
              <a:rPr dirty="0"/>
              <a:t>service, etc.</a:t>
            </a:r>
            <a:endParaRPr lang="ru-RU" dirty="0"/>
          </a:p>
          <a:p>
            <a:pPr lvl="1" indent="0" algn="l">
              <a:lnSpc>
                <a:spcPct val="110000"/>
              </a:lnSpc>
              <a:spcBef>
                <a:spcPts val="0"/>
              </a:spcBef>
              <a:buSzPct val="100000"/>
              <a:defRPr sz="20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ru-RU" dirty="0"/>
          </a:p>
          <a:p>
            <a:pPr lvl="1" indent="0" algn="l">
              <a:lnSpc>
                <a:spcPct val="110000"/>
              </a:lnSpc>
              <a:spcBef>
                <a:spcPts val="0"/>
              </a:spcBef>
              <a:buSzPct val="100000"/>
              <a:defRPr sz="20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 lvl="1" indent="0" algn="l">
              <a:lnSpc>
                <a:spcPct val="110000"/>
              </a:lnSpc>
              <a:spcBef>
                <a:spcPts val="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Преимущества</a:t>
            </a:r>
            <a:endParaRPr dirty="0"/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Помогает найти кандидатов для </a:t>
            </a:r>
            <a:r>
              <a:rPr lang="ru-RU" dirty="0" err="1"/>
              <a:t>пиринга</a:t>
            </a:r>
            <a:r>
              <a:rPr lang="ru-RU" dirty="0"/>
              <a:t> и снизить затраты на транзит</a:t>
            </a:r>
            <a:endParaRPr dirty="0"/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Помогает найти потенциальных «транзитных» клиентов</a:t>
            </a:r>
            <a:endParaRPr dirty="0"/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ru-RU" dirty="0">
                <a:latin typeface="Helvetica Neue Light"/>
                <a:sym typeface="Helvetica Neue Light"/>
              </a:rPr>
              <a:t>Помогает найти и проанализировать нетипичное поведение клиентов и пиров</a:t>
            </a:r>
            <a:endParaRPr dirty="0"/>
          </a:p>
        </p:txBody>
      </p:sp>
      <p:sp>
        <p:nvSpPr>
          <p:cNvPr id="316" name="直線接點 7"/>
          <p:cNvSpPr/>
          <p:nvPr/>
        </p:nvSpPr>
        <p:spPr>
          <a:xfrm>
            <a:off x="3032061" y="1431831"/>
            <a:ext cx="8148874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" name="文字方塊 12"/>
          <p:cNvSpPr txBox="1"/>
          <p:nvPr/>
        </p:nvSpPr>
        <p:spPr>
          <a:xfrm>
            <a:off x="11122870" y="1099092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600">
                <a:solidFill>
                  <a:srgbClr val="00A2DB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endParaRPr dirty="0"/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 b="33105"/>
          <a:stretch>
            <a:fillRect/>
          </a:stretch>
        </p:blipFill>
        <p:spPr>
          <a:xfrm>
            <a:off x="4908336" y="1972462"/>
            <a:ext cx="7097536" cy="2819397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319" name="TextBox 6"/>
          <p:cNvSpPr txBox="1"/>
          <p:nvPr/>
        </p:nvSpPr>
        <p:spPr>
          <a:xfrm>
            <a:off x="6995648" y="2376818"/>
            <a:ext cx="1073999" cy="340183"/>
          </a:xfrm>
          <a:prstGeom prst="rect">
            <a:avLst/>
          </a:prstGeom>
          <a:solidFill>
            <a:srgbClr val="FFFFFF">
              <a:alpha val="7002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2E75B6"/>
                </a:solidFill>
              </a:defRPr>
            </a:lvl1pPr>
          </a:lstStyle>
          <a:p>
            <a:r>
              <a:t>AS Path</a:t>
            </a:r>
          </a:p>
        </p:txBody>
      </p:sp>
      <p:sp>
        <p:nvSpPr>
          <p:cNvPr id="320" name="TextBox 6"/>
          <p:cNvSpPr txBox="1"/>
          <p:nvPr/>
        </p:nvSpPr>
        <p:spPr>
          <a:xfrm>
            <a:off x="9097690" y="2376818"/>
            <a:ext cx="2380196" cy="340183"/>
          </a:xfrm>
          <a:prstGeom prst="rect">
            <a:avLst/>
          </a:prstGeom>
          <a:solidFill>
            <a:srgbClr val="FFFFFF">
              <a:alpha val="7002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2E75B6"/>
                </a:solidFill>
              </a:defRPr>
            </a:lvl1pPr>
          </a:lstStyle>
          <a:p>
            <a:r>
              <a:t>AS Path per Interface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圖片 2" descr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矩形 3"/>
          <p:cNvSpPr/>
          <p:nvPr/>
        </p:nvSpPr>
        <p:spPr>
          <a:xfrm>
            <a:off x="976734" y="839244"/>
            <a:ext cx="5059387" cy="600051"/>
          </a:xfrm>
          <a:prstGeom prst="rect">
            <a:avLst/>
          </a:prstGeom>
          <a:solidFill>
            <a:srgbClr val="00A2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" name="文字方塊 9"/>
          <p:cNvSpPr txBox="1"/>
          <p:nvPr/>
        </p:nvSpPr>
        <p:spPr>
          <a:xfrm>
            <a:off x="1144103" y="876842"/>
            <a:ext cx="489201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ru-RU" dirty="0"/>
              <a:t>Анализ </a:t>
            </a:r>
            <a:r>
              <a:rPr lang="en-US" dirty="0"/>
              <a:t>Peer/Uplink/AS Path</a:t>
            </a:r>
          </a:p>
        </p:txBody>
      </p:sp>
      <p:sp>
        <p:nvSpPr>
          <p:cNvPr id="327" name="Understand the delivery paths from Peering all the way to its destination"/>
          <p:cNvSpPr txBox="1">
            <a:spLocks noGrp="1"/>
          </p:cNvSpPr>
          <p:nvPr>
            <p:ph type="subTitle" idx="1"/>
          </p:nvPr>
        </p:nvSpPr>
        <p:spPr>
          <a:xfrm>
            <a:off x="976735" y="1497003"/>
            <a:ext cx="10908674" cy="5258197"/>
          </a:xfrm>
          <a:prstGeom prst="rect">
            <a:avLst/>
          </a:prstGeom>
        </p:spPr>
        <p:txBody>
          <a:bodyPr/>
          <a:lstStyle/>
          <a:p>
            <a:pPr lvl="1" indent="0" algn="l">
              <a:lnSpc>
                <a:spcPct val="110000"/>
              </a:lnSpc>
              <a:spcBef>
                <a:spcPts val="0"/>
              </a:spcBef>
              <a:defRPr b="1">
                <a:solidFill>
                  <a:srgbClr val="00A2D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Визуализация полного пути от </a:t>
            </a:r>
            <a:r>
              <a:rPr lang="ru-RU" dirty="0" err="1"/>
              <a:t>пиринга</a:t>
            </a:r>
            <a:r>
              <a:rPr lang="ru-RU" dirty="0"/>
              <a:t> до места назначения </a:t>
            </a:r>
            <a:endParaRPr dirty="0"/>
          </a:p>
          <a:p>
            <a:pPr marL="228600" lvl="1" indent="-228600" algn="l">
              <a:lnSpc>
                <a:spcPct val="110000"/>
              </a:lnSpc>
              <a:spcBef>
                <a:spcPts val="0"/>
              </a:spcBef>
              <a:buSzPct val="100000"/>
              <a:buChar char="•"/>
              <a:defRPr sz="20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 </a:t>
            </a:r>
          </a:p>
        </p:txBody>
      </p:sp>
      <p:sp>
        <p:nvSpPr>
          <p:cNvPr id="328" name="直線接點 7"/>
          <p:cNvSpPr/>
          <p:nvPr/>
        </p:nvSpPr>
        <p:spPr>
          <a:xfrm>
            <a:off x="3032061" y="1431831"/>
            <a:ext cx="8148874" cy="1"/>
          </a:xfrm>
          <a:prstGeom prst="line">
            <a:avLst/>
          </a:prstGeom>
          <a:ln w="12700">
            <a:solidFill>
              <a:srgbClr val="00A2D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30" name="圖片 5" descr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7364"/>
            <a:ext cx="12192000" cy="4217475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Text Box 12"/>
          <p:cNvSpPr txBox="1"/>
          <p:nvPr/>
        </p:nvSpPr>
        <p:spPr>
          <a:xfrm>
            <a:off x="-87313" y="3755401"/>
            <a:ext cx="1116013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Src ASN</a:t>
            </a:r>
          </a:p>
        </p:txBody>
      </p:sp>
      <p:sp>
        <p:nvSpPr>
          <p:cNvPr id="332" name="Text Box 12"/>
          <p:cNvSpPr txBox="1"/>
          <p:nvPr/>
        </p:nvSpPr>
        <p:spPr>
          <a:xfrm>
            <a:off x="5104953" y="3759298"/>
            <a:ext cx="1694758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900"/>
              </a:spcBef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OTT</a:t>
            </a:r>
            <a:r>
              <a:rPr sz="12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Provider</a:t>
            </a:r>
          </a:p>
        </p:txBody>
      </p:sp>
      <p:sp>
        <p:nvSpPr>
          <p:cNvPr id="333" name="Text Box 12"/>
          <p:cNvSpPr txBox="1"/>
          <p:nvPr/>
        </p:nvSpPr>
        <p:spPr>
          <a:xfrm>
            <a:off x="7244559" y="3793361"/>
            <a:ext cx="1411142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OTT</a:t>
            </a:r>
            <a:r>
              <a:rPr sz="1200">
                <a:solidFill>
                  <a:srgbClr val="A7A7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Service</a:t>
            </a:r>
          </a:p>
        </p:txBody>
      </p:sp>
      <p:sp>
        <p:nvSpPr>
          <p:cNvPr id="334" name="Text Box 12"/>
          <p:cNvSpPr txBox="1"/>
          <p:nvPr/>
        </p:nvSpPr>
        <p:spPr>
          <a:xfrm>
            <a:off x="9235031" y="3793361"/>
            <a:ext cx="1251010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Site Name</a:t>
            </a:r>
          </a:p>
        </p:txBody>
      </p:sp>
      <p:sp>
        <p:nvSpPr>
          <p:cNvPr id="335" name="Text Box 12"/>
          <p:cNvSpPr txBox="1"/>
          <p:nvPr/>
        </p:nvSpPr>
        <p:spPr>
          <a:xfrm>
            <a:off x="11075986" y="3796942"/>
            <a:ext cx="1116014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Dst ASN</a:t>
            </a:r>
          </a:p>
        </p:txBody>
      </p:sp>
      <p:sp>
        <p:nvSpPr>
          <p:cNvPr id="336" name="Text Box 12"/>
          <p:cNvSpPr txBox="1"/>
          <p:nvPr/>
        </p:nvSpPr>
        <p:spPr>
          <a:xfrm>
            <a:off x="3289251" y="3759298"/>
            <a:ext cx="1694758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Interface</a:t>
            </a:r>
          </a:p>
        </p:txBody>
      </p:sp>
      <p:sp>
        <p:nvSpPr>
          <p:cNvPr id="337" name="Text Box 12"/>
          <p:cNvSpPr txBox="1"/>
          <p:nvPr/>
        </p:nvSpPr>
        <p:spPr>
          <a:xfrm>
            <a:off x="1402061" y="3755401"/>
            <a:ext cx="1694758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IPv4/IPv6</a:t>
            </a:r>
          </a:p>
        </p:txBody>
      </p:sp>
      <p:sp>
        <p:nvSpPr>
          <p:cNvPr id="338" name="Square"/>
          <p:cNvSpPr/>
          <p:nvPr/>
        </p:nvSpPr>
        <p:spPr>
          <a:xfrm>
            <a:off x="367134" y="2067641"/>
            <a:ext cx="257919" cy="259030"/>
          </a:xfrm>
          <a:prstGeom prst="rect">
            <a:avLst/>
          </a:prstGeom>
          <a:solidFill>
            <a:srgbClr val="FF7E79">
              <a:alpha val="8976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39" name="Rounded Rectangle 4" descr="Rounded Rectangl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2216" y="2067641"/>
            <a:ext cx="982176" cy="2590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How much traffic is transiting your network at where (which links)?…"/>
          <p:cNvSpPr txBox="1">
            <a:spLocks noGrp="1"/>
          </p:cNvSpPr>
          <p:nvPr>
            <p:ph type="body" idx="1"/>
          </p:nvPr>
        </p:nvSpPr>
        <p:spPr>
          <a:xfrm>
            <a:off x="838199" y="1533525"/>
            <a:ext cx="10377066" cy="513730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868680">
              <a:lnSpc>
                <a:spcPct val="110000"/>
              </a:lnSpc>
              <a:defRPr sz="2280" b="1"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Сколько трафика проходит через вашу сеть и через какие интерфейсы? </a:t>
            </a:r>
          </a:p>
          <a:p>
            <a:pPr defTabSz="868680">
              <a:lnSpc>
                <a:spcPct val="110000"/>
              </a:lnSpc>
              <a:defRPr sz="2280" b="1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217170" indent="-217170" defTabSz="434340">
              <a:lnSpc>
                <a:spcPct val="110000"/>
              </a:lnSpc>
              <a:buSzPct val="100000"/>
              <a:buChar char="•"/>
              <a:defRPr sz="19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Сколько трафика идет на </a:t>
            </a:r>
            <a:br>
              <a:rPr lang="ru-RU" dirty="0"/>
            </a:br>
            <a:r>
              <a:rPr lang="ru-RU" dirty="0"/>
              <a:t>определенный</a:t>
            </a:r>
            <a:r>
              <a:rPr dirty="0"/>
              <a:t> prefix, ASN, </a:t>
            </a:r>
            <a:br>
              <a:rPr lang="ru-RU" dirty="0"/>
            </a:br>
            <a:r>
              <a:rPr lang="ru-RU" dirty="0"/>
              <a:t>по конкретному</a:t>
            </a:r>
            <a:r>
              <a:rPr dirty="0"/>
              <a:t> AS </a:t>
            </a:r>
            <a:br>
              <a:rPr dirty="0"/>
            </a:br>
            <a:r>
              <a:rPr dirty="0"/>
              <a:t>Path</a:t>
            </a:r>
            <a:r>
              <a:rPr lang="ru-RU" dirty="0"/>
              <a:t> или по</a:t>
            </a:r>
            <a:r>
              <a:rPr dirty="0"/>
              <a:t> BGP Community,</a:t>
            </a:r>
            <a:br>
              <a:rPr lang="en-US" dirty="0"/>
            </a:br>
            <a:r>
              <a:rPr lang="ru-RU" dirty="0"/>
              <a:t>через какие </a:t>
            </a:r>
            <a:r>
              <a:rPr lang="en-US" dirty="0"/>
              <a:t>next-hop, </a:t>
            </a:r>
            <a:br>
              <a:rPr lang="ru-RU" dirty="0"/>
            </a:br>
            <a:r>
              <a:rPr lang="ru-RU" dirty="0"/>
              <a:t>маршрутизаторы и интерфейсы?</a:t>
            </a:r>
          </a:p>
          <a:p>
            <a:pPr defTabSz="434340">
              <a:lnSpc>
                <a:spcPct val="110000"/>
              </a:lnSpc>
              <a:buSzPct val="100000"/>
              <a:defRPr sz="19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 marL="217170" indent="-217170" defTabSz="434340">
              <a:lnSpc>
                <a:spcPct val="110000"/>
              </a:lnSpc>
              <a:buSzPct val="100000"/>
              <a:buChar char="•"/>
              <a:defRPr sz="19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Как будет выглядеть распределение</a:t>
            </a:r>
            <a:br>
              <a:rPr lang="en-US" dirty="0"/>
            </a:br>
            <a:r>
              <a:rPr lang="ru-RU" dirty="0"/>
              <a:t>трафика, если смоделируем</a:t>
            </a:r>
            <a:br>
              <a:rPr lang="en-US" dirty="0"/>
            </a:br>
            <a:r>
              <a:rPr lang="ru-RU" dirty="0"/>
              <a:t>изменение префикса, </a:t>
            </a:r>
            <a:r>
              <a:rPr lang="en-US" dirty="0"/>
              <a:t>ASN?</a:t>
            </a:r>
          </a:p>
          <a:p>
            <a:pPr defTabSz="434340">
              <a:lnSpc>
                <a:spcPct val="110000"/>
              </a:lnSpc>
              <a:buSzPct val="100000"/>
              <a:defRPr sz="19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dirty="0"/>
          </a:p>
          <a:p>
            <a:pPr defTabSz="434340">
              <a:lnSpc>
                <a:spcPct val="110000"/>
              </a:lnSpc>
              <a:buSzPct val="100000"/>
              <a:defRPr sz="19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2600" b="1" dirty="0">
                <a:solidFill>
                  <a:srgbClr val="0070C0"/>
                </a:solidFill>
              </a:rPr>
              <a:t>Преимущества</a:t>
            </a:r>
            <a:endParaRPr lang="en-US" sz="2600" b="1" dirty="0">
              <a:solidFill>
                <a:srgbClr val="0070C0"/>
              </a:solidFill>
            </a:endParaRPr>
          </a:p>
          <a:p>
            <a:pPr defTabSz="434340">
              <a:lnSpc>
                <a:spcPct val="110000"/>
              </a:lnSpc>
              <a:buSzPct val="100000"/>
              <a:defRPr sz="19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dirty="0"/>
          </a:p>
          <a:p>
            <a:pPr marL="342900" indent="-342900" defTabSz="434340">
              <a:lnSpc>
                <a:spcPct val="110000"/>
              </a:lnSpc>
              <a:buSzPct val="100000"/>
              <a:buFontTx/>
              <a:buChar char="-"/>
              <a:defRPr sz="19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Планирование емкости</a:t>
            </a:r>
          </a:p>
          <a:p>
            <a:pPr marL="342900" indent="-342900" defTabSz="434340">
              <a:lnSpc>
                <a:spcPct val="110000"/>
              </a:lnSpc>
              <a:buSzPct val="100000"/>
              <a:buFontTx/>
              <a:buChar char="-"/>
              <a:defRPr sz="19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dirty="0"/>
              <a:t>Возможность моделировать различные сценарии распределения трафика</a:t>
            </a:r>
            <a:endParaRPr lang="en-US" dirty="0"/>
          </a:p>
        </p:txBody>
      </p:sp>
      <p:sp>
        <p:nvSpPr>
          <p:cNvPr id="387" name="Capacity Planning Analysis"/>
          <p:cNvSpPr txBox="1">
            <a:spLocks noGrp="1"/>
          </p:cNvSpPr>
          <p:nvPr>
            <p:ph type="body" idx="22"/>
          </p:nvPr>
        </p:nvSpPr>
        <p:spPr>
          <a:xfrm>
            <a:off x="838199" y="866681"/>
            <a:ext cx="5939463" cy="572529"/>
          </a:xfrm>
          <a:prstGeom prst="rect">
            <a:avLst/>
          </a:prstGeom>
        </p:spPr>
        <p:txBody>
          <a:bodyPr wrap="square"/>
          <a:lstStyle>
            <a:lvl1pPr>
              <a:lnSpc>
                <a:spcPct val="120000"/>
              </a:lnSpc>
              <a:defRPr sz="3000"/>
            </a:lvl1pPr>
          </a:lstStyle>
          <a:p>
            <a:r>
              <a:rPr dirty="0"/>
              <a:t> </a:t>
            </a:r>
            <a:r>
              <a:rPr lang="ru-RU" dirty="0"/>
              <a:t>Планирование емкости сети</a:t>
            </a:r>
            <a:endParaRPr dirty="0"/>
          </a:p>
        </p:txBody>
      </p:sp>
      <p:pic>
        <p:nvPicPr>
          <p:cNvPr id="389" name="Image" descr="Image"/>
          <p:cNvPicPr>
            <a:picLocks/>
          </p:cNvPicPr>
          <p:nvPr/>
        </p:nvPicPr>
        <p:blipFill>
          <a:blip r:embed="rId3"/>
          <a:srcRect l="19403" t="13547" r="995" b="15499"/>
          <a:stretch>
            <a:fillRect/>
          </a:stretch>
        </p:blipFill>
        <p:spPr>
          <a:xfrm>
            <a:off x="4882144" y="2009775"/>
            <a:ext cx="7081256" cy="3638692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佈景主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佈景主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1539</Words>
  <Application>Microsoft Office PowerPoint</Application>
  <PresentationFormat>Широкоэкранный</PresentationFormat>
  <Paragraphs>246</Paragraphs>
  <Slides>21</Slides>
  <Notes>16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微軟正黑體</vt:lpstr>
      <vt:lpstr>游ゴシック</vt:lpstr>
      <vt:lpstr>游ゴシック Light</vt:lpstr>
      <vt:lpstr>Arial</vt:lpstr>
      <vt:lpstr>Calibri</vt:lpstr>
      <vt:lpstr>Calibri Light</vt:lpstr>
      <vt:lpstr>Helvetica</vt:lpstr>
      <vt:lpstr>Helvetica Neue</vt:lpstr>
      <vt:lpstr>Helvetica Neue Light</vt:lpstr>
      <vt:lpstr>Helvetica Neue Medium</vt:lpstr>
      <vt:lpstr>HelveticaNeueLT Std</vt:lpstr>
      <vt:lpstr>HelveticaNeueLT Std Lt</vt:lpstr>
      <vt:lpstr>Quicksand</vt:lpstr>
      <vt:lpstr>Roboto Light</vt:lpstr>
      <vt:lpstr>Roboto Thin</vt:lpstr>
      <vt:lpstr>Times New Roman</vt:lpstr>
      <vt:lpstr>Trebuchet MS</vt:lpstr>
      <vt:lpstr>Office 佈景主題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Nikita</cp:lastModifiedBy>
  <cp:revision>5</cp:revision>
  <dcterms:modified xsi:type="dcterms:W3CDTF">2022-04-06T09:33:23Z</dcterms:modified>
</cp:coreProperties>
</file>