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528" r:id="rId2"/>
    <p:sldId id="569" r:id="rId3"/>
    <p:sldId id="551" r:id="rId4"/>
    <p:sldId id="585" r:id="rId5"/>
    <p:sldId id="586" r:id="rId6"/>
    <p:sldId id="587" r:id="rId7"/>
    <p:sldId id="588" r:id="rId8"/>
    <p:sldId id="589" r:id="rId9"/>
    <p:sldId id="577" r:id="rId10"/>
    <p:sldId id="578" r:id="rId11"/>
    <p:sldId id="579" r:id="rId12"/>
    <p:sldId id="584" r:id="rId13"/>
    <p:sldId id="580" r:id="rId14"/>
    <p:sldId id="581" r:id="rId15"/>
    <p:sldId id="582" r:id="rId16"/>
    <p:sldId id="583" r:id="rId17"/>
  </p:sldIdLst>
  <p:sldSz cx="9144000" cy="6858000" type="screen4x3"/>
  <p:notesSz cx="7099300" cy="10234613"/>
  <p:embeddedFontLst>
    <p:embeddedFont>
      <p:font typeface="Bebas Neue Bold" charset="-52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765"/>
    <a:srgbClr val="E61859"/>
    <a:srgbClr val="0099FF"/>
    <a:srgbClr val="0099CC"/>
    <a:srgbClr val="21B7DA"/>
    <a:srgbClr val="0E7C8F"/>
    <a:srgbClr val="ADCB1F"/>
    <a:srgbClr val="666699"/>
    <a:srgbClr val="FD9933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58" autoAdjust="0"/>
    <p:restoredTop sz="94686" autoAdjust="0"/>
  </p:normalViewPr>
  <p:slideViewPr>
    <p:cSldViewPr showGuides="1">
      <p:cViewPr varScale="1">
        <p:scale>
          <a:sx n="64" d="100"/>
          <a:sy n="64" d="100"/>
        </p:scale>
        <p:origin x="-1068" y="-68"/>
      </p:cViewPr>
      <p:guideLst>
        <p:guide orient="horz" pos="487"/>
        <p:guide orient="horz" pos="2897"/>
        <p:guide orient="horz" pos="2075"/>
        <p:guide orient="horz" pos="3833"/>
        <p:guide pos="499"/>
        <p:guide pos="5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252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5F20846-FB28-4B89-B873-D4320ABBEC5A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8EC1A8D-135D-45B1-B604-4F905AF8A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700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C1A8D-135D-45B1-B604-4F905AF8A6F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59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3177-EA5B-4431-8EAE-2BFA1C6B13F3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FD18-4C21-42BC-BEEB-98463C546F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556" y="4847465"/>
            <a:ext cx="22574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75" y="6173788"/>
            <a:ext cx="16525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946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F6C4-8CBD-4C62-B4AC-67215F7B5AC7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BF25-C223-45D3-AB1C-D81E6CB2D5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448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338F-EC92-4538-AE96-AFE33FC87B44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17D5-33B2-4A5D-9940-AB3E24DB4C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0939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24B54-8754-4B17-8BCE-3A49C8670BB0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7C4A-04EA-45CC-A203-94D0908435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049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8D85-CAFD-4A74-BC5B-2B77BD479299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42BB-F5AC-462B-879B-B0921A0CF0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37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F0DF-201E-47FF-B0A2-89C2CA0B1860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535A-5B92-40DA-A24B-232F378A37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725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1D41-46B0-4312-80B1-40C2CEA4CDEE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5F42-35FE-438C-BE0D-C2902E5EF2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67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0C5C-B75C-4FFB-A939-FAED21071F04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CC0CC-1081-471A-A7FE-5B634B036E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718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FC1F-ADB0-4276-99F7-B069E098E8DC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358A-8C49-4F25-934D-B407C319C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818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B2B7-0117-4244-8FE0-9E313811F73A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7F14-0019-499D-97AF-C72D3F36E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782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3177-EA5B-4431-8EAE-2BFA1C6B13F3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FD18-4C21-42BC-BEEB-98463C546F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535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EDAA-220D-4786-A517-0A4956ECFACF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FA89-510F-45DF-A16F-91F6D7382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148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0DFEAC-9782-496B-AE3E-51042DB8D35F}" type="datetimeFigureOut">
              <a:rPr lang="ru-RU"/>
              <a:pPr>
                <a:defRPr/>
              </a:pPr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C8F55-814F-4BDB-91D0-926E702E36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yriad Pro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3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origo-networks.ru/products/25/168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50" y="0"/>
            <a:ext cx="9132550" cy="6858000"/>
          </a:xfrm>
          <a:prstGeom prst="rect">
            <a:avLst/>
          </a:prstGeom>
          <a:solidFill>
            <a:srgbClr val="17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19834" y="662265"/>
            <a:ext cx="2502608" cy="11233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</a:rPr>
              <a:t>Модельный ряд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</a:rPr>
              <a:t>и решения</a:t>
            </a:r>
          </a:p>
          <a:p>
            <a:pPr algn="ctr">
              <a:defRPr/>
            </a:pPr>
            <a:r>
              <a:rPr lang="ru-RU" sz="1900" dirty="0" smtClean="0">
                <a:solidFill>
                  <a:schemeClr val="bg1"/>
                </a:solidFill>
                <a:latin typeface="+mn-lt"/>
              </a:rPr>
              <a:t>Весна 2026</a:t>
            </a:r>
            <a:endParaRPr lang="ru-RU" sz="1900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279" y="4644135"/>
            <a:ext cx="2566800" cy="858558"/>
          </a:xfrm>
          <a:prstGeom prst="rect">
            <a:avLst/>
          </a:prstGeom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513" y="5516497"/>
            <a:ext cx="2587565" cy="70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02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476250" y="1088740"/>
            <a:ext cx="8189913" cy="34203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ru-RU" altLang="ru-RU" sz="2000" dirty="0" smtClean="0"/>
              <a:t>Производство </a:t>
            </a:r>
            <a:r>
              <a:rPr lang="ru-RU" altLang="ru-RU" sz="2000" dirty="0"/>
              <a:t>печатных </a:t>
            </a:r>
            <a:r>
              <a:rPr lang="ru-RU" altLang="ru-RU" sz="2000" dirty="0" smtClean="0"/>
              <a:t>плат.</a:t>
            </a:r>
            <a:endParaRPr lang="ru-RU" altLang="ru-RU" sz="2000" dirty="0"/>
          </a:p>
          <a:p>
            <a:pPr algn="just">
              <a:spcBef>
                <a:spcPts val="1200"/>
              </a:spcBef>
            </a:pPr>
            <a:r>
              <a:rPr lang="ru-RU" altLang="ru-RU" sz="2000" dirty="0"/>
              <a:t>Технологическая линия с использованием метода низкотемпературной волновой </a:t>
            </a:r>
            <a:r>
              <a:rPr lang="ru-RU" altLang="ru-RU" sz="2000" dirty="0" smtClean="0"/>
              <a:t>пайки.</a:t>
            </a:r>
            <a:endParaRPr lang="ru-RU" altLang="ru-RU" sz="2000" dirty="0"/>
          </a:p>
          <a:p>
            <a:pPr algn="just">
              <a:spcBef>
                <a:spcPts val="1200"/>
              </a:spcBef>
            </a:pPr>
            <a:r>
              <a:rPr lang="ru-RU" altLang="ru-RU" sz="2000" dirty="0"/>
              <a:t>Испытательный центр для проведения необходимых тестов </a:t>
            </a:r>
            <a:r>
              <a:rPr lang="ru-RU" altLang="ru-RU" sz="2000" dirty="0" smtClean="0"/>
              <a:t>продукции.</a:t>
            </a:r>
            <a:endParaRPr lang="ru-RU" altLang="ru-RU" sz="2000" dirty="0"/>
          </a:p>
          <a:p>
            <a:pPr algn="just">
              <a:spcBef>
                <a:spcPts val="1200"/>
              </a:spcBef>
            </a:pPr>
            <a:r>
              <a:rPr lang="ru-RU" altLang="ru-RU" sz="2000" dirty="0"/>
              <a:t>Упаковочное </a:t>
            </a:r>
            <a:r>
              <a:rPr lang="ru-RU" altLang="ru-RU" sz="2000" dirty="0" smtClean="0"/>
              <a:t>производство.</a:t>
            </a:r>
            <a:endParaRPr lang="ru-RU" altLang="ru-RU" sz="2000" dirty="0"/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431800" y="279400"/>
            <a:ext cx="8326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 err="1">
                <a:latin typeface="Myriad Pro Cond" pitchFamily="34" charset="0"/>
              </a:rPr>
              <a:t>Hipoint</a:t>
            </a:r>
            <a:r>
              <a:rPr lang="en-US" altLang="ru-RU" sz="3600" dirty="0">
                <a:latin typeface="Myriad Pro Cond" pitchFamily="34" charset="0"/>
              </a:rPr>
              <a:t> Technology Co. LTD </a:t>
            </a:r>
          </a:p>
        </p:txBody>
      </p:sp>
      <p:sp>
        <p:nvSpPr>
          <p:cNvPr id="11" name="CustomShape 7"/>
          <p:cNvSpPr/>
          <p:nvPr/>
        </p:nvSpPr>
        <p:spPr>
          <a:xfrm>
            <a:off x="2501770" y="3338990"/>
            <a:ext cx="2295255" cy="2048272"/>
          </a:xfrm>
          <a:custGeom>
            <a:avLst/>
            <a:gdLst/>
            <a:ahLst/>
            <a:cxnLst/>
            <a:rect l="l" t="t" r="r" b="b"/>
            <a:pathLst>
              <a:path w="8033654" h="7031915">
                <a:moveTo>
                  <a:pt x="2058287" y="0"/>
                </a:moveTo>
                <a:lnTo>
                  <a:pt x="2058326" y="0"/>
                </a:lnTo>
                <a:lnTo>
                  <a:pt x="5971699" y="0"/>
                </a:lnTo>
                <a:lnTo>
                  <a:pt x="5971700" y="0"/>
                </a:lnTo>
                <a:lnTo>
                  <a:pt x="5971740" y="0"/>
                </a:lnTo>
                <a:lnTo>
                  <a:pt x="6090371" y="11959"/>
                </a:lnTo>
                <a:cubicBezTo>
                  <a:pt x="6190975" y="32545"/>
                  <a:pt x="6282232" y="78792"/>
                  <a:pt x="6357004" y="143562"/>
                </a:cubicBezTo>
                <a:lnTo>
                  <a:pt x="6421756" y="209878"/>
                </a:lnTo>
                <a:lnTo>
                  <a:pt x="6426018" y="214243"/>
                </a:lnTo>
                <a:lnTo>
                  <a:pt x="7949332" y="3216682"/>
                </a:lnTo>
                <a:lnTo>
                  <a:pt x="7992299" y="3302616"/>
                </a:lnTo>
                <a:lnTo>
                  <a:pt x="8021693" y="3397306"/>
                </a:lnTo>
                <a:cubicBezTo>
                  <a:pt x="8029535" y="3435632"/>
                  <a:pt x="8033654" y="3475313"/>
                  <a:pt x="8033654" y="3515957"/>
                </a:cubicBezTo>
                <a:cubicBezTo>
                  <a:pt x="8033654" y="3556601"/>
                  <a:pt x="8029535" y="3596283"/>
                  <a:pt x="8021693" y="3634608"/>
                </a:cubicBezTo>
                <a:lnTo>
                  <a:pt x="7992299" y="3729298"/>
                </a:lnTo>
                <a:lnTo>
                  <a:pt x="7949332" y="3815232"/>
                </a:lnTo>
                <a:lnTo>
                  <a:pt x="6482456" y="6736229"/>
                </a:lnTo>
                <a:cubicBezTo>
                  <a:pt x="6399753" y="6880056"/>
                  <a:pt x="6258044" y="6985646"/>
                  <a:pt x="6090371" y="7019956"/>
                </a:cubicBezTo>
                <a:lnTo>
                  <a:pt x="5971740" y="7031915"/>
                </a:lnTo>
                <a:lnTo>
                  <a:pt x="5971700" y="7031915"/>
                </a:lnTo>
                <a:lnTo>
                  <a:pt x="2058326" y="7031915"/>
                </a:lnTo>
                <a:lnTo>
                  <a:pt x="2058326" y="7031915"/>
                </a:lnTo>
                <a:lnTo>
                  <a:pt x="2058286" y="7031915"/>
                </a:lnTo>
                <a:lnTo>
                  <a:pt x="1939655" y="7019956"/>
                </a:lnTo>
                <a:cubicBezTo>
                  <a:pt x="1824680" y="6996429"/>
                  <a:pt x="1721912" y="6939386"/>
                  <a:pt x="1642007" y="6859480"/>
                </a:cubicBezTo>
                <a:lnTo>
                  <a:pt x="1570173" y="6772417"/>
                </a:lnTo>
                <a:lnTo>
                  <a:pt x="1508795" y="6649661"/>
                </a:lnTo>
                <a:cubicBezTo>
                  <a:pt x="1508795" y="6649660"/>
                  <a:pt x="1508794" y="6649658"/>
                  <a:pt x="1508794" y="6649657"/>
                </a:cubicBezTo>
                <a:lnTo>
                  <a:pt x="115723" y="3863519"/>
                </a:lnTo>
                <a:lnTo>
                  <a:pt x="115722" y="3863518"/>
                </a:lnTo>
                <a:lnTo>
                  <a:pt x="29470" y="3691014"/>
                </a:lnTo>
                <a:lnTo>
                  <a:pt x="11962" y="3634608"/>
                </a:lnTo>
                <a:cubicBezTo>
                  <a:pt x="4119" y="3596283"/>
                  <a:pt x="0" y="3556601"/>
                  <a:pt x="0" y="3515957"/>
                </a:cubicBezTo>
                <a:cubicBezTo>
                  <a:pt x="0" y="3475313"/>
                  <a:pt x="4119" y="3435632"/>
                  <a:pt x="11962" y="3397306"/>
                </a:cubicBezTo>
                <a:lnTo>
                  <a:pt x="29470" y="3340901"/>
                </a:lnTo>
                <a:lnTo>
                  <a:pt x="115722" y="3168396"/>
                </a:lnTo>
                <a:lnTo>
                  <a:pt x="115723" y="3168396"/>
                </a:lnTo>
                <a:lnTo>
                  <a:pt x="1508796" y="382255"/>
                </a:lnTo>
                <a:lnTo>
                  <a:pt x="1570174" y="259499"/>
                </a:lnTo>
                <a:lnTo>
                  <a:pt x="1642008" y="172435"/>
                </a:lnTo>
                <a:cubicBezTo>
                  <a:pt x="1721913" y="92530"/>
                  <a:pt x="1824680" y="35486"/>
                  <a:pt x="1939656" y="11959"/>
                </a:cubicBezTo>
                <a:lnTo>
                  <a:pt x="2058287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/>
          </a:gradFill>
          <a:ln w="7632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8"/>
          <p:cNvSpPr/>
          <p:nvPr/>
        </p:nvSpPr>
        <p:spPr>
          <a:xfrm>
            <a:off x="2771800" y="3376372"/>
            <a:ext cx="1754181" cy="8998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E61859"/>
                </a:solidFill>
                <a:ea typeface="方正黑体繁体"/>
              </a:rPr>
              <a:t>Производство </a:t>
            </a:r>
            <a:endParaRPr lang="ru-RU" sz="1400" b="0" strike="noStrike" spc="-1" dirty="0">
              <a:solidFill>
                <a:srgbClr val="E61859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E61859"/>
                </a:solidFill>
                <a:ea typeface="方正黑体繁体"/>
              </a:rPr>
              <a:t>печатных плат</a:t>
            </a:r>
            <a:endParaRPr lang="ru-RU" sz="1400" b="0" strike="noStrike" spc="-1" dirty="0">
              <a:solidFill>
                <a:srgbClr val="E61859"/>
              </a:solidFill>
            </a:endParaRPr>
          </a:p>
        </p:txBody>
      </p:sp>
      <p:sp>
        <p:nvSpPr>
          <p:cNvPr id="13" name="CustomShape 9"/>
          <p:cNvSpPr/>
          <p:nvPr/>
        </p:nvSpPr>
        <p:spPr>
          <a:xfrm>
            <a:off x="2631731" y="4047523"/>
            <a:ext cx="2005380" cy="5240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trike="noStrike" spc="-1" dirty="0" smtClean="0">
                <a:solidFill>
                  <a:srgbClr val="7030A0"/>
                </a:solidFill>
                <a:ea typeface="方正黑体繁体"/>
              </a:rPr>
              <a:t>Ежемесячно </a:t>
            </a:r>
            <a:r>
              <a:rPr lang="ru-RU" strike="noStrike" spc="-1" dirty="0">
                <a:solidFill>
                  <a:srgbClr val="7030A0"/>
                </a:solidFill>
                <a:ea typeface="方正黑体繁体"/>
              </a:rPr>
              <a:t>до </a:t>
            </a:r>
            <a:endParaRPr lang="ru-RU" strike="noStrike" spc="-1" dirty="0">
              <a:solidFill>
                <a:srgbClr val="7030A0"/>
              </a:solidFill>
            </a:endParaRPr>
          </a:p>
        </p:txBody>
      </p:sp>
      <p:sp>
        <p:nvSpPr>
          <p:cNvPr id="14" name="CustomShape 10"/>
          <p:cNvSpPr/>
          <p:nvPr/>
        </p:nvSpPr>
        <p:spPr>
          <a:xfrm>
            <a:off x="2654692" y="4496694"/>
            <a:ext cx="1917308" cy="4655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E61859"/>
                </a:solidFill>
                <a:ea typeface="方正黑体繁体"/>
              </a:rPr>
              <a:t>  42 </a:t>
            </a:r>
            <a:r>
              <a:rPr lang="ru-RU" sz="2800" b="0" strike="noStrike" spc="-1" dirty="0" smtClean="0">
                <a:solidFill>
                  <a:srgbClr val="E61859"/>
                </a:solidFill>
                <a:ea typeface="方正黑体繁体"/>
              </a:rPr>
              <a:t>млн.</a:t>
            </a:r>
            <a:r>
              <a:rPr lang="ru-RU" sz="2800" spc="-1" dirty="0" smtClean="0">
                <a:solidFill>
                  <a:srgbClr val="E61859"/>
                </a:solidFill>
                <a:ea typeface="方正黑体繁体"/>
              </a:rPr>
              <a:t> шт.</a:t>
            </a:r>
            <a:endParaRPr lang="ru-RU" sz="2800" b="0" strike="noStrike" spc="-1" dirty="0">
              <a:solidFill>
                <a:srgbClr val="E61859"/>
              </a:solidFill>
            </a:endParaRPr>
          </a:p>
        </p:txBody>
      </p:sp>
      <p:sp>
        <p:nvSpPr>
          <p:cNvPr id="15" name="CustomShape 11"/>
          <p:cNvSpPr/>
          <p:nvPr/>
        </p:nvSpPr>
        <p:spPr>
          <a:xfrm>
            <a:off x="4342440" y="4404453"/>
            <a:ext cx="2332782" cy="2057327"/>
          </a:xfrm>
          <a:custGeom>
            <a:avLst/>
            <a:gdLst/>
            <a:ahLst/>
            <a:cxnLst/>
            <a:rect l="l" t="t" r="r" b="b"/>
            <a:pathLst>
              <a:path w="8033654" h="7031915">
                <a:moveTo>
                  <a:pt x="2058287" y="0"/>
                </a:moveTo>
                <a:lnTo>
                  <a:pt x="2058326" y="0"/>
                </a:lnTo>
                <a:lnTo>
                  <a:pt x="5971699" y="0"/>
                </a:lnTo>
                <a:lnTo>
                  <a:pt x="5971700" y="0"/>
                </a:lnTo>
                <a:lnTo>
                  <a:pt x="5971740" y="0"/>
                </a:lnTo>
                <a:lnTo>
                  <a:pt x="6090371" y="11959"/>
                </a:lnTo>
                <a:cubicBezTo>
                  <a:pt x="6190975" y="32545"/>
                  <a:pt x="6282232" y="78792"/>
                  <a:pt x="6357004" y="143562"/>
                </a:cubicBezTo>
                <a:lnTo>
                  <a:pt x="6421756" y="209878"/>
                </a:lnTo>
                <a:lnTo>
                  <a:pt x="6426018" y="214243"/>
                </a:lnTo>
                <a:lnTo>
                  <a:pt x="7949332" y="3216682"/>
                </a:lnTo>
                <a:lnTo>
                  <a:pt x="7992299" y="3302616"/>
                </a:lnTo>
                <a:lnTo>
                  <a:pt x="8021693" y="3397306"/>
                </a:lnTo>
                <a:cubicBezTo>
                  <a:pt x="8029535" y="3435632"/>
                  <a:pt x="8033654" y="3475313"/>
                  <a:pt x="8033654" y="3515957"/>
                </a:cubicBezTo>
                <a:cubicBezTo>
                  <a:pt x="8033654" y="3556601"/>
                  <a:pt x="8029535" y="3596283"/>
                  <a:pt x="8021693" y="3634608"/>
                </a:cubicBezTo>
                <a:lnTo>
                  <a:pt x="7992299" y="3729298"/>
                </a:lnTo>
                <a:lnTo>
                  <a:pt x="7949332" y="3815232"/>
                </a:lnTo>
                <a:lnTo>
                  <a:pt x="6482456" y="6736229"/>
                </a:lnTo>
                <a:cubicBezTo>
                  <a:pt x="6399753" y="6880056"/>
                  <a:pt x="6258044" y="6985646"/>
                  <a:pt x="6090371" y="7019956"/>
                </a:cubicBezTo>
                <a:lnTo>
                  <a:pt x="5971740" y="7031915"/>
                </a:lnTo>
                <a:lnTo>
                  <a:pt x="5971700" y="7031915"/>
                </a:lnTo>
                <a:lnTo>
                  <a:pt x="2058326" y="7031915"/>
                </a:lnTo>
                <a:lnTo>
                  <a:pt x="2058326" y="7031915"/>
                </a:lnTo>
                <a:lnTo>
                  <a:pt x="2058286" y="7031915"/>
                </a:lnTo>
                <a:lnTo>
                  <a:pt x="1939655" y="7019956"/>
                </a:lnTo>
                <a:cubicBezTo>
                  <a:pt x="1824680" y="6996429"/>
                  <a:pt x="1721912" y="6939386"/>
                  <a:pt x="1642007" y="6859480"/>
                </a:cubicBezTo>
                <a:lnTo>
                  <a:pt x="1570173" y="6772417"/>
                </a:lnTo>
                <a:lnTo>
                  <a:pt x="1508795" y="6649661"/>
                </a:lnTo>
                <a:cubicBezTo>
                  <a:pt x="1508795" y="6649660"/>
                  <a:pt x="1508794" y="6649658"/>
                  <a:pt x="1508794" y="6649657"/>
                </a:cubicBezTo>
                <a:lnTo>
                  <a:pt x="115723" y="3863519"/>
                </a:lnTo>
                <a:lnTo>
                  <a:pt x="115722" y="3863518"/>
                </a:lnTo>
                <a:lnTo>
                  <a:pt x="29470" y="3691014"/>
                </a:lnTo>
                <a:lnTo>
                  <a:pt x="11962" y="3634608"/>
                </a:lnTo>
                <a:cubicBezTo>
                  <a:pt x="4119" y="3596283"/>
                  <a:pt x="0" y="3556601"/>
                  <a:pt x="0" y="3515957"/>
                </a:cubicBezTo>
                <a:cubicBezTo>
                  <a:pt x="0" y="3475313"/>
                  <a:pt x="4119" y="3435632"/>
                  <a:pt x="11962" y="3397306"/>
                </a:cubicBezTo>
                <a:lnTo>
                  <a:pt x="29470" y="3340901"/>
                </a:lnTo>
                <a:lnTo>
                  <a:pt x="115722" y="3168396"/>
                </a:lnTo>
                <a:lnTo>
                  <a:pt x="115723" y="3168396"/>
                </a:lnTo>
                <a:lnTo>
                  <a:pt x="1508796" y="382255"/>
                </a:lnTo>
                <a:lnTo>
                  <a:pt x="1570174" y="259499"/>
                </a:lnTo>
                <a:lnTo>
                  <a:pt x="1642008" y="172435"/>
                </a:lnTo>
                <a:cubicBezTo>
                  <a:pt x="1721913" y="92530"/>
                  <a:pt x="1824680" y="35486"/>
                  <a:pt x="1939656" y="11959"/>
                </a:cubicBezTo>
                <a:lnTo>
                  <a:pt x="2058287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/>
          </a:gradFill>
          <a:ln w="7632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12"/>
          <p:cNvSpPr/>
          <p:nvPr/>
        </p:nvSpPr>
        <p:spPr>
          <a:xfrm>
            <a:off x="4560416" y="5288366"/>
            <a:ext cx="1856789" cy="363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7030A0"/>
                </a:solidFill>
                <a:ea typeface="方正黑体繁体"/>
              </a:rPr>
              <a:t>Ежемесячно до</a:t>
            </a:r>
            <a:endParaRPr lang="ru-RU" b="0" strike="noStrike" spc="-1" dirty="0">
              <a:solidFill>
                <a:srgbClr val="7030A0"/>
              </a:solidFill>
            </a:endParaRPr>
          </a:p>
        </p:txBody>
      </p:sp>
      <p:sp>
        <p:nvSpPr>
          <p:cNvPr id="17" name="CustomShape 13"/>
          <p:cNvSpPr/>
          <p:nvPr/>
        </p:nvSpPr>
        <p:spPr>
          <a:xfrm>
            <a:off x="4563103" y="4449991"/>
            <a:ext cx="1944112" cy="836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E61859"/>
                </a:solidFill>
                <a:ea typeface="方正黑体繁体"/>
              </a:rPr>
              <a:t>Серийное</a:t>
            </a:r>
            <a:endParaRPr lang="ru-RU" sz="1400" b="0" strike="noStrike" spc="-1" dirty="0">
              <a:solidFill>
                <a:srgbClr val="E61859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E61859"/>
                </a:solidFill>
                <a:ea typeface="方正黑体繁体"/>
              </a:rPr>
              <a:t>производство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E61859"/>
                </a:solidFill>
              </a:rPr>
              <a:t>устройств</a:t>
            </a:r>
            <a:endParaRPr lang="ru-RU" sz="1400" b="1" strike="noStrike" spc="-1" dirty="0">
              <a:solidFill>
                <a:srgbClr val="E61859"/>
              </a:solidFill>
            </a:endParaRPr>
          </a:p>
        </p:txBody>
      </p:sp>
      <p:sp>
        <p:nvSpPr>
          <p:cNvPr id="19" name="CustomShape 15"/>
          <p:cNvSpPr/>
          <p:nvPr/>
        </p:nvSpPr>
        <p:spPr>
          <a:xfrm>
            <a:off x="4706305" y="5632024"/>
            <a:ext cx="1800910" cy="51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E61859"/>
                </a:solidFill>
                <a:ea typeface="方正黑体繁体"/>
              </a:rPr>
              <a:t>1 млн</a:t>
            </a:r>
            <a:r>
              <a:rPr lang="ru-RU" sz="2800" b="0" strike="noStrike" spc="-1" dirty="0" smtClean="0">
                <a:solidFill>
                  <a:srgbClr val="E61859"/>
                </a:solidFill>
                <a:ea typeface="方正黑体繁体"/>
              </a:rPr>
              <a:t>. шт.</a:t>
            </a:r>
            <a:endParaRPr lang="ru-RU" sz="2800" b="0" strike="noStrike" spc="-1" dirty="0">
              <a:solidFill>
                <a:srgbClr val="E61859"/>
              </a:solidFill>
            </a:endParaRPr>
          </a:p>
        </p:txBody>
      </p:sp>
      <p:sp>
        <p:nvSpPr>
          <p:cNvPr id="20" name="CustomShape 11"/>
          <p:cNvSpPr/>
          <p:nvPr/>
        </p:nvSpPr>
        <p:spPr>
          <a:xfrm>
            <a:off x="611560" y="4400516"/>
            <a:ext cx="2332782" cy="2057327"/>
          </a:xfrm>
          <a:custGeom>
            <a:avLst/>
            <a:gdLst/>
            <a:ahLst/>
            <a:cxnLst/>
            <a:rect l="l" t="t" r="r" b="b"/>
            <a:pathLst>
              <a:path w="8033654" h="7031915">
                <a:moveTo>
                  <a:pt x="2058287" y="0"/>
                </a:moveTo>
                <a:lnTo>
                  <a:pt x="2058326" y="0"/>
                </a:lnTo>
                <a:lnTo>
                  <a:pt x="5971699" y="0"/>
                </a:lnTo>
                <a:lnTo>
                  <a:pt x="5971700" y="0"/>
                </a:lnTo>
                <a:lnTo>
                  <a:pt x="5971740" y="0"/>
                </a:lnTo>
                <a:lnTo>
                  <a:pt x="6090371" y="11959"/>
                </a:lnTo>
                <a:cubicBezTo>
                  <a:pt x="6190975" y="32545"/>
                  <a:pt x="6282232" y="78792"/>
                  <a:pt x="6357004" y="143562"/>
                </a:cubicBezTo>
                <a:lnTo>
                  <a:pt x="6421756" y="209878"/>
                </a:lnTo>
                <a:lnTo>
                  <a:pt x="6426018" y="214243"/>
                </a:lnTo>
                <a:lnTo>
                  <a:pt x="7949332" y="3216682"/>
                </a:lnTo>
                <a:lnTo>
                  <a:pt x="7992299" y="3302616"/>
                </a:lnTo>
                <a:lnTo>
                  <a:pt x="8021693" y="3397306"/>
                </a:lnTo>
                <a:cubicBezTo>
                  <a:pt x="8029535" y="3435632"/>
                  <a:pt x="8033654" y="3475313"/>
                  <a:pt x="8033654" y="3515957"/>
                </a:cubicBezTo>
                <a:cubicBezTo>
                  <a:pt x="8033654" y="3556601"/>
                  <a:pt x="8029535" y="3596283"/>
                  <a:pt x="8021693" y="3634608"/>
                </a:cubicBezTo>
                <a:lnTo>
                  <a:pt x="7992299" y="3729298"/>
                </a:lnTo>
                <a:lnTo>
                  <a:pt x="7949332" y="3815232"/>
                </a:lnTo>
                <a:lnTo>
                  <a:pt x="6482456" y="6736229"/>
                </a:lnTo>
                <a:cubicBezTo>
                  <a:pt x="6399753" y="6880056"/>
                  <a:pt x="6258044" y="6985646"/>
                  <a:pt x="6090371" y="7019956"/>
                </a:cubicBezTo>
                <a:lnTo>
                  <a:pt x="5971740" y="7031915"/>
                </a:lnTo>
                <a:lnTo>
                  <a:pt x="5971700" y="7031915"/>
                </a:lnTo>
                <a:lnTo>
                  <a:pt x="2058326" y="7031915"/>
                </a:lnTo>
                <a:lnTo>
                  <a:pt x="2058326" y="7031915"/>
                </a:lnTo>
                <a:lnTo>
                  <a:pt x="2058286" y="7031915"/>
                </a:lnTo>
                <a:lnTo>
                  <a:pt x="1939655" y="7019956"/>
                </a:lnTo>
                <a:cubicBezTo>
                  <a:pt x="1824680" y="6996429"/>
                  <a:pt x="1721912" y="6939386"/>
                  <a:pt x="1642007" y="6859480"/>
                </a:cubicBezTo>
                <a:lnTo>
                  <a:pt x="1570173" y="6772417"/>
                </a:lnTo>
                <a:lnTo>
                  <a:pt x="1508795" y="6649661"/>
                </a:lnTo>
                <a:cubicBezTo>
                  <a:pt x="1508795" y="6649660"/>
                  <a:pt x="1508794" y="6649658"/>
                  <a:pt x="1508794" y="6649657"/>
                </a:cubicBezTo>
                <a:lnTo>
                  <a:pt x="115723" y="3863519"/>
                </a:lnTo>
                <a:lnTo>
                  <a:pt x="115722" y="3863518"/>
                </a:lnTo>
                <a:lnTo>
                  <a:pt x="29470" y="3691014"/>
                </a:lnTo>
                <a:lnTo>
                  <a:pt x="11962" y="3634608"/>
                </a:lnTo>
                <a:cubicBezTo>
                  <a:pt x="4119" y="3596283"/>
                  <a:pt x="0" y="3556601"/>
                  <a:pt x="0" y="3515957"/>
                </a:cubicBezTo>
                <a:cubicBezTo>
                  <a:pt x="0" y="3475313"/>
                  <a:pt x="4119" y="3435632"/>
                  <a:pt x="11962" y="3397306"/>
                </a:cubicBezTo>
                <a:lnTo>
                  <a:pt x="29470" y="3340901"/>
                </a:lnTo>
                <a:lnTo>
                  <a:pt x="115722" y="3168396"/>
                </a:lnTo>
                <a:lnTo>
                  <a:pt x="115723" y="3168396"/>
                </a:lnTo>
                <a:lnTo>
                  <a:pt x="1508796" y="382255"/>
                </a:lnTo>
                <a:lnTo>
                  <a:pt x="1570174" y="259499"/>
                </a:lnTo>
                <a:lnTo>
                  <a:pt x="1642008" y="172435"/>
                </a:lnTo>
                <a:cubicBezTo>
                  <a:pt x="1721913" y="92530"/>
                  <a:pt x="1824680" y="35486"/>
                  <a:pt x="1939656" y="11959"/>
                </a:cubicBezTo>
                <a:lnTo>
                  <a:pt x="205828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7632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CustomShape 11"/>
          <p:cNvSpPr/>
          <p:nvPr/>
        </p:nvSpPr>
        <p:spPr>
          <a:xfrm>
            <a:off x="6221220" y="3355126"/>
            <a:ext cx="2332782" cy="2057327"/>
          </a:xfrm>
          <a:custGeom>
            <a:avLst/>
            <a:gdLst/>
            <a:ahLst/>
            <a:cxnLst/>
            <a:rect l="l" t="t" r="r" b="b"/>
            <a:pathLst>
              <a:path w="8033654" h="7031915">
                <a:moveTo>
                  <a:pt x="2058287" y="0"/>
                </a:moveTo>
                <a:lnTo>
                  <a:pt x="2058326" y="0"/>
                </a:lnTo>
                <a:lnTo>
                  <a:pt x="5971699" y="0"/>
                </a:lnTo>
                <a:lnTo>
                  <a:pt x="5971700" y="0"/>
                </a:lnTo>
                <a:lnTo>
                  <a:pt x="5971740" y="0"/>
                </a:lnTo>
                <a:lnTo>
                  <a:pt x="6090371" y="11959"/>
                </a:lnTo>
                <a:cubicBezTo>
                  <a:pt x="6190975" y="32545"/>
                  <a:pt x="6282232" y="78792"/>
                  <a:pt x="6357004" y="143562"/>
                </a:cubicBezTo>
                <a:lnTo>
                  <a:pt x="6421756" y="209878"/>
                </a:lnTo>
                <a:lnTo>
                  <a:pt x="6426018" y="214243"/>
                </a:lnTo>
                <a:lnTo>
                  <a:pt x="7949332" y="3216682"/>
                </a:lnTo>
                <a:lnTo>
                  <a:pt x="7992299" y="3302616"/>
                </a:lnTo>
                <a:lnTo>
                  <a:pt x="8021693" y="3397306"/>
                </a:lnTo>
                <a:cubicBezTo>
                  <a:pt x="8029535" y="3435632"/>
                  <a:pt x="8033654" y="3475313"/>
                  <a:pt x="8033654" y="3515957"/>
                </a:cubicBezTo>
                <a:cubicBezTo>
                  <a:pt x="8033654" y="3556601"/>
                  <a:pt x="8029535" y="3596283"/>
                  <a:pt x="8021693" y="3634608"/>
                </a:cubicBezTo>
                <a:lnTo>
                  <a:pt x="7992299" y="3729298"/>
                </a:lnTo>
                <a:lnTo>
                  <a:pt x="7949332" y="3815232"/>
                </a:lnTo>
                <a:lnTo>
                  <a:pt x="6482456" y="6736229"/>
                </a:lnTo>
                <a:cubicBezTo>
                  <a:pt x="6399753" y="6880056"/>
                  <a:pt x="6258044" y="6985646"/>
                  <a:pt x="6090371" y="7019956"/>
                </a:cubicBezTo>
                <a:lnTo>
                  <a:pt x="5971740" y="7031915"/>
                </a:lnTo>
                <a:lnTo>
                  <a:pt x="5971700" y="7031915"/>
                </a:lnTo>
                <a:lnTo>
                  <a:pt x="2058326" y="7031915"/>
                </a:lnTo>
                <a:lnTo>
                  <a:pt x="2058326" y="7031915"/>
                </a:lnTo>
                <a:lnTo>
                  <a:pt x="2058286" y="7031915"/>
                </a:lnTo>
                <a:lnTo>
                  <a:pt x="1939655" y="7019956"/>
                </a:lnTo>
                <a:cubicBezTo>
                  <a:pt x="1824680" y="6996429"/>
                  <a:pt x="1721912" y="6939386"/>
                  <a:pt x="1642007" y="6859480"/>
                </a:cubicBezTo>
                <a:lnTo>
                  <a:pt x="1570173" y="6772417"/>
                </a:lnTo>
                <a:lnTo>
                  <a:pt x="1508795" y="6649661"/>
                </a:lnTo>
                <a:cubicBezTo>
                  <a:pt x="1508795" y="6649660"/>
                  <a:pt x="1508794" y="6649658"/>
                  <a:pt x="1508794" y="6649657"/>
                </a:cubicBezTo>
                <a:lnTo>
                  <a:pt x="115723" y="3863519"/>
                </a:lnTo>
                <a:lnTo>
                  <a:pt x="115722" y="3863518"/>
                </a:lnTo>
                <a:lnTo>
                  <a:pt x="29470" y="3691014"/>
                </a:lnTo>
                <a:lnTo>
                  <a:pt x="11962" y="3634608"/>
                </a:lnTo>
                <a:cubicBezTo>
                  <a:pt x="4119" y="3596283"/>
                  <a:pt x="0" y="3556601"/>
                  <a:pt x="0" y="3515957"/>
                </a:cubicBezTo>
                <a:cubicBezTo>
                  <a:pt x="0" y="3475313"/>
                  <a:pt x="4119" y="3435632"/>
                  <a:pt x="11962" y="3397306"/>
                </a:cubicBezTo>
                <a:lnTo>
                  <a:pt x="29470" y="3340901"/>
                </a:lnTo>
                <a:lnTo>
                  <a:pt x="115722" y="3168396"/>
                </a:lnTo>
                <a:lnTo>
                  <a:pt x="115723" y="3168396"/>
                </a:lnTo>
                <a:lnTo>
                  <a:pt x="1508796" y="382255"/>
                </a:lnTo>
                <a:lnTo>
                  <a:pt x="1570174" y="259499"/>
                </a:lnTo>
                <a:lnTo>
                  <a:pt x="1642008" y="172435"/>
                </a:lnTo>
                <a:cubicBezTo>
                  <a:pt x="1721913" y="92530"/>
                  <a:pt x="1824680" y="35486"/>
                  <a:pt x="1939656" y="11959"/>
                </a:cubicBezTo>
                <a:lnTo>
                  <a:pt x="2058287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/>
          </a:gradFill>
          <a:ln w="7632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12"/>
          <p:cNvSpPr/>
          <p:nvPr/>
        </p:nvSpPr>
        <p:spPr>
          <a:xfrm>
            <a:off x="6552220" y="4061801"/>
            <a:ext cx="1699475" cy="363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7030A0"/>
                </a:solidFill>
                <a:ea typeface="方正黑体繁体"/>
              </a:rPr>
              <a:t>Ежемесячно до</a:t>
            </a:r>
            <a:endParaRPr lang="ru-RU" b="0" strike="noStrike" spc="-1" dirty="0">
              <a:solidFill>
                <a:srgbClr val="7030A0"/>
              </a:solidFill>
            </a:endParaRPr>
          </a:p>
        </p:txBody>
      </p:sp>
      <p:sp>
        <p:nvSpPr>
          <p:cNvPr id="23" name="CustomShape 13"/>
          <p:cNvSpPr/>
          <p:nvPr/>
        </p:nvSpPr>
        <p:spPr>
          <a:xfrm>
            <a:off x="6408308" y="3400664"/>
            <a:ext cx="1944112" cy="654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E61859"/>
                </a:solidFill>
                <a:ea typeface="方正黑体繁体"/>
              </a:rPr>
              <a:t>Производство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E61859"/>
                </a:solidFill>
                <a:ea typeface="方正黑体繁体"/>
              </a:rPr>
              <a:t>коммутаторов</a:t>
            </a:r>
            <a:endParaRPr lang="ru-RU" sz="1400" b="0" strike="noStrike" spc="-1" dirty="0">
              <a:solidFill>
                <a:srgbClr val="E61859"/>
              </a:solidFill>
            </a:endParaRPr>
          </a:p>
        </p:txBody>
      </p:sp>
      <p:sp>
        <p:nvSpPr>
          <p:cNvPr id="25" name="CustomShape 15"/>
          <p:cNvSpPr/>
          <p:nvPr/>
        </p:nvSpPr>
        <p:spPr>
          <a:xfrm>
            <a:off x="6372200" y="4506899"/>
            <a:ext cx="2040860" cy="5147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E61859"/>
                </a:solidFill>
                <a:ea typeface="方正黑体繁体"/>
              </a:rPr>
              <a:t> 400 тыс</a:t>
            </a:r>
            <a:r>
              <a:rPr lang="ru-RU" sz="2800" b="0" strike="noStrike" spc="-1" dirty="0" smtClean="0">
                <a:solidFill>
                  <a:srgbClr val="E61859"/>
                </a:solidFill>
                <a:ea typeface="方正黑体繁体"/>
              </a:rPr>
              <a:t>. шт.</a:t>
            </a:r>
            <a:endParaRPr lang="ru-RU" sz="2800" b="0" strike="noStrike" spc="-1" dirty="0">
              <a:solidFill>
                <a:srgbClr val="E61859"/>
              </a:solidFill>
            </a:endParaRPr>
          </a:p>
        </p:txBody>
      </p:sp>
      <p:pic>
        <p:nvPicPr>
          <p:cNvPr id="1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6215082"/>
            <a:ext cx="16525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85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617;p46">
            <a:hlinkClick r:id="rId2" action="ppaction://hlinksldjump"/>
          </p:cNvPr>
          <p:cNvSpPr txBox="1">
            <a:spLocks/>
          </p:cNvSpPr>
          <p:nvPr/>
        </p:nvSpPr>
        <p:spPr bwMode="auto">
          <a:xfrm>
            <a:off x="1460578" y="1403775"/>
            <a:ext cx="2672700" cy="4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Myriad Pro Light" panose="020B0403030403020204" pitchFamily="34" charset="0"/>
              </a:rPr>
              <a:t>КОММУТАТОРЫ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28" name="Google Shape;619;p46">
            <a:hlinkClick r:id="" action="ppaction://noaction"/>
          </p:cNvPr>
          <p:cNvSpPr txBox="1">
            <a:spLocks/>
          </p:cNvSpPr>
          <p:nvPr/>
        </p:nvSpPr>
        <p:spPr>
          <a:xfrm>
            <a:off x="1460578" y="2040162"/>
            <a:ext cx="26727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Myriad Pro Light" panose="020B0403030403020204" pitchFamily="34" charset="0"/>
              </a:rPr>
              <a:t>МАРШРУТИЗАТОРЫ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30" name="Google Shape;621;p46">
            <a:hlinkClick r:id="" action="ppaction://noaction"/>
          </p:cNvPr>
          <p:cNvSpPr txBox="1">
            <a:spLocks/>
          </p:cNvSpPr>
          <p:nvPr/>
        </p:nvSpPr>
        <p:spPr>
          <a:xfrm>
            <a:off x="1460578" y="2938860"/>
            <a:ext cx="2672700" cy="6803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Myriad Pro Light" panose="020B0403030403020204" pitchFamily="34" charset="0"/>
              </a:rPr>
              <a:t>КОНТРОЛЛЕРЫ И ТОЧКИ ДОСТУПА</a:t>
            </a:r>
            <a:r>
              <a:rPr lang="en-US" sz="2000" dirty="0" smtClean="0">
                <a:latin typeface="Myriad Pro Light" panose="020B0403030403020204" pitchFamily="34" charset="0"/>
              </a:rPr>
              <a:t> Wi-Fi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32" name="Google Shape;623;p46">
            <a:hlinkClick r:id="" action="ppaction://noaction"/>
          </p:cNvPr>
          <p:cNvSpPr txBox="1">
            <a:spLocks/>
          </p:cNvSpPr>
          <p:nvPr/>
        </p:nvSpPr>
        <p:spPr>
          <a:xfrm>
            <a:off x="1460578" y="3704768"/>
            <a:ext cx="26727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latin typeface="Myriad Pro Light" panose="020B0403030403020204" pitchFamily="34" charset="0"/>
              </a:rPr>
              <a:t>Wi-Fi </a:t>
            </a:r>
            <a:r>
              <a:rPr lang="ru-RU" sz="2000" dirty="0" smtClean="0">
                <a:latin typeface="Myriad Pro Light" panose="020B0403030403020204" pitchFamily="34" charset="0"/>
              </a:rPr>
              <a:t>АДАПТЕРЫ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34" name="Google Shape;625;p46">
            <a:hlinkClick r:id="" action="ppaction://noaction"/>
          </p:cNvPr>
          <p:cNvSpPr txBox="1">
            <a:spLocks/>
          </p:cNvSpPr>
          <p:nvPr/>
        </p:nvSpPr>
        <p:spPr>
          <a:xfrm>
            <a:off x="1460578" y="4475166"/>
            <a:ext cx="26727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Myriad Pro Light" panose="020B0403030403020204" pitchFamily="34" charset="0"/>
              </a:rPr>
              <a:t>СЕТЕВЫЕ АДАПТЕРЫ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36" name="Google Shape;627;p46">
            <a:hlinkClick r:id="" action="ppaction://noaction"/>
          </p:cNvPr>
          <p:cNvSpPr txBox="1">
            <a:spLocks/>
          </p:cNvSpPr>
          <p:nvPr/>
        </p:nvSpPr>
        <p:spPr>
          <a:xfrm>
            <a:off x="5402587" y="2040162"/>
            <a:ext cx="3276196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latin typeface="Myriad Pro Light" panose="020B0403030403020204" pitchFamily="34" charset="0"/>
              </a:rPr>
              <a:t>DAC-</a:t>
            </a:r>
            <a:r>
              <a:rPr lang="ru-RU" sz="2000" dirty="0" smtClean="0">
                <a:latin typeface="Myriad Pro Light" panose="020B0403030403020204" pitchFamily="34" charset="0"/>
              </a:rPr>
              <a:t>КАБЕЛИ И ТРАНСИВЕРЫ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38" name="Google Shape;629;p46">
            <a:hlinkClick r:id="" action="ppaction://noaction"/>
          </p:cNvPr>
          <p:cNvSpPr txBox="1">
            <a:spLocks/>
          </p:cNvSpPr>
          <p:nvPr/>
        </p:nvSpPr>
        <p:spPr>
          <a:xfrm>
            <a:off x="5402587" y="1403775"/>
            <a:ext cx="2672700" cy="4474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Myriad Pro Light" panose="020B0403030403020204" pitchFamily="34" charset="0"/>
              </a:rPr>
              <a:t>МЕДИАКОНВЕРТЕРЫ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40" name="Google Shape;631;p46">
            <a:hlinkClick r:id="" action="ppaction://noaction"/>
          </p:cNvPr>
          <p:cNvSpPr txBox="1">
            <a:spLocks/>
          </p:cNvSpPr>
          <p:nvPr/>
        </p:nvSpPr>
        <p:spPr>
          <a:xfrm>
            <a:off x="5402587" y="2934370"/>
            <a:ext cx="26727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latin typeface="Myriad Pro Light" panose="020B0403030403020204" pitchFamily="34" charset="0"/>
              </a:rPr>
              <a:t>KVM-</a:t>
            </a:r>
            <a:r>
              <a:rPr lang="ru-RU" sz="2000" dirty="0" smtClean="0">
                <a:latin typeface="Myriad Pro Light" panose="020B0403030403020204" pitchFamily="34" charset="0"/>
              </a:rPr>
              <a:t>ПЕРЕКЛЮЧАТЕЛИ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42" name="Google Shape;633;p46">
            <a:hlinkClick r:id="" action="ppaction://noaction"/>
          </p:cNvPr>
          <p:cNvSpPr txBox="1">
            <a:spLocks/>
          </p:cNvSpPr>
          <p:nvPr/>
        </p:nvSpPr>
        <p:spPr>
          <a:xfrm>
            <a:off x="5402587" y="3704768"/>
            <a:ext cx="26727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latin typeface="Myriad Pro Light" panose="020B0403030403020204" pitchFamily="34" charset="0"/>
              </a:rPr>
              <a:t>IP-</a:t>
            </a:r>
            <a:r>
              <a:rPr lang="ru-RU" sz="2000" dirty="0" smtClean="0">
                <a:latin typeface="Myriad Pro Light" panose="020B0403030403020204" pitchFamily="34" charset="0"/>
              </a:rPr>
              <a:t>ТЕЛЕФОНЫ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44" name="Google Shape;635;p46">
            <a:hlinkClick r:id="" action="ppaction://noaction"/>
          </p:cNvPr>
          <p:cNvSpPr txBox="1">
            <a:spLocks/>
          </p:cNvSpPr>
          <p:nvPr/>
        </p:nvSpPr>
        <p:spPr>
          <a:xfrm>
            <a:off x="5402587" y="4475166"/>
            <a:ext cx="26727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Myriad Pro Light" panose="020B0403030403020204" pitchFamily="34" charset="0"/>
              </a:rPr>
              <a:t>УСТРОЙСТВА </a:t>
            </a:r>
            <a:r>
              <a:rPr lang="en-US" sz="2000" dirty="0" smtClean="0">
                <a:latin typeface="Myriad Pro Light" panose="020B0403030403020204" pitchFamily="34" charset="0"/>
              </a:rPr>
              <a:t>USB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sp>
        <p:nvSpPr>
          <p:cNvPr id="46" name="Google Shape;625;p46">
            <a:hlinkClick r:id="" action="ppaction://noaction"/>
          </p:cNvPr>
          <p:cNvSpPr txBox="1">
            <a:spLocks/>
          </p:cNvSpPr>
          <p:nvPr/>
        </p:nvSpPr>
        <p:spPr>
          <a:xfrm>
            <a:off x="1460578" y="5245564"/>
            <a:ext cx="26727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Myriad Pro Light" panose="020B0403030403020204" pitchFamily="34" charset="0"/>
              </a:rPr>
              <a:t>PoE</a:t>
            </a:r>
            <a:r>
              <a:rPr lang="en-US" sz="2000" dirty="0">
                <a:latin typeface="Myriad Pro Light" panose="020B0403030403020204" pitchFamily="34" charset="0"/>
              </a:rPr>
              <a:t>-</a:t>
            </a:r>
            <a:r>
              <a:rPr lang="ru-RU" sz="2000" dirty="0">
                <a:latin typeface="Myriad Pro Light" panose="020B0403030403020204" pitchFamily="34" charset="0"/>
              </a:rPr>
              <a:t>АДАПТЕРЫ </a:t>
            </a:r>
            <a:endParaRPr lang="ru-RU" sz="2000" dirty="0"/>
          </a:p>
        </p:txBody>
      </p:sp>
      <p:sp>
        <p:nvSpPr>
          <p:cNvPr id="48" name="Google Shape;635;p46">
            <a:hlinkClick r:id="" action="ppaction://noaction"/>
          </p:cNvPr>
          <p:cNvSpPr txBox="1">
            <a:spLocks/>
          </p:cNvSpPr>
          <p:nvPr/>
        </p:nvSpPr>
        <p:spPr>
          <a:xfrm>
            <a:off x="5402587" y="5245564"/>
            <a:ext cx="26727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Myriad Pro Light" panose="020B0403030403020204" pitchFamily="34" charset="0"/>
              </a:rPr>
              <a:t>СЕТЕВЫЕ ПЛАТФОРМЫ</a:t>
            </a:r>
            <a:endParaRPr lang="en-US" sz="2000" dirty="0">
              <a:latin typeface="Myriad Pro Light" panose="020B0403030403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3431" y="2215529"/>
            <a:ext cx="408433" cy="40843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28" y="2124280"/>
            <a:ext cx="406909" cy="40690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28" y="1404200"/>
            <a:ext cx="408433" cy="406909"/>
          </a:xfrm>
          <a:prstGeom prst="rect">
            <a:avLst/>
          </a:prstGeom>
          <a:noFill/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28" y="3025482"/>
            <a:ext cx="406909" cy="40843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28" y="3793213"/>
            <a:ext cx="408433" cy="406909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625305"/>
            <a:ext cx="408433" cy="40843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3431" y="3842817"/>
            <a:ext cx="408433" cy="406909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28" y="5345385"/>
            <a:ext cx="408433" cy="40690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193" y="4589148"/>
            <a:ext cx="406909" cy="40843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193" y="5388856"/>
            <a:ext cx="406909" cy="40843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193" y="1442777"/>
            <a:ext cx="406909" cy="40843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3431" y="3020992"/>
            <a:ext cx="408433" cy="408433"/>
          </a:xfrm>
          <a:prstGeom prst="rect">
            <a:avLst/>
          </a:prstGeom>
        </p:spPr>
      </p:pic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431800" y="279400"/>
            <a:ext cx="8326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Myriad Pro Cond" pitchFamily="34" charset="0"/>
              </a:rPr>
              <a:t>ЛИНЕЙКИ ОБОРУДОВАНИЯ</a:t>
            </a:r>
            <a:endParaRPr lang="en-US" altLang="ru-RU" sz="3600" b="1" dirty="0">
              <a:latin typeface="Myriad Pro Cond" pitchFamily="34" charset="0"/>
            </a:endParaRPr>
          </a:p>
        </p:txBody>
      </p:sp>
      <p:pic>
        <p:nvPicPr>
          <p:cNvPr id="31" name="Рисунок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6215082"/>
            <a:ext cx="16525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869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0" y="0"/>
            <a:ext cx="9132550" cy="6858000"/>
          </a:xfrm>
          <a:prstGeom prst="rect">
            <a:avLst/>
          </a:prstGeom>
          <a:solidFill>
            <a:srgbClr val="17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Объект 2"/>
          <p:cNvSpPr>
            <a:spLocks noGrp="1"/>
          </p:cNvSpPr>
          <p:nvPr>
            <p:ph idx="4294967295"/>
          </p:nvPr>
        </p:nvSpPr>
        <p:spPr>
          <a:xfrm>
            <a:off x="954088" y="998538"/>
            <a:ext cx="8189912" cy="56261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ru-RU" sz="1800" b="1" dirty="0" smtClean="0"/>
              <a:t>OI</a:t>
            </a:r>
            <a:r>
              <a:rPr lang="ru-RU" altLang="ru-RU" sz="1800" b="1" dirty="0" smtClean="0"/>
              <a:t>31</a:t>
            </a:r>
            <a:r>
              <a:rPr lang="en-US" altLang="ru-RU" sz="1800" b="1" dirty="0" smtClean="0"/>
              <a:t>**</a:t>
            </a:r>
            <a:r>
              <a:rPr lang="ru-RU" altLang="ru-RU" sz="1800" dirty="0" smtClean="0"/>
              <a:t> – промышленные управляемые гигабитные </a:t>
            </a:r>
            <a:r>
              <a:rPr lang="en-US" altLang="ru-RU" sz="1800" dirty="0" smtClean="0"/>
              <a:t>L2</a:t>
            </a:r>
            <a:r>
              <a:rPr lang="ru-RU" altLang="ru-RU" sz="1800" dirty="0" smtClean="0"/>
              <a:t>-коммутаторы</a:t>
            </a:r>
            <a:endParaRPr lang="en-US" altLang="ru-R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1800" b="1" dirty="0" smtClean="0"/>
              <a:t>OI</a:t>
            </a:r>
            <a:r>
              <a:rPr lang="ru-RU" altLang="ru-RU" sz="1800" b="1" dirty="0" smtClean="0"/>
              <a:t>2</a:t>
            </a:r>
            <a:r>
              <a:rPr lang="en-US" altLang="ru-RU" sz="1800" b="1" dirty="0" smtClean="0"/>
              <a:t>2**</a:t>
            </a:r>
            <a:r>
              <a:rPr lang="ru-RU" altLang="ru-RU" sz="1800" dirty="0" smtClean="0"/>
              <a:t> – промышленные конфигурируемые гигабитные коммутаторы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ru-RU" sz="10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1800" b="1" dirty="0" smtClean="0"/>
              <a:t>OS</a:t>
            </a:r>
            <a:r>
              <a:rPr lang="ru-RU" altLang="ru-RU" sz="1800" b="1" dirty="0" smtClean="0"/>
              <a:t>8</a:t>
            </a:r>
            <a:r>
              <a:rPr lang="en-US" altLang="ru-RU" sz="1800" b="1" dirty="0" smtClean="0"/>
              <a:t>*** </a:t>
            </a:r>
            <a:r>
              <a:rPr lang="en-US" altLang="ru-RU" sz="1800" dirty="0" smtClean="0"/>
              <a:t>– </a:t>
            </a:r>
            <a:r>
              <a:rPr lang="ru-RU" altLang="ru-RU" sz="1800" dirty="0" smtClean="0"/>
              <a:t>управляемые 100-гигабитные </a:t>
            </a:r>
            <a:r>
              <a:rPr lang="en-US" altLang="ru-RU" sz="1800" dirty="0" smtClean="0"/>
              <a:t>L3-</a:t>
            </a:r>
            <a:r>
              <a:rPr lang="ru-RU" altLang="ru-RU" sz="1800" dirty="0" smtClean="0"/>
              <a:t>коммутаторы</a:t>
            </a:r>
            <a:endParaRPr lang="en-US" altLang="ru-R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1800" b="1" dirty="0" smtClean="0"/>
              <a:t>OS</a:t>
            </a:r>
            <a:r>
              <a:rPr lang="ru-RU" altLang="ru-RU" sz="1800" b="1" dirty="0" smtClean="0"/>
              <a:t>7</a:t>
            </a:r>
            <a:r>
              <a:rPr lang="en-US" altLang="ru-RU" sz="1800" b="1" dirty="0" smtClean="0"/>
              <a:t>*** </a:t>
            </a:r>
            <a:r>
              <a:rPr lang="en-US" altLang="ru-RU" sz="1800" dirty="0" smtClean="0"/>
              <a:t>– </a:t>
            </a:r>
            <a:r>
              <a:rPr lang="ru-RU" altLang="ru-RU" sz="1800" dirty="0" smtClean="0"/>
              <a:t>управляемые 25-гигабитные </a:t>
            </a:r>
            <a:r>
              <a:rPr lang="en-US" altLang="ru-RU" sz="1800" dirty="0" smtClean="0"/>
              <a:t>L3-</a:t>
            </a:r>
            <a:r>
              <a:rPr lang="ru-RU" altLang="ru-RU" sz="1800" dirty="0" smtClean="0"/>
              <a:t>коммутаторы</a:t>
            </a:r>
            <a:endParaRPr lang="en-US" altLang="ru-RU" sz="1800" dirty="0" smtClean="0"/>
          </a:p>
          <a:p>
            <a:pPr marL="0" indent="0">
              <a:buNone/>
            </a:pPr>
            <a:r>
              <a:rPr lang="en-US" altLang="ru-RU" sz="1800" b="1" dirty="0" smtClean="0"/>
              <a:t>OS6*** </a:t>
            </a:r>
            <a:r>
              <a:rPr lang="en-US" altLang="ru-RU" sz="1800" dirty="0" smtClean="0"/>
              <a:t>– </a:t>
            </a:r>
            <a:r>
              <a:rPr lang="ru-RU" altLang="ru-RU" sz="1800" dirty="0" smtClean="0"/>
              <a:t>управляемые 10-гигабитные </a:t>
            </a:r>
            <a:r>
              <a:rPr lang="en-US" altLang="ru-RU" sz="1800" dirty="0" smtClean="0"/>
              <a:t>L2/L3-</a:t>
            </a:r>
            <a:r>
              <a:rPr lang="ru-RU" altLang="ru-RU" sz="1800" dirty="0" smtClean="0"/>
              <a:t>коммутаторы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1800" b="1" dirty="0" smtClean="0"/>
              <a:t>OS</a:t>
            </a:r>
            <a:r>
              <a:rPr lang="ru-RU" altLang="ru-RU" sz="1800" b="1" dirty="0" smtClean="0"/>
              <a:t>5</a:t>
            </a:r>
            <a:r>
              <a:rPr lang="en-US" altLang="ru-RU" sz="1800" b="1" dirty="0"/>
              <a:t>2</a:t>
            </a:r>
            <a:r>
              <a:rPr lang="en-US" altLang="ru-RU" sz="1800" b="1" dirty="0" smtClean="0"/>
              <a:t>** </a:t>
            </a:r>
            <a:r>
              <a:rPr lang="en-US" altLang="ru-RU" sz="1800" dirty="0" smtClean="0"/>
              <a:t>– </a:t>
            </a:r>
            <a:r>
              <a:rPr lang="ru-RU" altLang="ru-RU" sz="1800" dirty="0" smtClean="0"/>
              <a:t>управляемые 2,5-гигабитные </a:t>
            </a:r>
            <a:r>
              <a:rPr lang="en-US" altLang="ru-RU" sz="1800" dirty="0" smtClean="0"/>
              <a:t>L3-</a:t>
            </a:r>
            <a:r>
              <a:rPr lang="ru-RU" altLang="ru-RU" sz="1800" dirty="0" smtClean="0"/>
              <a:t>коммутаторы</a:t>
            </a:r>
            <a:endParaRPr lang="en-US" altLang="ru-R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1800" b="1" dirty="0" smtClean="0"/>
              <a:t>OS3</a:t>
            </a:r>
            <a:r>
              <a:rPr lang="ru-RU" altLang="ru-RU" sz="1800" b="1" dirty="0" smtClean="0"/>
              <a:t>2</a:t>
            </a:r>
            <a:r>
              <a:rPr lang="en-US" altLang="ru-RU" sz="1800" b="1" dirty="0" smtClean="0"/>
              <a:t>**</a:t>
            </a:r>
            <a:r>
              <a:rPr lang="ru-RU" altLang="ru-RU" sz="1800" b="1" dirty="0" smtClean="0"/>
              <a:t> </a:t>
            </a:r>
            <a:r>
              <a:rPr lang="ru-RU" altLang="ru-RU" sz="1800" dirty="0" smtClean="0"/>
              <a:t>– управляемые гигабитные</a:t>
            </a:r>
            <a:r>
              <a:rPr lang="en-US" altLang="ru-RU" sz="1800" dirty="0" smtClean="0"/>
              <a:t> L3</a:t>
            </a:r>
            <a:r>
              <a:rPr lang="ru-RU" altLang="ru-RU" sz="1800" dirty="0" smtClean="0"/>
              <a:t>-коммутаторы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с 10</a:t>
            </a:r>
            <a:r>
              <a:rPr lang="en-US" altLang="ru-RU" sz="1800" dirty="0" smtClean="0"/>
              <a:t>G</a:t>
            </a:r>
            <a:r>
              <a:rPr lang="ru-RU" altLang="ru-RU" sz="1800" dirty="0" smtClean="0"/>
              <a:t>-</a:t>
            </a:r>
            <a:r>
              <a:rPr lang="ru-RU" altLang="ru-RU" sz="1800" dirty="0" err="1" smtClean="0"/>
              <a:t>аплинками</a:t>
            </a:r>
            <a:endParaRPr lang="ru-RU" altLang="ru-RU" sz="1800" b="1" dirty="0" smtClean="0"/>
          </a:p>
          <a:p>
            <a:pPr marL="0" indent="0">
              <a:buNone/>
            </a:pPr>
            <a:r>
              <a:rPr lang="en-US" altLang="ru-RU" sz="1800" b="1" dirty="0" smtClean="0"/>
              <a:t>OS31**</a:t>
            </a:r>
            <a:r>
              <a:rPr lang="ru-RU" altLang="ru-RU" sz="1800" b="1" dirty="0"/>
              <a:t>, </a:t>
            </a:r>
            <a:r>
              <a:rPr lang="en-US" altLang="ru-RU" sz="1800" b="1" dirty="0"/>
              <a:t>OS23</a:t>
            </a:r>
            <a:r>
              <a:rPr lang="en-US" altLang="ru-RU" sz="1800" b="1" dirty="0" smtClean="0"/>
              <a:t>**</a:t>
            </a:r>
            <a:r>
              <a:rPr lang="ru-RU" altLang="ru-RU" sz="1800" b="1" dirty="0" smtClean="0"/>
              <a:t> </a:t>
            </a:r>
            <a:r>
              <a:rPr lang="ru-RU" altLang="ru-RU" sz="1800" dirty="0" smtClean="0"/>
              <a:t>– управляемые гигабитные</a:t>
            </a:r>
            <a:r>
              <a:rPr lang="en-US" altLang="ru-RU" sz="1800" dirty="0" smtClean="0"/>
              <a:t> L2</a:t>
            </a:r>
            <a:r>
              <a:rPr lang="ru-RU" altLang="ru-RU" sz="1800" dirty="0" smtClean="0"/>
              <a:t>-коммутаторы</a:t>
            </a:r>
          </a:p>
          <a:p>
            <a:pPr marL="0" indent="0">
              <a:buNone/>
            </a:pPr>
            <a:r>
              <a:rPr lang="en-US" altLang="ru-RU" sz="1800" b="1" dirty="0"/>
              <a:t>OS13</a:t>
            </a:r>
            <a:r>
              <a:rPr lang="ru-RU" altLang="ru-RU" sz="1800" b="1" dirty="0"/>
              <a:t>** </a:t>
            </a:r>
            <a:r>
              <a:rPr lang="ru-RU" altLang="ru-RU" sz="1800" dirty="0"/>
              <a:t>– управляемые </a:t>
            </a:r>
            <a:r>
              <a:rPr lang="en-US" altLang="ru-RU" sz="1800" dirty="0"/>
              <a:t>L2-</a:t>
            </a:r>
            <a:r>
              <a:rPr lang="ru-RU" altLang="ru-RU" sz="1800" dirty="0"/>
              <a:t>коммутаторы </a:t>
            </a:r>
            <a:r>
              <a:rPr lang="en-US" altLang="ru-RU" sz="1800" dirty="0"/>
              <a:t>Fast Ethernet</a:t>
            </a:r>
          </a:p>
          <a:p>
            <a:pPr marL="0" indent="0">
              <a:buNone/>
            </a:pPr>
            <a:r>
              <a:rPr lang="en-US" altLang="ru-RU" sz="1800" b="1" dirty="0" smtClean="0"/>
              <a:t>OS</a:t>
            </a:r>
            <a:r>
              <a:rPr lang="ru-RU" altLang="ru-RU" sz="1800" b="1" dirty="0" smtClean="0"/>
              <a:t>5</a:t>
            </a:r>
            <a:r>
              <a:rPr lang="ru-RU" altLang="ru-RU" sz="1800" b="1" dirty="0"/>
              <a:t>1</a:t>
            </a:r>
            <a:r>
              <a:rPr lang="en-US" altLang="ru-RU" sz="1800" b="1" dirty="0" smtClean="0"/>
              <a:t>** </a:t>
            </a:r>
            <a:r>
              <a:rPr lang="en-US" altLang="ru-RU" sz="1800" dirty="0" smtClean="0"/>
              <a:t>– WEB-</a:t>
            </a:r>
            <a:r>
              <a:rPr lang="ru-RU" altLang="ru-RU" sz="1800" dirty="0" smtClean="0"/>
              <a:t>управляемые 2,5-гигабитные </a:t>
            </a:r>
            <a:r>
              <a:rPr lang="en-US" altLang="ru-RU" sz="1800" dirty="0" smtClean="0"/>
              <a:t>L</a:t>
            </a:r>
            <a:r>
              <a:rPr lang="ru-RU" altLang="ru-RU" sz="1800" dirty="0" smtClean="0"/>
              <a:t>2</a:t>
            </a:r>
            <a:r>
              <a:rPr lang="en-US" altLang="ru-RU" sz="1800" dirty="0" smtClean="0"/>
              <a:t>-</a:t>
            </a:r>
            <a:r>
              <a:rPr lang="ru-RU" altLang="ru-RU" sz="1800" dirty="0" smtClean="0"/>
              <a:t>коммутаторы</a:t>
            </a:r>
            <a:endParaRPr lang="en-US" altLang="ru-R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1800" b="1" dirty="0" smtClean="0"/>
              <a:t>OS</a:t>
            </a:r>
            <a:r>
              <a:rPr lang="ru-RU" altLang="ru-RU" sz="1800" b="1" dirty="0" smtClean="0"/>
              <a:t>24**</a:t>
            </a:r>
            <a:r>
              <a:rPr lang="ru-RU" altLang="ru-RU" sz="1800" dirty="0" smtClean="0"/>
              <a:t>– </a:t>
            </a:r>
            <a:r>
              <a:rPr lang="en-US" altLang="ru-RU" sz="1800" dirty="0" smtClean="0"/>
              <a:t>WEB-</a:t>
            </a:r>
            <a:r>
              <a:rPr lang="ru-RU" altLang="ru-RU" sz="1800" dirty="0" smtClean="0"/>
              <a:t>управляемые гигабитные </a:t>
            </a:r>
            <a:r>
              <a:rPr lang="en-US" altLang="ru-RU" sz="1800" dirty="0" smtClean="0"/>
              <a:t>L2-</a:t>
            </a:r>
            <a:r>
              <a:rPr lang="ru-RU" altLang="ru-RU" sz="1800" dirty="0" smtClean="0"/>
              <a:t>коммутаторы</a:t>
            </a:r>
          </a:p>
          <a:p>
            <a:pPr marL="0" indent="0">
              <a:buNone/>
            </a:pPr>
            <a:r>
              <a:rPr lang="en-US" altLang="ru-RU" sz="1800" b="1" dirty="0" smtClean="0"/>
              <a:t>OS50 **</a:t>
            </a:r>
            <a:r>
              <a:rPr lang="ru-RU" altLang="ru-RU" sz="1800" b="1" dirty="0" smtClean="0"/>
              <a:t> </a:t>
            </a:r>
            <a:r>
              <a:rPr lang="ru-RU" altLang="ru-RU" sz="1800" dirty="0" smtClean="0"/>
              <a:t>– конфигурируемые 2,5-гигабитные коммутаторы</a:t>
            </a:r>
            <a:endParaRPr lang="ru-RU" altLang="ru-RU" sz="18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1800" b="1" dirty="0" smtClean="0"/>
              <a:t>OS22**</a:t>
            </a:r>
            <a:r>
              <a:rPr lang="ru-RU" altLang="ru-RU" sz="1800" b="1" dirty="0" smtClean="0"/>
              <a:t> </a:t>
            </a:r>
            <a:r>
              <a:rPr lang="ru-RU" altLang="ru-RU" sz="1800" dirty="0" smtClean="0"/>
              <a:t>– конфигурируемые гигабитные коммутаторы</a:t>
            </a:r>
            <a:endParaRPr lang="en-US" altLang="ru-RU" sz="1800" dirty="0" smtClean="0"/>
          </a:p>
          <a:p>
            <a:pPr marL="0" indent="0">
              <a:buNone/>
            </a:pPr>
            <a:r>
              <a:rPr lang="en-US" altLang="ru-RU" sz="1800" b="1" dirty="0"/>
              <a:t>OS12**</a:t>
            </a:r>
            <a:r>
              <a:rPr lang="ru-RU" altLang="ru-RU" sz="1800" b="1" dirty="0"/>
              <a:t> </a:t>
            </a:r>
            <a:r>
              <a:rPr lang="ru-RU" altLang="ru-RU" sz="1800" dirty="0"/>
              <a:t>– неуправляемые/конфигурируемые </a:t>
            </a:r>
            <a:r>
              <a:rPr lang="en-US" altLang="ru-RU" sz="1800" dirty="0" err="1"/>
              <a:t>PoE</a:t>
            </a:r>
            <a:r>
              <a:rPr lang="en-US" altLang="ru-RU" sz="1800" dirty="0"/>
              <a:t> </a:t>
            </a:r>
            <a:r>
              <a:rPr lang="ru-RU" altLang="ru-RU" sz="1800" dirty="0"/>
              <a:t>коммутаторы </a:t>
            </a:r>
            <a:r>
              <a:rPr lang="en-US" altLang="ru-RU" sz="1800" dirty="0"/>
              <a:t>Fast Ethernet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1800" b="1" dirty="0" smtClean="0"/>
              <a:t>OS21**</a:t>
            </a:r>
            <a:r>
              <a:rPr lang="ru-RU" altLang="ru-RU" sz="1800" b="1" dirty="0" smtClean="0"/>
              <a:t> </a:t>
            </a:r>
            <a:r>
              <a:rPr lang="ru-RU" altLang="ru-RU" sz="1800" dirty="0" smtClean="0"/>
              <a:t>– неуправляемые гигабитные коммутаторы в пластиковом корпусе</a:t>
            </a:r>
            <a:endParaRPr lang="en-US" altLang="ru-RU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1800" b="1" dirty="0" smtClean="0"/>
              <a:t>OS11**</a:t>
            </a:r>
            <a:r>
              <a:rPr lang="ru-RU" altLang="ru-RU" sz="1800" b="1" dirty="0" smtClean="0"/>
              <a:t> </a:t>
            </a:r>
            <a:r>
              <a:rPr lang="ru-RU" altLang="ru-RU" sz="1800" dirty="0" smtClean="0"/>
              <a:t>– неуправляемые коммутаторы </a:t>
            </a:r>
            <a:r>
              <a:rPr lang="en-US" altLang="ru-RU" sz="1800" dirty="0" smtClean="0"/>
              <a:t>Fast Ethernet </a:t>
            </a:r>
            <a:r>
              <a:rPr lang="ru-RU" altLang="ru-RU" sz="1800" dirty="0" smtClean="0"/>
              <a:t>в пластиковом корпусе</a:t>
            </a: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431800" y="279400"/>
            <a:ext cx="8326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Myriad Pro Cond" pitchFamily="34" charset="0"/>
              </a:rPr>
              <a:t>СЕРИИ КОММУТАТОРОВ</a:t>
            </a:r>
            <a:endParaRPr lang="en-US" altLang="ru-RU" sz="3600" dirty="0">
              <a:latin typeface="Myriad Pro Cond" pitchFamily="34" charset="0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6447579"/>
            <a:ext cx="1509712" cy="41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93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450" y="0"/>
            <a:ext cx="9132550" cy="6858000"/>
          </a:xfrm>
          <a:prstGeom prst="rect">
            <a:avLst/>
          </a:prstGeom>
          <a:solidFill>
            <a:srgbClr val="17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75" y="6173788"/>
            <a:ext cx="16525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9704197"/>
              </p:ext>
            </p:extLst>
          </p:nvPr>
        </p:nvGraphicFramePr>
        <p:xfrm>
          <a:off x="431535" y="1361480"/>
          <a:ext cx="8280925" cy="285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5"/>
                <a:gridCol w="900100"/>
                <a:gridCol w="630070"/>
                <a:gridCol w="675075"/>
                <a:gridCol w="990110"/>
                <a:gridCol w="1935215"/>
                <a:gridCol w="855095"/>
                <a:gridCol w="85509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Модель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Тип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WAN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LAN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Антенны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CPU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RAM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Flash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OWR3030AXG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AX3000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GE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 GE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 x 5 </a:t>
                      </a:r>
                      <a:r>
                        <a:rPr lang="en-US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dBi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MT7981 </a:t>
                      </a: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(1.3 GHz)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256 MB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128 MB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OWR1830AXG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AX1800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 GE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 GE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 x 5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dBi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MT7621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(880 MHz)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256 MB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128 MB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OWR1530AXG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AX1500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GE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 GE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 x 5 </a:t>
                      </a:r>
                      <a:r>
                        <a:rPr lang="en-US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dBi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RTL8197H-VE5 </a:t>
                      </a: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(1 GHz)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128 MB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128 MB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OWR12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0ACG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AC1200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 GE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GE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 x 5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dBi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MT7621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(880 MHz)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128 MB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128 MB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OWR1230ACG</a:t>
                      </a:r>
                      <a:endParaRPr lang="ru-RU" sz="1600" b="1" dirty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AC1200</a:t>
                      </a:r>
                      <a:endParaRPr lang="ru-RU" sz="1600" b="1" dirty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1 GE</a:t>
                      </a:r>
                      <a:endParaRPr lang="ru-RU" sz="1600" b="1" dirty="0" smtClean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3 GE</a:t>
                      </a:r>
                      <a:endParaRPr lang="ru-RU" sz="1600" b="1" dirty="0" smtClean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4 x 5 </a:t>
                      </a:r>
                      <a:r>
                        <a:rPr lang="en-US" sz="1600" b="1" dirty="0" err="1" smtClean="0">
                          <a:solidFill>
                            <a:srgbClr val="376092"/>
                          </a:solidFill>
                        </a:rPr>
                        <a:t>dBi</a:t>
                      </a:r>
                      <a:endParaRPr lang="ru-RU" sz="1600" b="1" dirty="0" smtClean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MT7621 </a:t>
                      </a:r>
                      <a:r>
                        <a:rPr lang="en-US" sz="1200" b="1" dirty="0" smtClean="0">
                          <a:solidFill>
                            <a:srgbClr val="376092"/>
                          </a:solidFill>
                        </a:rPr>
                        <a:t>(880 MHz)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128 MB</a:t>
                      </a:r>
                      <a:endParaRPr lang="ru-RU" sz="1600" b="1" dirty="0" smtClean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128 MB</a:t>
                      </a:r>
                      <a:endParaRPr lang="ru-RU" sz="1600" b="1" dirty="0" smtClean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OWR1230ACF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AC1200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 FE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 FE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4 x 5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dBi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MT7628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(580 MHz)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64 MB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16 MB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OWR340NF</a:t>
                      </a:r>
                      <a:endParaRPr lang="ru-RU" sz="1600" b="1" dirty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N300</a:t>
                      </a:r>
                      <a:endParaRPr lang="ru-RU" sz="1600" b="1" dirty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1FE</a:t>
                      </a:r>
                      <a:endParaRPr lang="ru-RU" sz="1600" b="1" dirty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4FE</a:t>
                      </a:r>
                      <a:endParaRPr lang="ru-RU" sz="1600" b="1" dirty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2 x 5 </a:t>
                      </a:r>
                      <a:r>
                        <a:rPr lang="en-US" sz="1600" b="1" dirty="0" err="1" smtClean="0">
                          <a:solidFill>
                            <a:srgbClr val="376092"/>
                          </a:solidFill>
                        </a:rPr>
                        <a:t>dBi</a:t>
                      </a:r>
                      <a:endParaRPr lang="ru-RU" sz="1600" b="1" dirty="0" smtClean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MT7628 </a:t>
                      </a:r>
                      <a:r>
                        <a:rPr lang="en-US" sz="1200" b="1" dirty="0" smtClean="0">
                          <a:solidFill>
                            <a:srgbClr val="376092"/>
                          </a:solidFill>
                        </a:rPr>
                        <a:t>(580 </a:t>
                      </a:r>
                      <a:r>
                        <a:rPr lang="ru-RU" sz="1200" b="1" dirty="0" smtClean="0">
                          <a:solidFill>
                            <a:srgbClr val="376092"/>
                          </a:solidFill>
                        </a:rPr>
                        <a:t>МГц)</a:t>
                      </a:r>
                      <a:endParaRPr lang="en-US" sz="1200" b="1" dirty="0" smtClean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64MB</a:t>
                      </a:r>
                      <a:endParaRPr lang="ru-RU" sz="1600" b="1" dirty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76092"/>
                          </a:solidFill>
                        </a:rPr>
                        <a:t>8 MB</a:t>
                      </a:r>
                      <a:endParaRPr lang="ru-RU" sz="1600" b="1" dirty="0">
                        <a:solidFill>
                          <a:srgbClr val="376092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03" t="14806" r="21725" b="8415"/>
          <a:stretch/>
        </p:blipFill>
        <p:spPr>
          <a:xfrm>
            <a:off x="443585" y="4689139"/>
            <a:ext cx="1238503" cy="12151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750" y="4554124"/>
            <a:ext cx="1269065" cy="12690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83"/>
          <a:stretch/>
        </p:blipFill>
        <p:spPr>
          <a:xfrm>
            <a:off x="2771940" y="4714076"/>
            <a:ext cx="1260000" cy="10101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190" y="4635250"/>
            <a:ext cx="1044000" cy="1044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3325" y="4635250"/>
            <a:ext cx="1044000" cy="104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9371" y="4690940"/>
            <a:ext cx="1260140" cy="10333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4909" y="4667001"/>
            <a:ext cx="1047161" cy="1237274"/>
          </a:xfrm>
          <a:prstGeom prst="rect">
            <a:avLst/>
          </a:prstGeom>
        </p:spPr>
      </p:pic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31800" y="279400"/>
            <a:ext cx="8326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Myriad Pro Cond" pitchFamily="34" charset="0"/>
              </a:rPr>
              <a:t>БЕСПРОВОДНЫЕ МАРШРУТИЗАТОРЫ</a:t>
            </a:r>
            <a:endParaRPr lang="en-US" altLang="ru-RU" sz="3600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6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473825" y="762000"/>
            <a:ext cx="1893275" cy="6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Myriad Pro Light" panose="020B04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yriad Pro Light" panose="020B04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Myriad Pro Light" panose="020B04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yriad Pro Light" panose="020B04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yriad Pro Light" panose="020B04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yriad Pro Light" panose="020B04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yriad Pro Light" panose="020B04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Myriad Pro Light" panose="020B0403030403020204" pitchFamily="34" charset="0"/>
              </a:defRPr>
            </a:lvl9pPr>
          </a:lstStyle>
          <a:p>
            <a:pPr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ru-RU" sz="4800" b="1" dirty="0" smtClean="0">
                <a:latin typeface="Myriad Pro Cond" panose="020B0506030403020204" pitchFamily="34" charset="0"/>
              </a:rPr>
              <a:t>OWC100</a:t>
            </a:r>
            <a:endParaRPr lang="en-US" altLang="ru-RU" sz="4800" b="1" dirty="0">
              <a:latin typeface="Myriad Pro Cond" panose="020B05060304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3763" y="458788"/>
            <a:ext cx="55800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  <a:cs typeface="Arial" charset="0"/>
              </a:rPr>
              <a:t>КОНТРОЛЛЕР ТОЧЕК ДОСТУПА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WI-FI, </a:t>
            </a:r>
            <a:r>
              <a:rPr lang="ru-RU" dirty="0" smtClean="0">
                <a:solidFill>
                  <a:schemeClr val="bg1"/>
                </a:solidFill>
                <a:latin typeface="+mn-lt"/>
                <a:cs typeface="Arial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X1000BASE-T WAN,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1X1000BASE-T LAN, 3X1000BASE-T LAN/WAN, USB 3.0,</a:t>
            </a:r>
            <a:b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  <a:cs typeface="Arial" charset="0"/>
              </a:rPr>
              <a:t>RJ-45 CONSOLE</a:t>
            </a:r>
            <a:endParaRPr lang="ru-RU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482" y="3063640"/>
            <a:ext cx="796771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Централизованное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управление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и мониторинг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до </a:t>
            </a: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128 точек доступа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Автоматическое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обнаружение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точек </a:t>
            </a: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доступа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Конфигурирование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групп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точек </a:t>
            </a: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доступа на основе шаблонов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Групповое обновление ПО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solidFill>
                  <a:schemeClr val="bg1"/>
                </a:solidFill>
                <a:latin typeface="+mn-lt"/>
                <a:cs typeface="Arial" charset="0"/>
              </a:rPr>
              <a:t>Captive</a:t>
            </a: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  <a:cs typeface="Arial" charset="0"/>
              </a:rPr>
              <a:t>Portal</a:t>
            </a: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 для авторизации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пользователей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гостевых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  <a:cs typeface="Arial" charset="0"/>
              </a:rPr>
              <a:t>хотспотов</a:t>
            </a:r>
            <a:endParaRPr lang="ru-RU" sz="20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Администрирование через </a:t>
            </a:r>
            <a:r>
              <a:rPr lang="ru-RU" sz="2000" dirty="0" err="1">
                <a:solidFill>
                  <a:schemeClr val="bg1"/>
                </a:solidFill>
                <a:latin typeface="+mn-lt"/>
                <a:cs typeface="Arial" charset="0"/>
              </a:rPr>
              <a:t>Web</a:t>
            </a: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-интерфейс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  <a:cs typeface="Arial" charset="0"/>
              </a:rPr>
              <a:t>Установка в 19” стойку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7" t="32285" r="3735" b="31481"/>
          <a:stretch/>
        </p:blipFill>
        <p:spPr>
          <a:xfrm>
            <a:off x="1624117" y="1623793"/>
            <a:ext cx="5818448" cy="1400162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6215082"/>
            <a:ext cx="16525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986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450" y="0"/>
            <a:ext cx="9132550" cy="6858000"/>
          </a:xfrm>
          <a:prstGeom prst="rect">
            <a:avLst/>
          </a:prstGeom>
          <a:solidFill>
            <a:srgbClr val="17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75" y="6173788"/>
            <a:ext cx="16525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577777"/>
              </p:ext>
            </p:extLst>
          </p:nvPr>
        </p:nvGraphicFramePr>
        <p:xfrm>
          <a:off x="431535" y="1178750"/>
          <a:ext cx="8280925" cy="40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135"/>
                <a:gridCol w="810090"/>
                <a:gridCol w="720080"/>
                <a:gridCol w="585065"/>
                <a:gridCol w="990110"/>
                <a:gridCol w="1485165"/>
                <a:gridCol w="1350150"/>
                <a:gridCol w="117013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Модель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Тип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WAN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LAN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Антенны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CPU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Корпус</a:t>
                      </a:r>
                      <a:br>
                        <a:rPr lang="ru-RU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Рабочая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°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Грозоза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-щита /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ESD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OAP3000M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AX3000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2,5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GE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PoE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GE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x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dBi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MT7981B</a:t>
                      </a:r>
                      <a:endPara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(1,3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Ггц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2 ядра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Внешний 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IP67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 -40 до 55 °C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кВ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/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8 </a:t>
                      </a:r>
                      <a:r>
                        <a:rPr lang="ru-RU" sz="16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кВ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OAP3000GI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AX3000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 GE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 GE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 x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4,6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dBi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4 </a:t>
                      </a:r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</a:rPr>
                        <a:t>dBi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MT7981BA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(1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ГГц, 2 ядра)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Внутренний</a:t>
                      </a:r>
                      <a:br>
                        <a:rPr lang="ru-RU" sz="1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от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-40 до 45 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°C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кВ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 / 8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кВ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OAP1800G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AX1800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GE </a:t>
                      </a:r>
                      <a:r>
                        <a:rPr lang="en-US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PoE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GE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 x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dBi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MT7621AT</a:t>
                      </a:r>
                      <a:endPara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(880 МГц, 2 ядра)</a:t>
                      </a:r>
                      <a:endParaRPr lang="en-US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Внешний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IP67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 -40 до 55 °C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кВ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/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8 </a:t>
                      </a:r>
                      <a:r>
                        <a:rPr lang="ru-RU" sz="16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кВ</a:t>
                      </a:r>
                      <a:endPara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OAP1200G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AC1200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 GE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GE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 x 5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dBi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съёмные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QCA9563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(750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МГц)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Внешний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IP65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от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-40 до 55 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°C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6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кВ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/ 8 </a:t>
                      </a:r>
                      <a:r>
                        <a:rPr lang="ru-RU" sz="1600" b="1" baseline="0" dirty="0" err="1" smtClean="0">
                          <a:solidFill>
                            <a:schemeClr val="bg1"/>
                          </a:solidFill>
                        </a:rPr>
                        <a:t>кВ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OAP1200F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AC1200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FE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PoE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FE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x 5 </a:t>
                      </a:r>
                      <a:r>
                        <a:rPr lang="en-US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dBi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съёмные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MT7628DAN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(575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МГц)</a:t>
                      </a:r>
                      <a:endParaRPr lang="en-US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Внешний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IP6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b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 -40 до 55 °C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кВ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/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кВ</a:t>
                      </a:r>
                      <a:endPara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OAP300FC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N300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1 FE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FE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2 x 5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dBi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MT7628</a:t>
                      </a: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Внутренний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от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0 до 45 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°C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- / 8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кВ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46800" marB="46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2765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2" t="15058" r="30307"/>
          <a:stretch/>
        </p:blipFill>
        <p:spPr>
          <a:xfrm rot="-60000">
            <a:off x="396182" y="5387909"/>
            <a:ext cx="715022" cy="1111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31" r="22855" b="623"/>
          <a:stretch/>
        </p:blipFill>
        <p:spPr>
          <a:xfrm>
            <a:off x="1646675" y="5402191"/>
            <a:ext cx="772687" cy="858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72" t="15058" r="30307"/>
          <a:stretch/>
        </p:blipFill>
        <p:spPr>
          <a:xfrm rot="-60000">
            <a:off x="2939560" y="5387070"/>
            <a:ext cx="722591" cy="11234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74" r="33064" b="6484"/>
          <a:stretch/>
        </p:blipFill>
        <p:spPr>
          <a:xfrm>
            <a:off x="4064969" y="5226490"/>
            <a:ext cx="552036" cy="12486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74" r="33064" b="6484"/>
          <a:stretch/>
        </p:blipFill>
        <p:spPr>
          <a:xfrm>
            <a:off x="4920064" y="5228487"/>
            <a:ext cx="552036" cy="12486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7476" y="5558925"/>
            <a:ext cx="669749" cy="664113"/>
          </a:xfrm>
          <a:prstGeom prst="rect">
            <a:avLst/>
          </a:prstGeom>
        </p:spPr>
      </p:pic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431800" y="279400"/>
            <a:ext cx="8326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latin typeface="Myriad Pro Cond" pitchFamily="34" charset="0"/>
              </a:rPr>
              <a:t>БЕСПРОВОДНЫЕ </a:t>
            </a:r>
            <a:r>
              <a:rPr lang="ru-RU" altLang="ru-RU" sz="3600" dirty="0" smtClean="0">
                <a:latin typeface="Myriad Pro Cond" pitchFamily="34" charset="0"/>
              </a:rPr>
              <a:t>ТОЧКИ ДОСТУПА</a:t>
            </a:r>
            <a:endParaRPr lang="en-US" altLang="ru-RU" sz="3600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8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3057" y="3564015"/>
            <a:ext cx="4508500" cy="908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Arial" charset="0"/>
              </a:rPr>
              <a:t>Техническая поддержка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support@origo-networks.ru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4180" y="2222990"/>
            <a:ext cx="4775200" cy="828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  <a:cs typeface="Arial" charset="0"/>
              </a:rPr>
              <a:t>Подписаться на новости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origo-networks.ru/new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/</a:t>
            </a:r>
          </a:p>
        </p:txBody>
      </p:sp>
      <p:pic>
        <p:nvPicPr>
          <p:cNvPr id="5127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463" y="2319145"/>
            <a:ext cx="757237" cy="63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7982" y="1133745"/>
            <a:ext cx="2377036" cy="83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Arial" charset="0"/>
              </a:rPr>
              <a:t>Сайт компании</a:t>
            </a:r>
            <a:r>
              <a:rPr lang="ru-RU" sz="2400" dirty="0">
                <a:solidFill>
                  <a:schemeClr val="bg1"/>
                </a:solidFill>
                <a:latin typeface="+mn-lt"/>
                <a:cs typeface="Arial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  <a:cs typeface="Arial" charset="0"/>
              </a:rPr>
            </a:br>
            <a:r>
              <a:rPr lang="en-US" altLang="ru-RU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origo-networks.ru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6081" y="1206876"/>
            <a:ext cx="6840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53057" y="4868863"/>
            <a:ext cx="47752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cs typeface="Arial" charset="0"/>
              </a:rPr>
              <a:t>Сервисная поддержка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service@origo-networks.ru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338" y="4868863"/>
            <a:ext cx="815486" cy="81548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887479" y="3961317"/>
            <a:ext cx="83119" cy="105495"/>
          </a:xfrm>
          <a:prstGeom prst="ellipse">
            <a:avLst/>
          </a:prstGeom>
          <a:solidFill>
            <a:srgbClr val="00A1F1"/>
          </a:solidFill>
          <a:ln>
            <a:solidFill>
              <a:srgbClr val="00A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284840" y="3664799"/>
            <a:ext cx="706482" cy="706482"/>
            <a:chOff x="2348623" y="3664799"/>
            <a:chExt cx="706482" cy="70648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8623" y="3664799"/>
              <a:ext cx="706482" cy="706482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628801" y="3908570"/>
              <a:ext cx="83119" cy="105495"/>
            </a:xfrm>
            <a:prstGeom prst="ellipse">
              <a:avLst/>
            </a:prstGeom>
            <a:solidFill>
              <a:srgbClr val="00A1F1"/>
            </a:solidFill>
            <a:ln>
              <a:solidFill>
                <a:srgbClr val="00A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745385" y="3961317"/>
              <a:ext cx="83119" cy="105495"/>
            </a:xfrm>
            <a:prstGeom prst="ellipse">
              <a:avLst/>
            </a:prstGeom>
            <a:solidFill>
              <a:srgbClr val="00A1F1"/>
            </a:solidFill>
            <a:ln>
              <a:solidFill>
                <a:srgbClr val="00A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Овал 20"/>
          <p:cNvSpPr/>
          <p:nvPr/>
        </p:nvSpPr>
        <p:spPr>
          <a:xfrm>
            <a:off x="2778850" y="3945117"/>
            <a:ext cx="83119" cy="105495"/>
          </a:xfrm>
          <a:prstGeom prst="ellipse">
            <a:avLst/>
          </a:prstGeom>
          <a:solidFill>
            <a:srgbClr val="00A1F1"/>
          </a:solidFill>
          <a:ln>
            <a:solidFill>
              <a:srgbClr val="00A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75" y="6173788"/>
            <a:ext cx="16525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9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1450" y="0"/>
            <a:ext cx="9132550" cy="6858000"/>
          </a:xfrm>
          <a:prstGeom prst="rect">
            <a:avLst/>
          </a:prstGeom>
          <a:solidFill>
            <a:srgbClr val="17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031"/>
          <a:stretch/>
        </p:blipFill>
        <p:spPr>
          <a:xfrm>
            <a:off x="7429520" y="6248042"/>
            <a:ext cx="1364483" cy="3147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6125" y="728663"/>
            <a:ext cx="5040313" cy="2519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Myriad Pro Cond" pitchFamily="34" charset="0"/>
              </a:rPr>
              <a:t>СЕТЕВОЕ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Myriad Pro Cond" pitchFamily="34" charset="0"/>
              </a:rPr>
              <a:t>ТЕЛЕКОММУНИКАЦИОННОЕ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Myriad Pro Cond" pitchFamily="34" charset="0"/>
              </a:rPr>
              <a:t>ОБОРУДОВАНИЕ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6125" y="3249613"/>
            <a:ext cx="1260475" cy="1258887"/>
          </a:xfrm>
          <a:prstGeom prst="rect">
            <a:avLst/>
          </a:prstGeom>
          <a:solidFill>
            <a:srgbClr val="ADC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6" name="TextBox 35"/>
          <p:cNvSpPr txBox="1">
            <a:spLocks noChangeArrowheads="1"/>
          </p:cNvSpPr>
          <p:nvPr/>
        </p:nvSpPr>
        <p:spPr bwMode="auto">
          <a:xfrm>
            <a:off x="680085" y="3361373"/>
            <a:ext cx="1349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dirty="0" smtClean="0">
                <a:latin typeface="Bebas Neue Bold" pitchFamily="34" charset="-52"/>
              </a:rPr>
              <a:t>163</a:t>
            </a:r>
            <a:endParaRPr lang="ru-RU" altLang="ru-RU" sz="6600" dirty="0">
              <a:latin typeface="Bebas Neue Bold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6125" y="4508500"/>
            <a:ext cx="1260475" cy="1260475"/>
          </a:xfrm>
          <a:prstGeom prst="rect">
            <a:avLst/>
          </a:prstGeom>
          <a:solidFill>
            <a:srgbClr val="ADC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8" name="TextBox 37"/>
          <p:cNvSpPr txBox="1">
            <a:spLocks noChangeArrowheads="1"/>
          </p:cNvSpPr>
          <p:nvPr/>
        </p:nvSpPr>
        <p:spPr bwMode="auto">
          <a:xfrm>
            <a:off x="746125" y="4778375"/>
            <a:ext cx="1350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Myriad Pro Cond" pitchFamily="34" charset="0"/>
              </a:rPr>
              <a:t>ЛИНЕЙКИ</a:t>
            </a:r>
            <a:endParaRPr lang="ru-RU" altLang="ru-RU" sz="1600" dirty="0">
              <a:latin typeface="Myriad Pro Cond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yriad Pro Cond" pitchFamily="34" charset="0"/>
              </a:rPr>
              <a:t>ОБОРУДОВАНИЯ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6600" y="3249613"/>
            <a:ext cx="1260475" cy="1258887"/>
          </a:xfrm>
          <a:prstGeom prst="rect">
            <a:avLst/>
          </a:prstGeom>
          <a:solidFill>
            <a:srgbClr val="21B7D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67075" y="3249613"/>
            <a:ext cx="1260475" cy="1258887"/>
          </a:xfrm>
          <a:prstGeom prst="rect">
            <a:avLst/>
          </a:prstGeom>
          <a:solidFill>
            <a:srgbClr val="21B7D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1" name="TextBox 40"/>
          <p:cNvSpPr txBox="1">
            <a:spLocks noChangeArrowheads="1"/>
          </p:cNvSpPr>
          <p:nvPr/>
        </p:nvSpPr>
        <p:spPr bwMode="auto">
          <a:xfrm>
            <a:off x="2175828" y="3294063"/>
            <a:ext cx="94456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dirty="0">
                <a:latin typeface="Bebas Neue Bold" pitchFamily="34" charset="-52"/>
              </a:rPr>
              <a:t>25</a:t>
            </a:r>
          </a:p>
        </p:txBody>
      </p:sp>
      <p:sp>
        <p:nvSpPr>
          <p:cNvPr id="3082" name="TextBox 41"/>
          <p:cNvSpPr txBox="1">
            <a:spLocks noChangeArrowheads="1"/>
          </p:cNvSpPr>
          <p:nvPr/>
        </p:nvSpPr>
        <p:spPr bwMode="auto">
          <a:xfrm>
            <a:off x="3311525" y="3654425"/>
            <a:ext cx="1216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Myriad Pro Cond" pitchFamily="34" charset="0"/>
              </a:rPr>
              <a:t>ПРЕДСТАВИТЕЛЬСТВ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Myriad Pro Cond" pitchFamily="34" charset="0"/>
              </a:rPr>
              <a:t>В РОССИИ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27550" y="4508500"/>
            <a:ext cx="2519363" cy="1260475"/>
          </a:xfrm>
          <a:prstGeom prst="rect">
            <a:avLst/>
          </a:prstGeom>
          <a:solidFill>
            <a:srgbClr val="E61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67075" y="4508500"/>
            <a:ext cx="1260475" cy="1260475"/>
          </a:xfrm>
          <a:prstGeom prst="rect">
            <a:avLst/>
          </a:prstGeom>
          <a:solidFill>
            <a:srgbClr val="E61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5" name="TextBox 44"/>
          <p:cNvSpPr txBox="1">
            <a:spLocks noChangeArrowheads="1"/>
          </p:cNvSpPr>
          <p:nvPr/>
        </p:nvSpPr>
        <p:spPr bwMode="auto">
          <a:xfrm>
            <a:off x="3447733" y="4565650"/>
            <a:ext cx="9445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dirty="0" smtClean="0">
                <a:latin typeface="Bebas Neue Bold" pitchFamily="34" charset="-52"/>
              </a:rPr>
              <a:t>26</a:t>
            </a:r>
            <a:endParaRPr lang="ru-RU" altLang="ru-RU" sz="7200" dirty="0">
              <a:latin typeface="Bebas Neue Bold" pitchFamily="34" charset="-52"/>
            </a:endParaRPr>
          </a:p>
        </p:txBody>
      </p:sp>
      <p:sp>
        <p:nvSpPr>
          <p:cNvPr id="3086" name="TextBox 45"/>
          <p:cNvSpPr txBox="1">
            <a:spLocks noChangeArrowheads="1"/>
          </p:cNvSpPr>
          <p:nvPr/>
        </p:nvSpPr>
        <p:spPr bwMode="auto">
          <a:xfrm>
            <a:off x="4643438" y="4643438"/>
            <a:ext cx="2305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Myriad Pro Cond" pitchFamily="34" charset="0"/>
              </a:rPr>
              <a:t>МИЛЛИОНОВ   </a:t>
            </a:r>
            <a:r>
              <a:rPr lang="ru-RU" altLang="ru-RU" sz="1800" dirty="0">
                <a:latin typeface="Myriad Pro Cond" pitchFamily="34" charset="0"/>
              </a:rPr>
              <a:t>АБОНЕНТОВ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Myriad Pro Cond" pitchFamily="34" charset="0"/>
              </a:rPr>
              <a:t>В  РОССИИ  РАБОТАЮТ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Myriad Pro Cond" pitchFamily="34" charset="0"/>
              </a:rPr>
              <a:t>НА  НАШЕМ  ОБОРУДОВАНИИ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6438" y="3249613"/>
            <a:ext cx="1260475" cy="1258887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8" name="TextBox 47"/>
          <p:cNvSpPr txBox="1">
            <a:spLocks noChangeArrowheads="1"/>
          </p:cNvSpPr>
          <p:nvPr/>
        </p:nvSpPr>
        <p:spPr bwMode="auto">
          <a:xfrm>
            <a:off x="5955665" y="3351213"/>
            <a:ext cx="99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 dirty="0" smtClean="0">
                <a:latin typeface="Bebas Neue Bold" pitchFamily="34" charset="-52"/>
              </a:rPr>
              <a:t>39</a:t>
            </a:r>
            <a:endParaRPr lang="ru-RU" altLang="ru-RU" sz="7200" dirty="0">
              <a:latin typeface="Bebas Neue Bold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46913" y="3249613"/>
            <a:ext cx="1260475" cy="1258887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90" name="TextBox 49"/>
          <p:cNvSpPr txBox="1">
            <a:spLocks noChangeArrowheads="1"/>
          </p:cNvSpPr>
          <p:nvPr/>
        </p:nvSpPr>
        <p:spPr bwMode="auto">
          <a:xfrm>
            <a:off x="7091363" y="3473450"/>
            <a:ext cx="13509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yriad Pro Cond" pitchFamily="34" charset="0"/>
              </a:rPr>
              <a:t>ЛЕТ  НА РЫНКЕ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yriad Pro Cond" pitchFamily="34" charset="0"/>
              </a:rPr>
              <a:t>СЕТЕВОГО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yriad Pro Cond" pitchFamily="34" charset="0"/>
              </a:rPr>
              <a:t>ОБОРУДОВАНИЯ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87135" y="1989138"/>
            <a:ext cx="2520000" cy="1260475"/>
          </a:xfrm>
          <a:prstGeom prst="rect">
            <a:avLst/>
          </a:prstGeom>
          <a:solidFill>
            <a:srgbClr val="18C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86438" y="728663"/>
            <a:ext cx="2520950" cy="1260475"/>
          </a:xfrm>
          <a:prstGeom prst="rect">
            <a:avLst/>
          </a:prstGeom>
          <a:solidFill>
            <a:srgbClr val="0E7C8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93" name="TextBox 53"/>
          <p:cNvSpPr txBox="1">
            <a:spLocks noChangeArrowheads="1"/>
          </p:cNvSpPr>
          <p:nvPr/>
        </p:nvSpPr>
        <p:spPr bwMode="auto">
          <a:xfrm>
            <a:off x="5867400" y="2034858"/>
            <a:ext cx="2376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Myriad Pro Cond" pitchFamily="34" charset="0"/>
              </a:rPr>
              <a:t>СОБСТВЕННЫЙ СКЛАД И ЛОГИСТИКА</a:t>
            </a:r>
            <a:endParaRPr lang="ru-RU" altLang="ru-RU" sz="2400" dirty="0">
              <a:latin typeface="Myriad Pro Con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Myriad Pro Cond" pitchFamily="34" charset="0"/>
              </a:rPr>
              <a:t>В РОССИИ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81063" y="4554538"/>
            <a:ext cx="990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772568" y="3879057"/>
            <a:ext cx="98901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032250" y="5094288"/>
            <a:ext cx="990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551613" y="3833813"/>
            <a:ext cx="990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8" name="Рисунок 61" descr="dlink_white_strap_tran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563" y="863600"/>
            <a:ext cx="2968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79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21" r="23251" b="29491"/>
          <a:stretch/>
        </p:blipFill>
        <p:spPr>
          <a:xfrm>
            <a:off x="5463455" y="2933945"/>
            <a:ext cx="3204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7" name="Рисунок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12"/>
          <a:stretch/>
        </p:blipFill>
        <p:spPr>
          <a:xfrm>
            <a:off x="5472100" y="4554124"/>
            <a:ext cx="3204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3" b="39356"/>
          <a:stretch/>
        </p:blipFill>
        <p:spPr>
          <a:xfrm>
            <a:off x="5472480" y="1313764"/>
            <a:ext cx="3204000" cy="144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8" name="Пятиугольник 17"/>
          <p:cNvSpPr/>
          <p:nvPr/>
        </p:nvSpPr>
        <p:spPr>
          <a:xfrm>
            <a:off x="512774" y="1313765"/>
            <a:ext cx="4788000" cy="1350150"/>
          </a:xfrm>
          <a:prstGeom prst="homePlate">
            <a:avLst>
              <a:gd name="adj" fmla="val 50725"/>
            </a:avLst>
          </a:prstGeom>
          <a:solidFill>
            <a:srgbClr val="666699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53"/>
          <p:cNvSpPr txBox="1">
            <a:spLocks noChangeArrowheads="1"/>
          </p:cNvSpPr>
          <p:nvPr/>
        </p:nvSpPr>
        <p:spPr bwMode="auto">
          <a:xfrm>
            <a:off x="521550" y="1451682"/>
            <a:ext cx="421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Myriad Pro Cond" pitchFamily="34" charset="0"/>
              </a:rPr>
              <a:t>СКЛАД ОБОРУДОВАНИЯ В РОССИИ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Myriad Pro Cond" pitchFamily="34" charset="0"/>
              </a:rPr>
              <a:t>Большой выбор корпоративного  и телеком-оборудования</a:t>
            </a:r>
            <a:endParaRPr lang="ru-RU" altLang="ru-RU" sz="2000" dirty="0">
              <a:latin typeface="Myriad Pro Cond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12774" y="2943130"/>
            <a:ext cx="4788000" cy="1656000"/>
          </a:xfrm>
          <a:prstGeom prst="homePlate">
            <a:avLst>
              <a:gd name="adj" fmla="val 50725"/>
            </a:avLst>
          </a:prstGeom>
          <a:solidFill>
            <a:srgbClr val="0E7C8F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521550" y="3079120"/>
            <a:ext cx="421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Myriad Pro Cond" pitchFamily="34" charset="0"/>
              </a:rPr>
              <a:t>ЦЕНТР ИССЛЕДОВАНИЙ И РАЗРАБОТОК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Myriad Pro Cond" pitchFamily="34" charset="0"/>
              </a:rPr>
              <a:t>Позволяет создавать продукты, удовлетворяющие  требования локальных операторов и корпоративных клиентов в России</a:t>
            </a:r>
            <a:endParaRPr lang="ru-RU" altLang="ru-RU" sz="2000" dirty="0">
              <a:latin typeface="Myriad Pro Cond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512774" y="4851330"/>
            <a:ext cx="4788000" cy="1548000"/>
          </a:xfrm>
          <a:prstGeom prst="homePlate">
            <a:avLst>
              <a:gd name="adj" fmla="val 50725"/>
            </a:avLst>
          </a:prstGeom>
          <a:solidFill>
            <a:srgbClr val="ADCB1F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53"/>
          <p:cNvSpPr txBox="1">
            <a:spLocks noChangeArrowheads="1"/>
          </p:cNvSpPr>
          <p:nvPr/>
        </p:nvSpPr>
        <p:spPr bwMode="auto">
          <a:xfrm>
            <a:off x="521550" y="4914165"/>
            <a:ext cx="421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Myriad Pro Cond" pitchFamily="34" charset="0"/>
              </a:rPr>
              <a:t>ТЕХНИЧЕСКАЯ ПОДДЕРЖКА И СЕРВИС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Myriad Pro Cond" pitchFamily="34" charset="0"/>
              </a:rPr>
              <a:t>Гарантийное и </a:t>
            </a:r>
            <a:r>
              <a:rPr lang="ru-RU" altLang="ru-RU" sz="2000" dirty="0" err="1" smtClean="0">
                <a:latin typeface="Myriad Pro Cond" pitchFamily="34" charset="0"/>
              </a:rPr>
              <a:t>постгарантийное</a:t>
            </a:r>
            <a:r>
              <a:rPr lang="ru-RU" altLang="ru-RU" sz="2000" dirty="0" smtClean="0">
                <a:latin typeface="Myriad Pro Cond" pitchFamily="34" charset="0"/>
              </a:rPr>
              <a:t> обслуживание, сервисные контракты, сопровождение крупных проектов, «горячая линия» поддержки24х7</a:t>
            </a:r>
            <a:endParaRPr lang="ru-RU" altLang="ru-RU" sz="2000" dirty="0">
              <a:latin typeface="Myriad Pro Cond" pitchFamily="34" charset="0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330815" y="279400"/>
            <a:ext cx="8461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latin typeface="Myriad Pro Cond" pitchFamily="34" charset="0"/>
              </a:rPr>
              <a:t>ПРОИЗВОДСТВЕННО-ЛОГИСТИЧЕСКИЙ КОМПЛЕКС И </a:t>
            </a:r>
            <a:r>
              <a:rPr lang="en-US" altLang="ru-RU" sz="3000" dirty="0" smtClean="0">
                <a:latin typeface="Myriad Pro Cond" pitchFamily="34" charset="0"/>
              </a:rPr>
              <a:t>R&amp;D </a:t>
            </a:r>
            <a:r>
              <a:rPr lang="ru-RU" altLang="ru-RU" sz="3000" dirty="0" smtClean="0">
                <a:latin typeface="Myriad Pro Cond" pitchFamily="34" charset="0"/>
              </a:rPr>
              <a:t>В Г. РЯЗАНИ</a:t>
            </a:r>
            <a:endParaRPr lang="ru-RU" altLang="ru-RU" sz="3000" dirty="0">
              <a:latin typeface="Myriad Pro Cond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031"/>
          <a:stretch/>
        </p:blipFill>
        <p:spPr>
          <a:xfrm>
            <a:off x="7263774" y="6357958"/>
            <a:ext cx="1238683" cy="2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61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1450" y="0"/>
            <a:ext cx="9132550" cy="6858000"/>
          </a:xfrm>
          <a:prstGeom prst="rect">
            <a:avLst/>
          </a:prstGeom>
          <a:solidFill>
            <a:srgbClr val="17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31540" y="3879230"/>
            <a:ext cx="4680520" cy="2430090"/>
          </a:xfrm>
          <a:prstGeom prst="roundRect">
            <a:avLst>
              <a:gd name="adj" fmla="val 6126"/>
            </a:avLst>
          </a:prstGeom>
          <a:solidFill>
            <a:schemeClr val="bg2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8" name="TextBox 22"/>
          <p:cNvSpPr txBox="1">
            <a:spLocks noChangeArrowheads="1"/>
          </p:cNvSpPr>
          <p:nvPr/>
        </p:nvSpPr>
        <p:spPr bwMode="auto">
          <a:xfrm>
            <a:off x="431800" y="279400"/>
            <a:ext cx="832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 dirty="0" smtClean="0">
                <a:latin typeface="Myriad Pro Cond" pitchFamily="34" charset="0"/>
              </a:rPr>
              <a:t>NUCLIAS CONNECT</a:t>
            </a:r>
            <a:endParaRPr lang="ru-RU" altLang="ru-RU" sz="3600" dirty="0">
              <a:latin typeface="Myriad Pro Cond" pitchFamily="34" charset="0"/>
            </a:endParaRP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7137285" y="3879230"/>
            <a:ext cx="1620000" cy="1620000"/>
          </a:xfrm>
          <a:prstGeom prst="ellipse">
            <a:avLst/>
          </a:prstGeom>
          <a:solidFill>
            <a:srgbClr val="ADC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5"/>
          <p:cNvGrpSpPr/>
          <p:nvPr/>
        </p:nvGrpSpPr>
        <p:grpSpPr>
          <a:xfrm>
            <a:off x="566555" y="4737369"/>
            <a:ext cx="4897072" cy="619698"/>
            <a:chOff x="696903" y="4670007"/>
            <a:chExt cx="4897072" cy="61969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56731" y="4670007"/>
              <a:ext cx="423724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400" b="1" dirty="0" smtClean="0">
                  <a:solidFill>
                    <a:schemeClr val="bg1"/>
                  </a:solidFill>
                  <a:latin typeface="+mn-lt"/>
                </a:rPr>
                <a:t>УСКОРЯЕТ</a:t>
              </a:r>
              <a:r>
                <a:rPr lang="ru-RU" sz="1600" b="1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ru-RU" sz="1600" b="1" dirty="0" smtClean="0">
                  <a:solidFill>
                    <a:schemeClr val="bg1"/>
                  </a:solidFill>
                  <a:latin typeface="+mn-lt"/>
                </a:rPr>
              </a:b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ввод в эксплуатацию нового оборудования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3" name="Группа 7"/>
            <p:cNvGrpSpPr/>
            <p:nvPr/>
          </p:nvGrpSpPr>
          <p:grpSpPr>
            <a:xfrm>
              <a:off x="696903" y="4719502"/>
              <a:ext cx="570200" cy="570203"/>
              <a:chOff x="696903" y="4736068"/>
              <a:chExt cx="570200" cy="570203"/>
            </a:xfrm>
          </p:grpSpPr>
          <p:sp>
            <p:nvSpPr>
              <p:cNvPr id="9" name="Oval 49">
                <a:extLst>
                  <a:ext uri="{FF2B5EF4-FFF2-40B4-BE49-F238E27FC236}">
                    <a16:creationId xmlns="" xmlns:a16="http://schemas.microsoft.com/office/drawing/2014/main" id="{40148CD9-4CE3-4CDD-9B5A-97891EE2DE6C}"/>
                  </a:ext>
                </a:extLst>
              </p:cNvPr>
              <p:cNvSpPr/>
              <p:nvPr/>
            </p:nvSpPr>
            <p:spPr>
              <a:xfrm flipH="1">
                <a:off x="696903" y="4736068"/>
                <a:ext cx="570200" cy="570203"/>
              </a:xfrm>
              <a:prstGeom prst="ellipse">
                <a:avLst/>
              </a:prstGeom>
              <a:solidFill>
                <a:srgbClr val="21B7DA"/>
              </a:solidFill>
              <a:ln>
                <a:noFill/>
              </a:ln>
              <a:effectLst>
                <a:outerShdw blurRad="215900" dist="139700" dir="6060000" sx="86000" sy="86000" algn="ctr" rotWithShape="0">
                  <a:schemeClr val="tx1">
                    <a:lumMod val="75000"/>
                    <a:lumOff val="25000"/>
                    <a:alpha val="4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3200" dirty="0">
                  <a:solidFill>
                    <a:srgbClr val="ADCB1F"/>
                  </a:solidFill>
                  <a:ea typeface="VTB Group Cond Book" panose="020B0506050504020204" pitchFamily="34" charset="-52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826" y="4846472"/>
                <a:ext cx="346354" cy="349394"/>
              </a:xfrm>
              <a:prstGeom prst="rect">
                <a:avLst/>
              </a:prstGeom>
            </p:spPr>
          </p:pic>
        </p:grpSp>
      </p:grpSp>
      <p:grpSp>
        <p:nvGrpSpPr>
          <p:cNvPr id="4" name="Группа 10"/>
          <p:cNvGrpSpPr/>
          <p:nvPr/>
        </p:nvGrpSpPr>
        <p:grpSpPr>
          <a:xfrm>
            <a:off x="566559" y="5544235"/>
            <a:ext cx="5091368" cy="569416"/>
            <a:chOff x="696907" y="5698299"/>
            <a:chExt cx="5091368" cy="569416"/>
          </a:xfrm>
        </p:grpSpPr>
        <p:sp>
          <p:nvSpPr>
            <p:cNvPr id="12" name="TextBox 11"/>
            <p:cNvSpPr txBox="1"/>
            <p:nvPr/>
          </p:nvSpPr>
          <p:spPr>
            <a:xfrm>
              <a:off x="1356731" y="5706008"/>
              <a:ext cx="44315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400" b="1" dirty="0" smtClean="0">
                  <a:solidFill>
                    <a:schemeClr val="bg1"/>
                  </a:solidFill>
                  <a:latin typeface="+mn-lt"/>
                </a:rPr>
                <a:t>СНИЖАЕТ РАСХОДЫ</a:t>
              </a:r>
              <a:r>
                <a:rPr lang="ru-RU" sz="1600" b="1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ru-RU" sz="1600" b="1" dirty="0" smtClean="0">
                  <a:solidFill>
                    <a:schemeClr val="bg1"/>
                  </a:solidFill>
                  <a:latin typeface="+mn-lt"/>
                </a:rPr>
              </a:b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на развертывание и </a:t>
              </a:r>
              <a:r>
                <a:rPr lang="ru-RU" sz="1600" dirty="0">
                  <a:solidFill>
                    <a:schemeClr val="bg1"/>
                  </a:solidFill>
                  <a:latin typeface="+mn-lt"/>
                </a:rPr>
                <a:t>обслуживание </a:t>
              </a:r>
              <a:r>
                <a:rPr lang="ru-RU" sz="1600" dirty="0" smtClean="0">
                  <a:solidFill>
                    <a:schemeClr val="bg1"/>
                  </a:solidFill>
                  <a:latin typeface="+mn-lt"/>
                </a:rPr>
                <a:t>сети</a:t>
              </a:r>
              <a:endParaRPr lang="ru-RU" sz="1600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6" name="Группа 12"/>
            <p:cNvGrpSpPr/>
            <p:nvPr/>
          </p:nvGrpSpPr>
          <p:grpSpPr>
            <a:xfrm>
              <a:off x="696907" y="5698299"/>
              <a:ext cx="569416" cy="569416"/>
              <a:chOff x="5551193" y="3116950"/>
              <a:chExt cx="1172949" cy="1172949"/>
            </a:xfrm>
            <a:solidFill>
              <a:srgbClr val="22B7DA"/>
            </a:solidFill>
          </p:grpSpPr>
          <p:sp>
            <p:nvSpPr>
              <p:cNvPr id="14" name="Oval 49">
                <a:extLst>
                  <a:ext uri="{FF2B5EF4-FFF2-40B4-BE49-F238E27FC236}">
                    <a16:creationId xmlns="" xmlns:a16="http://schemas.microsoft.com/office/drawing/2014/main" id="{40148CD9-4CE3-4CDD-9B5A-97891EE2DE6C}"/>
                  </a:ext>
                </a:extLst>
              </p:cNvPr>
              <p:cNvSpPr/>
              <p:nvPr/>
            </p:nvSpPr>
            <p:spPr>
              <a:xfrm flipH="1">
                <a:off x="5551193" y="3116950"/>
                <a:ext cx="1172949" cy="1172949"/>
              </a:xfrm>
              <a:prstGeom prst="ellipse">
                <a:avLst/>
              </a:prstGeom>
              <a:solidFill>
                <a:srgbClr val="E61859"/>
              </a:solidFill>
              <a:ln>
                <a:noFill/>
              </a:ln>
              <a:effectLst>
                <a:outerShdw blurRad="215900" dist="139700" dir="6060000" sx="86000" sy="86000" algn="ctr" rotWithShape="0">
                  <a:schemeClr val="tx1">
                    <a:lumMod val="75000"/>
                    <a:lumOff val="25000"/>
                    <a:alpha val="4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3200" dirty="0">
                  <a:solidFill>
                    <a:srgbClr val="1B2D77"/>
                  </a:solidFill>
                  <a:ea typeface="VTB Group Cond Book" panose="020B0506050504020204" pitchFamily="34" charset="-52"/>
                </a:endParaRPr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006" y="3292445"/>
                <a:ext cx="1009322" cy="82195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" name="Овал 15"/>
          <p:cNvSpPr/>
          <p:nvPr/>
        </p:nvSpPr>
        <p:spPr>
          <a:xfrm>
            <a:off x="5320244" y="3834045"/>
            <a:ext cx="1620000" cy="1620000"/>
          </a:xfrm>
          <a:prstGeom prst="ellipse">
            <a:avLst/>
          </a:prstGeom>
          <a:solidFill>
            <a:srgbClr val="21B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>
            <a:endCxn id="16" idx="0"/>
          </p:cNvCxnSpPr>
          <p:nvPr/>
        </p:nvCxnSpPr>
        <p:spPr>
          <a:xfrm rot="5400000">
            <a:off x="5948803" y="2845359"/>
            <a:ext cx="1170128" cy="807245"/>
          </a:xfrm>
          <a:prstGeom prst="bentConnector3">
            <a:avLst>
              <a:gd name="adj1" fmla="val 50000"/>
            </a:avLst>
          </a:prstGeom>
          <a:ln w="19050">
            <a:solidFill>
              <a:srgbClr val="21B7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5" idx="0"/>
          </p:cNvCxnSpPr>
          <p:nvPr/>
        </p:nvCxnSpPr>
        <p:spPr>
          <a:xfrm rot="16200000" flipV="1">
            <a:off x="6875430" y="2807375"/>
            <a:ext cx="1333710" cy="810000"/>
          </a:xfrm>
          <a:prstGeom prst="bentConnector3">
            <a:avLst>
              <a:gd name="adj1" fmla="val 50000"/>
            </a:avLst>
          </a:prstGeom>
          <a:ln w="19050">
            <a:solidFill>
              <a:srgbClr val="AECB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7"/>
          <p:cNvSpPr txBox="1"/>
          <p:nvPr/>
        </p:nvSpPr>
        <p:spPr>
          <a:xfrm>
            <a:off x="5379049" y="5501662"/>
            <a:ext cx="1558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EAEDF4"/>
                </a:solidFill>
              </a:rPr>
              <a:t>ТОЧКИ ДОСТУПА</a:t>
            </a:r>
          </a:p>
          <a:p>
            <a:pPr algn="ctr"/>
            <a:r>
              <a:rPr lang="ru-RU" sz="1200" dirty="0">
                <a:solidFill>
                  <a:srgbClr val="EAEDF4"/>
                </a:solidFill>
              </a:rPr>
              <a:t>с</a:t>
            </a:r>
            <a:r>
              <a:rPr lang="ru-RU" sz="1200" dirty="0" smtClean="0">
                <a:solidFill>
                  <a:srgbClr val="EAEDF4"/>
                </a:solidFill>
              </a:rPr>
              <a:t>ерии </a:t>
            </a:r>
            <a:r>
              <a:rPr lang="en-US" sz="1200" dirty="0" smtClean="0">
                <a:solidFill>
                  <a:srgbClr val="EAEDF4"/>
                </a:solidFill>
              </a:rPr>
              <a:t>DAP</a:t>
            </a:r>
            <a:endParaRPr lang="ru-RU" sz="1200" dirty="0">
              <a:solidFill>
                <a:srgbClr val="EAEDF4"/>
              </a:solidFill>
            </a:endParaRPr>
          </a:p>
        </p:txBody>
      </p:sp>
      <p:sp>
        <p:nvSpPr>
          <p:cNvPr id="20" name="TextBox 49"/>
          <p:cNvSpPr txBox="1"/>
          <p:nvPr/>
        </p:nvSpPr>
        <p:spPr>
          <a:xfrm>
            <a:off x="7227295" y="5589240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EAEDF4"/>
                </a:solidFill>
              </a:rPr>
              <a:t>КОММУТАТОРЫ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99" y="4065490"/>
            <a:ext cx="324000" cy="2689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99" y="4246624"/>
            <a:ext cx="1819976" cy="1110493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6391557" y="4169372"/>
            <a:ext cx="106680" cy="429578"/>
          </a:xfrm>
          <a:prstGeom prst="roundRect">
            <a:avLst/>
          </a:prstGeom>
          <a:solidFill>
            <a:srgbClr val="21B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49" y="4375035"/>
            <a:ext cx="324000" cy="2689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73" y="4140055"/>
            <a:ext cx="1207238" cy="1172027"/>
          </a:xfrm>
          <a:prstGeom prst="rect">
            <a:avLst/>
          </a:prstGeom>
        </p:spPr>
      </p:pic>
      <p:grpSp>
        <p:nvGrpSpPr>
          <p:cNvPr id="8" name="Группа 25"/>
          <p:cNvGrpSpPr/>
          <p:nvPr/>
        </p:nvGrpSpPr>
        <p:grpSpPr>
          <a:xfrm>
            <a:off x="566559" y="4029713"/>
            <a:ext cx="5208593" cy="569417"/>
            <a:chOff x="894135" y="3539842"/>
            <a:chExt cx="5208593" cy="569417"/>
          </a:xfrm>
        </p:grpSpPr>
        <p:grpSp>
          <p:nvGrpSpPr>
            <p:cNvPr id="11" name="Группа 26"/>
            <p:cNvGrpSpPr/>
            <p:nvPr/>
          </p:nvGrpSpPr>
          <p:grpSpPr>
            <a:xfrm>
              <a:off x="894135" y="3539842"/>
              <a:ext cx="5208593" cy="569417"/>
              <a:chOff x="696907" y="3719139"/>
              <a:chExt cx="5208593" cy="569417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1356731" y="3726848"/>
                <a:ext cx="4548769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ru-RU" sz="1400" b="1" dirty="0" smtClean="0">
                    <a:solidFill>
                      <a:schemeClr val="bg1"/>
                    </a:solidFill>
                    <a:latin typeface="+mn-lt"/>
                  </a:rPr>
                  <a:t>УПРОЩАЕТ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+mn-lt"/>
                  </a:rPr>
                  <a:t/>
                </a:r>
                <a:br>
                  <a:rPr lang="ru-RU" sz="1600" b="1" dirty="0" smtClean="0">
                    <a:solidFill>
                      <a:schemeClr val="bg1"/>
                    </a:solidFill>
                    <a:latin typeface="+mn-lt"/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  <a:latin typeface="+mn-lt"/>
                  </a:rPr>
                  <a:t>администрирование </a:t>
                </a:r>
                <a:r>
                  <a:rPr lang="ru-RU" sz="1600" dirty="0">
                    <a:solidFill>
                      <a:schemeClr val="bg1"/>
                    </a:solidFill>
                    <a:latin typeface="+mn-lt"/>
                  </a:rPr>
                  <a:t>сложных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+mn-lt"/>
                  </a:rPr>
                  <a:t>сетей</a:t>
                </a:r>
                <a:endParaRPr lang="ru-RU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0" name="Oval 49">
                <a:extLst>
                  <a:ext uri="{FF2B5EF4-FFF2-40B4-BE49-F238E27FC236}">
                    <a16:creationId xmlns="" xmlns:a16="http://schemas.microsoft.com/office/drawing/2014/main" id="{40148CD9-4CE3-4CDD-9B5A-97891EE2DE6C}"/>
                  </a:ext>
                </a:extLst>
              </p:cNvPr>
              <p:cNvSpPr/>
              <p:nvPr/>
            </p:nvSpPr>
            <p:spPr>
              <a:xfrm flipH="1">
                <a:off x="696907" y="3719139"/>
                <a:ext cx="569416" cy="569417"/>
              </a:xfrm>
              <a:prstGeom prst="ellipse">
                <a:avLst/>
              </a:prstGeom>
              <a:solidFill>
                <a:srgbClr val="ADCB1F"/>
              </a:solidFill>
              <a:ln>
                <a:noFill/>
              </a:ln>
              <a:effectLst>
                <a:outerShdw blurRad="215900" dist="139700" dir="6060000" sx="86000" sy="86000" algn="ctr" rotWithShape="0">
                  <a:schemeClr val="tx1">
                    <a:lumMod val="75000"/>
                    <a:lumOff val="25000"/>
                    <a:alpha val="4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3200" dirty="0">
                  <a:solidFill>
                    <a:srgbClr val="1B2D77"/>
                  </a:solidFill>
                  <a:ea typeface="VTB Group Cond Book" panose="020B0506050504020204" pitchFamily="34" charset="-52"/>
                </a:endParaRPr>
              </a:p>
            </p:txBody>
          </p:sp>
        </p:grpSp>
        <p:sp>
          <p:nvSpPr>
            <p:cNvPr id="28" name="Picture Placeholder 43">
              <a:extLst>
                <a:ext uri="{FF2B5EF4-FFF2-40B4-BE49-F238E27FC236}">
                  <a16:creationId xmlns="" xmlns:a16="http://schemas.microsoft.com/office/drawing/2014/main" id="{858A810A-1961-AA4A-BBA4-2357539421B1}"/>
                </a:ext>
              </a:extLst>
            </p:cNvPr>
            <p:cNvSpPr/>
            <p:nvPr/>
          </p:nvSpPr>
          <p:spPr>
            <a:xfrm>
              <a:off x="1032083" y="3650123"/>
              <a:ext cx="311451" cy="361839"/>
            </a:xfrm>
            <a:custGeom>
              <a:avLst/>
              <a:gdLst>
                <a:gd name="connsiteX0" fmla="*/ 429977 w 859954"/>
                <a:gd name="connsiteY0" fmla="*/ 226936 h 999078"/>
                <a:gd name="connsiteX1" fmla="*/ 547435 w 859954"/>
                <a:gd name="connsiteY1" fmla="*/ 112458 h 999078"/>
                <a:gd name="connsiteX2" fmla="*/ 426831 w 859954"/>
                <a:gd name="connsiteY2" fmla="*/ 62 h 999078"/>
                <a:gd name="connsiteX3" fmla="*/ 312520 w 859954"/>
                <a:gd name="connsiteY3" fmla="*/ 112458 h 999078"/>
                <a:gd name="connsiteX4" fmla="*/ 429977 w 859954"/>
                <a:gd name="connsiteY4" fmla="*/ 226936 h 999078"/>
                <a:gd name="connsiteX5" fmla="*/ 429977 w 859954"/>
                <a:gd name="connsiteY5" fmla="*/ 50015 h 999078"/>
                <a:gd name="connsiteX6" fmla="*/ 494998 w 859954"/>
                <a:gd name="connsiteY6" fmla="*/ 112458 h 999078"/>
                <a:gd name="connsiteX7" fmla="*/ 427880 w 859954"/>
                <a:gd name="connsiteY7" fmla="*/ 173860 h 999078"/>
                <a:gd name="connsiteX8" fmla="*/ 366005 w 859954"/>
                <a:gd name="connsiteY8" fmla="*/ 112458 h 999078"/>
                <a:gd name="connsiteX9" fmla="*/ 429977 w 859954"/>
                <a:gd name="connsiteY9" fmla="*/ 50015 h 999078"/>
                <a:gd name="connsiteX10" fmla="*/ 429977 w 859954"/>
                <a:gd name="connsiteY10" fmla="*/ 50015 h 999078"/>
                <a:gd name="connsiteX11" fmla="*/ 429977 w 859954"/>
                <a:gd name="connsiteY11" fmla="*/ 50015 h 999078"/>
                <a:gd name="connsiteX12" fmla="*/ 329300 w 859954"/>
                <a:gd name="connsiteY12" fmla="*/ 247750 h 999078"/>
                <a:gd name="connsiteX13" fmla="*/ 358664 w 859954"/>
                <a:gd name="connsiteY13" fmla="*/ 247750 h 999078"/>
                <a:gd name="connsiteX14" fmla="*/ 377541 w 859954"/>
                <a:gd name="connsiteY14" fmla="*/ 255035 h 999078"/>
                <a:gd name="connsiteX15" fmla="*/ 431026 w 859954"/>
                <a:gd name="connsiteY15" fmla="*/ 307070 h 999078"/>
                <a:gd name="connsiteX16" fmla="*/ 484511 w 859954"/>
                <a:gd name="connsiteY16" fmla="*/ 255035 h 999078"/>
                <a:gd name="connsiteX17" fmla="*/ 503388 w 859954"/>
                <a:gd name="connsiteY17" fmla="*/ 247750 h 999078"/>
                <a:gd name="connsiteX18" fmla="*/ 532753 w 859954"/>
                <a:gd name="connsiteY18" fmla="*/ 247750 h 999078"/>
                <a:gd name="connsiteX19" fmla="*/ 638674 w 859954"/>
                <a:gd name="connsiteY19" fmla="*/ 351821 h 999078"/>
                <a:gd name="connsiteX20" fmla="*/ 638674 w 859954"/>
                <a:gd name="connsiteY20" fmla="*/ 449647 h 999078"/>
                <a:gd name="connsiteX21" fmla="*/ 612456 w 859954"/>
                <a:gd name="connsiteY21" fmla="*/ 475665 h 999078"/>
                <a:gd name="connsiteX22" fmla="*/ 586238 w 859954"/>
                <a:gd name="connsiteY22" fmla="*/ 449647 h 999078"/>
                <a:gd name="connsiteX23" fmla="*/ 586238 w 859954"/>
                <a:gd name="connsiteY23" fmla="*/ 350780 h 999078"/>
                <a:gd name="connsiteX24" fmla="*/ 532753 w 859954"/>
                <a:gd name="connsiteY24" fmla="*/ 298745 h 999078"/>
                <a:gd name="connsiteX25" fmla="*/ 514924 w 859954"/>
                <a:gd name="connsiteY25" fmla="*/ 298745 h 999078"/>
                <a:gd name="connsiteX26" fmla="*/ 459342 w 859954"/>
                <a:gd name="connsiteY26" fmla="*/ 352861 h 999078"/>
                <a:gd name="connsiteX27" fmla="*/ 404808 w 859954"/>
                <a:gd name="connsiteY27" fmla="*/ 352861 h 999078"/>
                <a:gd name="connsiteX28" fmla="*/ 349226 w 859954"/>
                <a:gd name="connsiteY28" fmla="*/ 298745 h 999078"/>
                <a:gd name="connsiteX29" fmla="*/ 331397 w 859954"/>
                <a:gd name="connsiteY29" fmla="*/ 298745 h 999078"/>
                <a:gd name="connsiteX30" fmla="*/ 277912 w 859954"/>
                <a:gd name="connsiteY30" fmla="*/ 350780 h 999078"/>
                <a:gd name="connsiteX31" fmla="*/ 277912 w 859954"/>
                <a:gd name="connsiteY31" fmla="*/ 448606 h 999078"/>
                <a:gd name="connsiteX32" fmla="*/ 251694 w 859954"/>
                <a:gd name="connsiteY32" fmla="*/ 474624 h 999078"/>
                <a:gd name="connsiteX33" fmla="*/ 225476 w 859954"/>
                <a:gd name="connsiteY33" fmla="*/ 448606 h 999078"/>
                <a:gd name="connsiteX34" fmla="*/ 225476 w 859954"/>
                <a:gd name="connsiteY34" fmla="*/ 350780 h 999078"/>
                <a:gd name="connsiteX35" fmla="*/ 329300 w 859954"/>
                <a:gd name="connsiteY35" fmla="*/ 247750 h 999078"/>
                <a:gd name="connsiteX36" fmla="*/ 329300 w 859954"/>
                <a:gd name="connsiteY36" fmla="*/ 247750 h 999078"/>
                <a:gd name="connsiteX37" fmla="*/ 735157 w 859954"/>
                <a:gd name="connsiteY37" fmla="*/ 732719 h 999078"/>
                <a:gd name="connsiteX38" fmla="*/ 735157 w 859954"/>
                <a:gd name="connsiteY38" fmla="*/ 635934 h 999078"/>
                <a:gd name="connsiteX39" fmla="*/ 456196 w 859954"/>
                <a:gd name="connsiteY39" fmla="*/ 635934 h 999078"/>
                <a:gd name="connsiteX40" fmla="*/ 456196 w 859954"/>
                <a:gd name="connsiteY40" fmla="*/ 732719 h 999078"/>
                <a:gd name="connsiteX41" fmla="*/ 429977 w 859954"/>
                <a:gd name="connsiteY41" fmla="*/ 758737 h 999078"/>
                <a:gd name="connsiteX42" fmla="*/ 403759 w 859954"/>
                <a:gd name="connsiteY42" fmla="*/ 732719 h 999078"/>
                <a:gd name="connsiteX43" fmla="*/ 403759 w 859954"/>
                <a:gd name="connsiteY43" fmla="*/ 635934 h 999078"/>
                <a:gd name="connsiteX44" fmla="*/ 124798 w 859954"/>
                <a:gd name="connsiteY44" fmla="*/ 635934 h 999078"/>
                <a:gd name="connsiteX45" fmla="*/ 124798 w 859954"/>
                <a:gd name="connsiteY45" fmla="*/ 732719 h 999078"/>
                <a:gd name="connsiteX46" fmla="*/ 98580 w 859954"/>
                <a:gd name="connsiteY46" fmla="*/ 758737 h 999078"/>
                <a:gd name="connsiteX47" fmla="*/ 72362 w 859954"/>
                <a:gd name="connsiteY47" fmla="*/ 732719 h 999078"/>
                <a:gd name="connsiteX48" fmla="*/ 72362 w 859954"/>
                <a:gd name="connsiteY48" fmla="*/ 609916 h 999078"/>
                <a:gd name="connsiteX49" fmla="*/ 98580 w 859954"/>
                <a:gd name="connsiteY49" fmla="*/ 583898 h 999078"/>
                <a:gd name="connsiteX50" fmla="*/ 403759 w 859954"/>
                <a:gd name="connsiteY50" fmla="*/ 583898 h 999078"/>
                <a:gd name="connsiteX51" fmla="*/ 403759 w 859954"/>
                <a:gd name="connsiteY51" fmla="*/ 487113 h 999078"/>
                <a:gd name="connsiteX52" fmla="*/ 429977 w 859954"/>
                <a:gd name="connsiteY52" fmla="*/ 461095 h 999078"/>
                <a:gd name="connsiteX53" fmla="*/ 456196 w 859954"/>
                <a:gd name="connsiteY53" fmla="*/ 487113 h 999078"/>
                <a:gd name="connsiteX54" fmla="*/ 456196 w 859954"/>
                <a:gd name="connsiteY54" fmla="*/ 583898 h 999078"/>
                <a:gd name="connsiteX55" fmla="*/ 761375 w 859954"/>
                <a:gd name="connsiteY55" fmla="*/ 583898 h 999078"/>
                <a:gd name="connsiteX56" fmla="*/ 787593 w 859954"/>
                <a:gd name="connsiteY56" fmla="*/ 609916 h 999078"/>
                <a:gd name="connsiteX57" fmla="*/ 787593 w 859954"/>
                <a:gd name="connsiteY57" fmla="*/ 732719 h 999078"/>
                <a:gd name="connsiteX58" fmla="*/ 761375 w 859954"/>
                <a:gd name="connsiteY58" fmla="*/ 758737 h 999078"/>
                <a:gd name="connsiteX59" fmla="*/ 735157 w 859954"/>
                <a:gd name="connsiteY59" fmla="*/ 732719 h 999078"/>
                <a:gd name="connsiteX60" fmla="*/ 761375 w 859954"/>
                <a:gd name="connsiteY60" fmla="*/ 811813 h 999078"/>
                <a:gd name="connsiteX61" fmla="*/ 663843 w 859954"/>
                <a:gd name="connsiteY61" fmla="*/ 909640 h 999078"/>
                <a:gd name="connsiteX62" fmla="*/ 762423 w 859954"/>
                <a:gd name="connsiteY62" fmla="*/ 1006425 h 999078"/>
                <a:gd name="connsiteX63" fmla="*/ 859955 w 859954"/>
                <a:gd name="connsiteY63" fmla="*/ 908599 h 999078"/>
                <a:gd name="connsiteX64" fmla="*/ 761375 w 859954"/>
                <a:gd name="connsiteY64" fmla="*/ 811813 h 999078"/>
                <a:gd name="connsiteX65" fmla="*/ 761375 w 859954"/>
                <a:gd name="connsiteY65" fmla="*/ 811813 h 999078"/>
                <a:gd name="connsiteX66" fmla="*/ 761375 w 859954"/>
                <a:gd name="connsiteY66" fmla="*/ 955431 h 999078"/>
                <a:gd name="connsiteX67" fmla="*/ 716279 w 859954"/>
                <a:gd name="connsiteY67" fmla="*/ 909640 h 999078"/>
                <a:gd name="connsiteX68" fmla="*/ 762423 w 859954"/>
                <a:gd name="connsiteY68" fmla="*/ 864889 h 999078"/>
                <a:gd name="connsiteX69" fmla="*/ 807519 w 859954"/>
                <a:gd name="connsiteY69" fmla="*/ 910680 h 999078"/>
                <a:gd name="connsiteX70" fmla="*/ 761375 w 859954"/>
                <a:gd name="connsiteY70" fmla="*/ 955431 h 999078"/>
                <a:gd name="connsiteX71" fmla="*/ 761375 w 859954"/>
                <a:gd name="connsiteY71" fmla="*/ 955431 h 999078"/>
                <a:gd name="connsiteX72" fmla="*/ 429977 w 859954"/>
                <a:gd name="connsiteY72" fmla="*/ 811813 h 999078"/>
                <a:gd name="connsiteX73" fmla="*/ 331397 w 859954"/>
                <a:gd name="connsiteY73" fmla="*/ 909640 h 999078"/>
                <a:gd name="connsiteX74" fmla="*/ 429977 w 859954"/>
                <a:gd name="connsiteY74" fmla="*/ 1007466 h 999078"/>
                <a:gd name="connsiteX75" fmla="*/ 528558 w 859954"/>
                <a:gd name="connsiteY75" fmla="*/ 909640 h 999078"/>
                <a:gd name="connsiteX76" fmla="*/ 528558 w 859954"/>
                <a:gd name="connsiteY76" fmla="*/ 909640 h 999078"/>
                <a:gd name="connsiteX77" fmla="*/ 429977 w 859954"/>
                <a:gd name="connsiteY77" fmla="*/ 811813 h 999078"/>
                <a:gd name="connsiteX78" fmla="*/ 429977 w 859954"/>
                <a:gd name="connsiteY78" fmla="*/ 955431 h 999078"/>
                <a:gd name="connsiteX79" fmla="*/ 383833 w 859954"/>
                <a:gd name="connsiteY79" fmla="*/ 909640 h 999078"/>
                <a:gd name="connsiteX80" fmla="*/ 429977 w 859954"/>
                <a:gd name="connsiteY80" fmla="*/ 863849 h 999078"/>
                <a:gd name="connsiteX81" fmla="*/ 476121 w 859954"/>
                <a:gd name="connsiteY81" fmla="*/ 909640 h 999078"/>
                <a:gd name="connsiteX82" fmla="*/ 476121 w 859954"/>
                <a:gd name="connsiteY82" fmla="*/ 909640 h 999078"/>
                <a:gd name="connsiteX83" fmla="*/ 429977 w 859954"/>
                <a:gd name="connsiteY83" fmla="*/ 955431 h 999078"/>
                <a:gd name="connsiteX84" fmla="*/ 98580 w 859954"/>
                <a:gd name="connsiteY84" fmla="*/ 811813 h 999078"/>
                <a:gd name="connsiteX85" fmla="*/ 0 w 859954"/>
                <a:gd name="connsiteY85" fmla="*/ 909640 h 999078"/>
                <a:gd name="connsiteX86" fmla="*/ 98580 w 859954"/>
                <a:gd name="connsiteY86" fmla="*/ 1007466 h 999078"/>
                <a:gd name="connsiteX87" fmla="*/ 197160 w 859954"/>
                <a:gd name="connsiteY87" fmla="*/ 909640 h 999078"/>
                <a:gd name="connsiteX88" fmla="*/ 197160 w 859954"/>
                <a:gd name="connsiteY88" fmla="*/ 909640 h 999078"/>
                <a:gd name="connsiteX89" fmla="*/ 98580 w 859954"/>
                <a:gd name="connsiteY89" fmla="*/ 811813 h 999078"/>
                <a:gd name="connsiteX90" fmla="*/ 98580 w 859954"/>
                <a:gd name="connsiteY90" fmla="*/ 955431 h 999078"/>
                <a:gd name="connsiteX91" fmla="*/ 52436 w 859954"/>
                <a:gd name="connsiteY91" fmla="*/ 909640 h 999078"/>
                <a:gd name="connsiteX92" fmla="*/ 98580 w 859954"/>
                <a:gd name="connsiteY92" fmla="*/ 863849 h 999078"/>
                <a:gd name="connsiteX93" fmla="*/ 144724 w 859954"/>
                <a:gd name="connsiteY93" fmla="*/ 909640 h 999078"/>
                <a:gd name="connsiteX94" fmla="*/ 144724 w 859954"/>
                <a:gd name="connsiteY94" fmla="*/ 909640 h 999078"/>
                <a:gd name="connsiteX95" fmla="*/ 98580 w 859954"/>
                <a:gd name="connsiteY95" fmla="*/ 955431 h 99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59954" h="999078">
                  <a:moveTo>
                    <a:pt x="429977" y="226936"/>
                  </a:moveTo>
                  <a:cubicBezTo>
                    <a:pt x="493950" y="226936"/>
                    <a:pt x="546386" y="175941"/>
                    <a:pt x="547435" y="112458"/>
                  </a:cubicBezTo>
                  <a:cubicBezTo>
                    <a:pt x="545337" y="48975"/>
                    <a:pt x="490803" y="-2020"/>
                    <a:pt x="426831" y="62"/>
                  </a:cubicBezTo>
                  <a:cubicBezTo>
                    <a:pt x="364956" y="2143"/>
                    <a:pt x="314618" y="51056"/>
                    <a:pt x="312520" y="112458"/>
                  </a:cubicBezTo>
                  <a:cubicBezTo>
                    <a:pt x="313569" y="176982"/>
                    <a:pt x="366005" y="227976"/>
                    <a:pt x="429977" y="226936"/>
                  </a:cubicBezTo>
                  <a:close/>
                  <a:moveTo>
                    <a:pt x="429977" y="50015"/>
                  </a:moveTo>
                  <a:cubicBezTo>
                    <a:pt x="465634" y="50015"/>
                    <a:pt x="493950" y="77074"/>
                    <a:pt x="494998" y="112458"/>
                  </a:cubicBezTo>
                  <a:cubicBezTo>
                    <a:pt x="493950" y="147842"/>
                    <a:pt x="463537" y="175941"/>
                    <a:pt x="427880" y="173860"/>
                  </a:cubicBezTo>
                  <a:cubicBezTo>
                    <a:pt x="394321" y="172819"/>
                    <a:pt x="367054" y="145761"/>
                    <a:pt x="366005" y="112458"/>
                  </a:cubicBezTo>
                  <a:cubicBezTo>
                    <a:pt x="366005" y="78115"/>
                    <a:pt x="394321" y="50015"/>
                    <a:pt x="429977" y="50015"/>
                  </a:cubicBezTo>
                  <a:cubicBezTo>
                    <a:pt x="429977" y="50015"/>
                    <a:pt x="429977" y="50015"/>
                    <a:pt x="429977" y="50015"/>
                  </a:cubicBezTo>
                  <a:lnTo>
                    <a:pt x="429977" y="50015"/>
                  </a:lnTo>
                  <a:close/>
                  <a:moveTo>
                    <a:pt x="329300" y="247750"/>
                  </a:moveTo>
                  <a:lnTo>
                    <a:pt x="358664" y="247750"/>
                  </a:lnTo>
                  <a:cubicBezTo>
                    <a:pt x="366005" y="247750"/>
                    <a:pt x="372298" y="250872"/>
                    <a:pt x="377541" y="255035"/>
                  </a:cubicBezTo>
                  <a:lnTo>
                    <a:pt x="431026" y="307070"/>
                  </a:lnTo>
                  <a:lnTo>
                    <a:pt x="484511" y="255035"/>
                  </a:lnTo>
                  <a:cubicBezTo>
                    <a:pt x="489755" y="249831"/>
                    <a:pt x="496047" y="247750"/>
                    <a:pt x="503388" y="247750"/>
                  </a:cubicBezTo>
                  <a:lnTo>
                    <a:pt x="532753" y="247750"/>
                  </a:lnTo>
                  <a:cubicBezTo>
                    <a:pt x="591481" y="247750"/>
                    <a:pt x="638674" y="293541"/>
                    <a:pt x="638674" y="351821"/>
                  </a:cubicBezTo>
                  <a:lnTo>
                    <a:pt x="638674" y="449647"/>
                  </a:lnTo>
                  <a:cubicBezTo>
                    <a:pt x="638674" y="464217"/>
                    <a:pt x="627138" y="475665"/>
                    <a:pt x="612456" y="475665"/>
                  </a:cubicBezTo>
                  <a:cubicBezTo>
                    <a:pt x="597773" y="475665"/>
                    <a:pt x="586238" y="464217"/>
                    <a:pt x="586238" y="449647"/>
                  </a:cubicBezTo>
                  <a:lnTo>
                    <a:pt x="586238" y="350780"/>
                  </a:lnTo>
                  <a:cubicBezTo>
                    <a:pt x="586238" y="321640"/>
                    <a:pt x="562117" y="298745"/>
                    <a:pt x="532753" y="298745"/>
                  </a:cubicBezTo>
                  <a:lnTo>
                    <a:pt x="514924" y="298745"/>
                  </a:lnTo>
                  <a:lnTo>
                    <a:pt x="459342" y="352861"/>
                  </a:lnTo>
                  <a:cubicBezTo>
                    <a:pt x="444660" y="367431"/>
                    <a:pt x="420539" y="367431"/>
                    <a:pt x="404808" y="352861"/>
                  </a:cubicBezTo>
                  <a:lnTo>
                    <a:pt x="349226" y="298745"/>
                  </a:lnTo>
                  <a:lnTo>
                    <a:pt x="331397" y="298745"/>
                  </a:lnTo>
                  <a:cubicBezTo>
                    <a:pt x="302033" y="298745"/>
                    <a:pt x="277912" y="321640"/>
                    <a:pt x="277912" y="350780"/>
                  </a:cubicBezTo>
                  <a:lnTo>
                    <a:pt x="277912" y="448606"/>
                  </a:lnTo>
                  <a:cubicBezTo>
                    <a:pt x="277912" y="463176"/>
                    <a:pt x="266376" y="474624"/>
                    <a:pt x="251694" y="474624"/>
                  </a:cubicBezTo>
                  <a:cubicBezTo>
                    <a:pt x="237012" y="474624"/>
                    <a:pt x="225476" y="463176"/>
                    <a:pt x="225476" y="448606"/>
                  </a:cubicBezTo>
                  <a:lnTo>
                    <a:pt x="225476" y="350780"/>
                  </a:lnTo>
                  <a:cubicBezTo>
                    <a:pt x="223379" y="293541"/>
                    <a:pt x="270571" y="246709"/>
                    <a:pt x="329300" y="247750"/>
                  </a:cubicBezTo>
                  <a:lnTo>
                    <a:pt x="329300" y="247750"/>
                  </a:lnTo>
                  <a:close/>
                  <a:moveTo>
                    <a:pt x="735157" y="732719"/>
                  </a:moveTo>
                  <a:lnTo>
                    <a:pt x="735157" y="635934"/>
                  </a:lnTo>
                  <a:lnTo>
                    <a:pt x="456196" y="635934"/>
                  </a:lnTo>
                  <a:lnTo>
                    <a:pt x="456196" y="732719"/>
                  </a:lnTo>
                  <a:cubicBezTo>
                    <a:pt x="456196" y="747289"/>
                    <a:pt x="444660" y="758737"/>
                    <a:pt x="429977" y="758737"/>
                  </a:cubicBezTo>
                  <a:cubicBezTo>
                    <a:pt x="415295" y="758737"/>
                    <a:pt x="403759" y="747289"/>
                    <a:pt x="403759" y="732719"/>
                  </a:cubicBezTo>
                  <a:lnTo>
                    <a:pt x="403759" y="635934"/>
                  </a:lnTo>
                  <a:lnTo>
                    <a:pt x="124798" y="635934"/>
                  </a:lnTo>
                  <a:lnTo>
                    <a:pt x="124798" y="732719"/>
                  </a:lnTo>
                  <a:cubicBezTo>
                    <a:pt x="124798" y="747289"/>
                    <a:pt x="113262" y="758737"/>
                    <a:pt x="98580" y="758737"/>
                  </a:cubicBezTo>
                  <a:cubicBezTo>
                    <a:pt x="83898" y="758737"/>
                    <a:pt x="72362" y="747289"/>
                    <a:pt x="72362" y="732719"/>
                  </a:cubicBezTo>
                  <a:lnTo>
                    <a:pt x="72362" y="609916"/>
                  </a:lnTo>
                  <a:cubicBezTo>
                    <a:pt x="72362" y="595346"/>
                    <a:pt x="83898" y="583898"/>
                    <a:pt x="98580" y="583898"/>
                  </a:cubicBezTo>
                  <a:lnTo>
                    <a:pt x="403759" y="583898"/>
                  </a:lnTo>
                  <a:lnTo>
                    <a:pt x="403759" y="487113"/>
                  </a:lnTo>
                  <a:cubicBezTo>
                    <a:pt x="403759" y="472543"/>
                    <a:pt x="415295" y="461095"/>
                    <a:pt x="429977" y="461095"/>
                  </a:cubicBezTo>
                  <a:cubicBezTo>
                    <a:pt x="444660" y="461095"/>
                    <a:pt x="456196" y="472543"/>
                    <a:pt x="456196" y="487113"/>
                  </a:cubicBezTo>
                  <a:lnTo>
                    <a:pt x="456196" y="583898"/>
                  </a:lnTo>
                  <a:lnTo>
                    <a:pt x="761375" y="583898"/>
                  </a:lnTo>
                  <a:cubicBezTo>
                    <a:pt x="776057" y="583898"/>
                    <a:pt x="787593" y="595346"/>
                    <a:pt x="787593" y="609916"/>
                  </a:cubicBezTo>
                  <a:lnTo>
                    <a:pt x="787593" y="732719"/>
                  </a:lnTo>
                  <a:cubicBezTo>
                    <a:pt x="787593" y="747289"/>
                    <a:pt x="776057" y="758737"/>
                    <a:pt x="761375" y="758737"/>
                  </a:cubicBezTo>
                  <a:cubicBezTo>
                    <a:pt x="746692" y="758737"/>
                    <a:pt x="735157" y="747289"/>
                    <a:pt x="735157" y="732719"/>
                  </a:cubicBezTo>
                  <a:close/>
                  <a:moveTo>
                    <a:pt x="761375" y="811813"/>
                  </a:moveTo>
                  <a:cubicBezTo>
                    <a:pt x="706841" y="811813"/>
                    <a:pt x="662794" y="855523"/>
                    <a:pt x="663843" y="909640"/>
                  </a:cubicBezTo>
                  <a:cubicBezTo>
                    <a:pt x="663843" y="963756"/>
                    <a:pt x="707890" y="1007466"/>
                    <a:pt x="762423" y="1006425"/>
                  </a:cubicBezTo>
                  <a:cubicBezTo>
                    <a:pt x="816957" y="1006425"/>
                    <a:pt x="861004" y="962716"/>
                    <a:pt x="859955" y="908599"/>
                  </a:cubicBezTo>
                  <a:cubicBezTo>
                    <a:pt x="859955" y="855523"/>
                    <a:pt x="815908" y="811813"/>
                    <a:pt x="761375" y="811813"/>
                  </a:cubicBezTo>
                  <a:cubicBezTo>
                    <a:pt x="761375" y="811813"/>
                    <a:pt x="761375" y="811813"/>
                    <a:pt x="761375" y="811813"/>
                  </a:cubicBezTo>
                  <a:close/>
                  <a:moveTo>
                    <a:pt x="761375" y="955431"/>
                  </a:moveTo>
                  <a:cubicBezTo>
                    <a:pt x="736205" y="955431"/>
                    <a:pt x="715231" y="934617"/>
                    <a:pt x="716279" y="909640"/>
                  </a:cubicBezTo>
                  <a:cubicBezTo>
                    <a:pt x="716279" y="884663"/>
                    <a:pt x="737254" y="863849"/>
                    <a:pt x="762423" y="864889"/>
                  </a:cubicBezTo>
                  <a:cubicBezTo>
                    <a:pt x="787593" y="864889"/>
                    <a:pt x="807519" y="885703"/>
                    <a:pt x="807519" y="910680"/>
                  </a:cubicBezTo>
                  <a:cubicBezTo>
                    <a:pt x="807519" y="934617"/>
                    <a:pt x="786544" y="955431"/>
                    <a:pt x="761375" y="955431"/>
                  </a:cubicBezTo>
                  <a:cubicBezTo>
                    <a:pt x="761375" y="955431"/>
                    <a:pt x="761375" y="955431"/>
                    <a:pt x="761375" y="955431"/>
                  </a:cubicBezTo>
                  <a:close/>
                  <a:moveTo>
                    <a:pt x="429977" y="811813"/>
                  </a:moveTo>
                  <a:cubicBezTo>
                    <a:pt x="375444" y="811813"/>
                    <a:pt x="331397" y="855523"/>
                    <a:pt x="331397" y="909640"/>
                  </a:cubicBezTo>
                  <a:cubicBezTo>
                    <a:pt x="331397" y="963756"/>
                    <a:pt x="375444" y="1007466"/>
                    <a:pt x="429977" y="1007466"/>
                  </a:cubicBezTo>
                  <a:cubicBezTo>
                    <a:pt x="484511" y="1007466"/>
                    <a:pt x="528558" y="963756"/>
                    <a:pt x="528558" y="909640"/>
                  </a:cubicBezTo>
                  <a:lnTo>
                    <a:pt x="528558" y="909640"/>
                  </a:lnTo>
                  <a:cubicBezTo>
                    <a:pt x="528558" y="855523"/>
                    <a:pt x="484511" y="811813"/>
                    <a:pt x="429977" y="811813"/>
                  </a:cubicBezTo>
                  <a:close/>
                  <a:moveTo>
                    <a:pt x="429977" y="955431"/>
                  </a:moveTo>
                  <a:cubicBezTo>
                    <a:pt x="404808" y="955431"/>
                    <a:pt x="383833" y="934617"/>
                    <a:pt x="383833" y="909640"/>
                  </a:cubicBezTo>
                  <a:cubicBezTo>
                    <a:pt x="383833" y="884663"/>
                    <a:pt x="404808" y="863849"/>
                    <a:pt x="429977" y="863849"/>
                  </a:cubicBezTo>
                  <a:cubicBezTo>
                    <a:pt x="455147" y="863849"/>
                    <a:pt x="476121" y="884663"/>
                    <a:pt x="476121" y="909640"/>
                  </a:cubicBezTo>
                  <a:lnTo>
                    <a:pt x="476121" y="909640"/>
                  </a:lnTo>
                  <a:cubicBezTo>
                    <a:pt x="476121" y="934617"/>
                    <a:pt x="455147" y="955431"/>
                    <a:pt x="429977" y="955431"/>
                  </a:cubicBezTo>
                  <a:close/>
                  <a:moveTo>
                    <a:pt x="98580" y="811813"/>
                  </a:moveTo>
                  <a:cubicBezTo>
                    <a:pt x="44046" y="811813"/>
                    <a:pt x="0" y="855523"/>
                    <a:pt x="0" y="909640"/>
                  </a:cubicBezTo>
                  <a:cubicBezTo>
                    <a:pt x="0" y="963756"/>
                    <a:pt x="44046" y="1007466"/>
                    <a:pt x="98580" y="1007466"/>
                  </a:cubicBezTo>
                  <a:cubicBezTo>
                    <a:pt x="153114" y="1007466"/>
                    <a:pt x="197160" y="963756"/>
                    <a:pt x="197160" y="909640"/>
                  </a:cubicBezTo>
                  <a:lnTo>
                    <a:pt x="197160" y="909640"/>
                  </a:lnTo>
                  <a:cubicBezTo>
                    <a:pt x="197160" y="855523"/>
                    <a:pt x="153114" y="811813"/>
                    <a:pt x="98580" y="811813"/>
                  </a:cubicBezTo>
                  <a:close/>
                  <a:moveTo>
                    <a:pt x="98580" y="955431"/>
                  </a:moveTo>
                  <a:cubicBezTo>
                    <a:pt x="73411" y="955431"/>
                    <a:pt x="52436" y="934617"/>
                    <a:pt x="52436" y="909640"/>
                  </a:cubicBezTo>
                  <a:cubicBezTo>
                    <a:pt x="52436" y="884663"/>
                    <a:pt x="73411" y="863849"/>
                    <a:pt x="98580" y="863849"/>
                  </a:cubicBezTo>
                  <a:cubicBezTo>
                    <a:pt x="123750" y="863849"/>
                    <a:pt x="144724" y="884663"/>
                    <a:pt x="144724" y="909640"/>
                  </a:cubicBezTo>
                  <a:lnTo>
                    <a:pt x="144724" y="909640"/>
                  </a:lnTo>
                  <a:cubicBezTo>
                    <a:pt x="144724" y="934617"/>
                    <a:pt x="124798" y="955431"/>
                    <a:pt x="98580" y="955431"/>
                  </a:cubicBezTo>
                  <a:close/>
                </a:path>
              </a:pathLst>
            </a:custGeom>
            <a:solidFill>
              <a:schemeClr val="bg1"/>
            </a:solidFill>
            <a:ln w="18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000">
                <a:solidFill>
                  <a:srgbClr val="1B2D77"/>
                </a:solidFill>
              </a:endParaRPr>
            </a:p>
          </p:txBody>
        </p:sp>
      </p:grpSp>
      <p:sp>
        <p:nvSpPr>
          <p:cNvPr id="31" name="TextBox 46"/>
          <p:cNvSpPr txBox="1"/>
          <p:nvPr/>
        </p:nvSpPr>
        <p:spPr>
          <a:xfrm>
            <a:off x="7503717" y="1533630"/>
            <a:ext cx="1420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EAEDF4"/>
                </a:solidFill>
              </a:rPr>
              <a:t>АППАРАТНЫЕ </a:t>
            </a:r>
          </a:p>
          <a:p>
            <a:r>
              <a:rPr lang="ru-RU" sz="1400" b="1" dirty="0" smtClean="0">
                <a:solidFill>
                  <a:srgbClr val="EAEDF4"/>
                </a:solidFill>
              </a:rPr>
              <a:t>КОНТРОЛЛЕРЫ</a:t>
            </a:r>
          </a:p>
          <a:p>
            <a:r>
              <a:rPr lang="ru-RU" sz="1200" dirty="0" smtClean="0">
                <a:solidFill>
                  <a:srgbClr val="EAEDF4"/>
                </a:solidFill>
              </a:rPr>
              <a:t>серии </a:t>
            </a:r>
            <a:r>
              <a:rPr lang="en-US" sz="1200" dirty="0" smtClean="0">
                <a:solidFill>
                  <a:srgbClr val="EAEDF4"/>
                </a:solidFill>
              </a:rPr>
              <a:t>DNH</a:t>
            </a:r>
            <a:endParaRPr lang="ru-RU" sz="1200" dirty="0">
              <a:solidFill>
                <a:srgbClr val="EAEDF4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" b="31455"/>
          <a:stretch/>
        </p:blipFill>
        <p:spPr>
          <a:xfrm>
            <a:off x="6012160" y="233645"/>
            <a:ext cx="2676737" cy="76771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61321" y="1281072"/>
            <a:ext cx="4830759" cy="2528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u-RU" sz="1550" b="1" dirty="0" err="1">
                <a:solidFill>
                  <a:schemeClr val="bg1"/>
                </a:solidFill>
                <a:latin typeface="+mn-lt"/>
              </a:rPr>
              <a:t>Nuclias</a:t>
            </a:r>
            <a:r>
              <a:rPr lang="ru-RU" sz="155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550" b="1" dirty="0" err="1" smtClean="0">
                <a:solidFill>
                  <a:schemeClr val="bg1"/>
                </a:solidFill>
                <a:latin typeface="+mn-lt"/>
              </a:rPr>
              <a:t>Connect</a:t>
            </a:r>
            <a:r>
              <a:rPr lang="ru-RU" sz="155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550" dirty="0" smtClean="0">
                <a:solidFill>
                  <a:schemeClr val="bg1"/>
                </a:solidFill>
                <a:latin typeface="+mn-lt"/>
              </a:rPr>
              <a:t>– комплексное решение для </a:t>
            </a:r>
            <a:r>
              <a:rPr lang="ru-RU" sz="1550" dirty="0">
                <a:solidFill>
                  <a:schemeClr val="bg1"/>
                </a:solidFill>
                <a:latin typeface="+mn-lt"/>
              </a:rPr>
              <a:t>централизованного управления сетевой </a:t>
            </a:r>
            <a:r>
              <a:rPr lang="ru-RU" sz="1550" dirty="0" smtClean="0">
                <a:solidFill>
                  <a:schemeClr val="bg1"/>
                </a:solidFill>
                <a:latin typeface="+mn-lt"/>
              </a:rPr>
              <a:t>инфраструктурой</a:t>
            </a:r>
            <a:r>
              <a:rPr lang="en-US" sz="155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550" dirty="0" smtClean="0">
                <a:solidFill>
                  <a:schemeClr val="bg1"/>
                </a:solidFill>
                <a:latin typeface="+mn-lt"/>
              </a:rPr>
              <a:t>на базе контроллеров, коммутаторов</a:t>
            </a:r>
            <a:r>
              <a:rPr lang="ru-RU" sz="155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550" dirty="0" smtClean="0">
                <a:solidFill>
                  <a:schemeClr val="bg1"/>
                </a:solidFill>
                <a:latin typeface="+mn-lt"/>
              </a:rPr>
              <a:t>и точек доступа</a:t>
            </a:r>
            <a:r>
              <a:rPr lang="en-US" sz="1550" dirty="0" smtClean="0">
                <a:solidFill>
                  <a:schemeClr val="bg1"/>
                </a:solidFill>
                <a:latin typeface="+mn-lt"/>
              </a:rPr>
              <a:t> D-Link </a:t>
            </a:r>
            <a:r>
              <a:rPr lang="ru-RU" sz="155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155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ru-RU" sz="1550" dirty="0" smtClean="0">
                <a:solidFill>
                  <a:schemeClr val="bg1"/>
                </a:solidFill>
                <a:latin typeface="+mn-lt"/>
              </a:rPr>
              <a:t>Решение разработано </a:t>
            </a:r>
            <a:r>
              <a:rPr lang="ru-RU" sz="1550" dirty="0">
                <a:solidFill>
                  <a:schemeClr val="bg1"/>
                </a:solidFill>
                <a:latin typeface="+mn-lt"/>
              </a:rPr>
              <a:t>с </a:t>
            </a:r>
            <a:r>
              <a:rPr lang="ru-RU" sz="1550" dirty="0" smtClean="0">
                <a:solidFill>
                  <a:schemeClr val="bg1"/>
                </a:solidFill>
                <a:latin typeface="+mn-lt"/>
              </a:rPr>
              <a:t>учетом </a:t>
            </a:r>
            <a:r>
              <a:rPr lang="ru-RU" sz="1550" dirty="0">
                <a:solidFill>
                  <a:schemeClr val="bg1"/>
                </a:solidFill>
                <a:latin typeface="+mn-lt"/>
              </a:rPr>
              <a:t>потребностей </a:t>
            </a:r>
            <a:r>
              <a:rPr lang="ru-RU" sz="1550" dirty="0" smtClean="0">
                <a:solidFill>
                  <a:schemeClr val="bg1"/>
                </a:solidFill>
                <a:latin typeface="+mn-lt"/>
              </a:rPr>
              <a:t>современного бизнеса – </a:t>
            </a:r>
            <a:r>
              <a:rPr lang="ru-RU" sz="1550" dirty="0">
                <a:solidFill>
                  <a:schemeClr val="bg1"/>
                </a:solidFill>
                <a:latin typeface="+mn-lt"/>
              </a:rPr>
              <a:t>от небольших </a:t>
            </a:r>
            <a:r>
              <a:rPr lang="ru-RU" sz="1550" dirty="0" smtClean="0">
                <a:solidFill>
                  <a:schemeClr val="bg1"/>
                </a:solidFill>
                <a:latin typeface="+mn-lt"/>
              </a:rPr>
              <a:t>офисов и филиалов до </a:t>
            </a:r>
            <a:r>
              <a:rPr lang="ru-RU" sz="1550" dirty="0">
                <a:solidFill>
                  <a:schemeClr val="bg1"/>
                </a:solidFill>
                <a:latin typeface="+mn-lt"/>
              </a:rPr>
              <a:t>крупных </a:t>
            </a:r>
            <a:r>
              <a:rPr lang="ru-RU" sz="1550" dirty="0" smtClean="0">
                <a:solidFill>
                  <a:schemeClr val="bg1"/>
                </a:solidFill>
                <a:latin typeface="+mn-lt"/>
              </a:rPr>
              <a:t>предприятий с распределенной инфраструктурой. </a:t>
            </a:r>
          </a:p>
        </p:txBody>
      </p:sp>
      <p:pic>
        <p:nvPicPr>
          <p:cNvPr id="34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75300" y="998730"/>
            <a:ext cx="1665185" cy="207023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031"/>
          <a:stretch/>
        </p:blipFill>
        <p:spPr>
          <a:xfrm>
            <a:off x="7208045" y="6232055"/>
            <a:ext cx="1144375" cy="2639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454107" y="1267944"/>
            <a:ext cx="2160000" cy="5401416"/>
          </a:xfrm>
          <a:prstGeom prst="roundRect">
            <a:avLst>
              <a:gd name="adj" fmla="val 13844"/>
            </a:avLst>
          </a:prstGeom>
          <a:solidFill>
            <a:srgbClr val="172765">
              <a:alpha val="30196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72664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2800" y="1280987"/>
            <a:ext cx="5927936" cy="2243885"/>
          </a:xfrm>
          <a:prstGeom prst="roundRect">
            <a:avLst>
              <a:gd name="adj" fmla="val 8458"/>
            </a:avLst>
          </a:prstGeom>
          <a:solidFill>
            <a:srgbClr val="172765">
              <a:alpha val="80000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172664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2801" y="3719076"/>
            <a:ext cx="5927936" cy="2950284"/>
          </a:xfrm>
          <a:prstGeom prst="roundRect">
            <a:avLst>
              <a:gd name="adj" fmla="val 6401"/>
            </a:avLst>
          </a:prstGeom>
          <a:solidFill>
            <a:srgbClr val="172765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172664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62380" y="3654025"/>
            <a:ext cx="5938357" cy="504000"/>
          </a:xfrm>
          <a:prstGeom prst="roundRect">
            <a:avLst>
              <a:gd name="adj" fmla="val 0"/>
            </a:avLst>
          </a:prstGeom>
          <a:solidFill>
            <a:srgbClr val="ADC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КОММУТАТОРЫ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03856" y="3688276"/>
            <a:ext cx="263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1" name="object 30"/>
          <p:cNvSpPr txBox="1"/>
          <p:nvPr/>
        </p:nvSpPr>
        <p:spPr>
          <a:xfrm>
            <a:off x="3550429" y="3095375"/>
            <a:ext cx="1073947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 smtClean="0">
                <a:solidFill>
                  <a:schemeClr val="bg1"/>
                </a:solidFill>
                <a:latin typeface="+mn-lt"/>
                <a:cs typeface="Calibri"/>
              </a:rPr>
              <a:t>DAP-</a:t>
            </a:r>
            <a:r>
              <a:rPr sz="1000" b="1" spc="-20" dirty="0" smtClean="0">
                <a:solidFill>
                  <a:schemeClr val="bg1"/>
                </a:solidFill>
                <a:latin typeface="+mn-lt"/>
                <a:cs typeface="Calibri"/>
              </a:rPr>
              <a:t>3666</a:t>
            </a:r>
            <a:endParaRPr lang="en-US" sz="1000" b="1" spc="-20" dirty="0" smtClean="0">
              <a:solidFill>
                <a:schemeClr val="bg1"/>
              </a:solidFill>
              <a:latin typeface="+mn-lt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20" dirty="0" smtClean="0">
                <a:solidFill>
                  <a:schemeClr val="bg1"/>
                </a:solidFill>
                <a:latin typeface="+mn-lt"/>
                <a:cs typeface="Calibri"/>
              </a:rPr>
              <a:t>AC1200</a:t>
            </a:r>
            <a:endParaRPr sz="10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12" name="object 20"/>
          <p:cNvSpPr txBox="1"/>
          <p:nvPr/>
        </p:nvSpPr>
        <p:spPr>
          <a:xfrm>
            <a:off x="2785344" y="3095375"/>
            <a:ext cx="1114024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 smtClean="0">
                <a:solidFill>
                  <a:schemeClr val="bg1"/>
                </a:solidFill>
                <a:latin typeface="+mn-lt"/>
                <a:cs typeface="Calibri"/>
              </a:rPr>
              <a:t>DAP-</a:t>
            </a:r>
            <a:r>
              <a:rPr lang="en-US" sz="1000" b="1" spc="-10" dirty="0" smtClean="0">
                <a:solidFill>
                  <a:schemeClr val="bg1"/>
                </a:solidFill>
                <a:latin typeface="+mn-lt"/>
                <a:cs typeface="Calibri"/>
              </a:rPr>
              <a:t>X</a:t>
            </a:r>
            <a:r>
              <a:rPr sz="1000" b="1" spc="-10" dirty="0" smtClean="0">
                <a:solidFill>
                  <a:schemeClr val="bg1"/>
                </a:solidFill>
                <a:latin typeface="+mn-lt"/>
                <a:cs typeface="Calibri"/>
              </a:rPr>
              <a:t>3060OU</a:t>
            </a:r>
            <a:endParaRPr lang="en-US" sz="1000" b="1" spc="-10" dirty="0" smtClean="0">
              <a:solidFill>
                <a:schemeClr val="bg1"/>
              </a:solidFill>
              <a:latin typeface="+mn-lt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10" dirty="0" smtClean="0">
                <a:solidFill>
                  <a:schemeClr val="bg1"/>
                </a:solidFill>
                <a:latin typeface="+mn-lt"/>
                <a:cs typeface="Calibri"/>
              </a:rPr>
              <a:t>AX3000</a:t>
            </a:r>
            <a:endParaRPr sz="10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13" name="object 24"/>
          <p:cNvSpPr txBox="1"/>
          <p:nvPr/>
        </p:nvSpPr>
        <p:spPr>
          <a:xfrm>
            <a:off x="5080599" y="3095375"/>
            <a:ext cx="886464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 smtClean="0">
                <a:solidFill>
                  <a:schemeClr val="bg1"/>
                </a:solidFill>
                <a:latin typeface="+mn-lt"/>
                <a:cs typeface="Calibri"/>
              </a:rPr>
              <a:t>DAP-X3060</a:t>
            </a:r>
            <a:endParaRPr lang="ru-RU" sz="1000" b="1" spc="-10" dirty="0" smtClean="0">
              <a:solidFill>
                <a:schemeClr val="bg1"/>
              </a:solidFill>
              <a:latin typeface="+mn-lt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10" dirty="0" smtClean="0">
                <a:solidFill>
                  <a:schemeClr val="bg1"/>
                </a:solidFill>
                <a:latin typeface="+mn-lt"/>
                <a:cs typeface="Calibri"/>
              </a:rPr>
              <a:t>AX3000</a:t>
            </a:r>
            <a:endParaRPr sz="10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33060" y="1854221"/>
            <a:ext cx="1451748" cy="324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FD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72664"/>
                </a:solidFill>
              </a:rPr>
              <a:t>ВНЕШНИЕ</a:t>
            </a:r>
            <a:endParaRPr lang="ru-RU" sz="1200" b="1" dirty="0">
              <a:solidFill>
                <a:srgbClr val="172664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4371" y="1853825"/>
            <a:ext cx="4062807" cy="324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rgbClr val="FD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72664"/>
                </a:solidFill>
              </a:rPr>
              <a:t>ВНУТРЕННИЕ</a:t>
            </a:r>
            <a:endParaRPr lang="ru-RU" sz="1200" b="1" dirty="0">
              <a:solidFill>
                <a:srgbClr val="172664"/>
              </a:solidFill>
            </a:endParaRPr>
          </a:p>
        </p:txBody>
      </p:sp>
      <p:sp>
        <p:nvSpPr>
          <p:cNvPr id="16" name="object 30"/>
          <p:cNvSpPr txBox="1"/>
          <p:nvPr/>
        </p:nvSpPr>
        <p:spPr>
          <a:xfrm>
            <a:off x="5800679" y="3095375"/>
            <a:ext cx="805780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 smtClean="0">
                <a:solidFill>
                  <a:schemeClr val="bg1"/>
                </a:solidFill>
                <a:latin typeface="+mn-lt"/>
                <a:cs typeface="Calibri"/>
              </a:rPr>
              <a:t>DAP-</a:t>
            </a:r>
            <a:r>
              <a:rPr lang="ru-RU" sz="1000" b="1" spc="-20" dirty="0" smtClean="0">
                <a:solidFill>
                  <a:schemeClr val="bg1"/>
                </a:solidFill>
                <a:latin typeface="+mn-lt"/>
                <a:cs typeface="Calibri"/>
              </a:rPr>
              <a:t>2695</a:t>
            </a:r>
            <a:endParaRPr lang="en-US" sz="1000" b="1" spc="-20" dirty="0" smtClean="0">
              <a:solidFill>
                <a:schemeClr val="bg1"/>
              </a:solidFill>
              <a:latin typeface="+mn-lt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20" dirty="0" smtClean="0">
                <a:solidFill>
                  <a:schemeClr val="bg1"/>
                </a:solidFill>
                <a:latin typeface="+mn-lt"/>
                <a:cs typeface="Calibri"/>
              </a:rPr>
              <a:t>AC1750</a:t>
            </a:r>
            <a:endParaRPr sz="10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17" name="object 30"/>
          <p:cNvSpPr txBox="1"/>
          <p:nvPr/>
        </p:nvSpPr>
        <p:spPr>
          <a:xfrm>
            <a:off x="6565764" y="3095375"/>
            <a:ext cx="802209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 smtClean="0">
                <a:solidFill>
                  <a:schemeClr val="bg1"/>
                </a:solidFill>
                <a:latin typeface="+mn-lt"/>
                <a:cs typeface="Calibri"/>
              </a:rPr>
              <a:t>DAP-</a:t>
            </a:r>
            <a:r>
              <a:rPr lang="ru-RU" sz="1000" b="1" spc="-20" dirty="0" smtClean="0">
                <a:solidFill>
                  <a:schemeClr val="bg1"/>
                </a:solidFill>
                <a:latin typeface="+mn-lt"/>
                <a:cs typeface="Calibri"/>
              </a:rPr>
              <a:t>2680</a:t>
            </a:r>
            <a:endParaRPr lang="en-US" sz="1000" b="1" spc="-20" dirty="0" smtClean="0">
              <a:solidFill>
                <a:schemeClr val="bg1"/>
              </a:solidFill>
              <a:latin typeface="+mn-lt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20" dirty="0" smtClean="0">
                <a:solidFill>
                  <a:schemeClr val="bg1"/>
                </a:solidFill>
                <a:latin typeface="+mn-lt"/>
                <a:cs typeface="Calibri"/>
              </a:rPr>
              <a:t>AC1750</a:t>
            </a:r>
            <a:endParaRPr sz="10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18" name="object 30"/>
          <p:cNvSpPr txBox="1"/>
          <p:nvPr/>
        </p:nvSpPr>
        <p:spPr>
          <a:xfrm>
            <a:off x="7219553" y="3095375"/>
            <a:ext cx="786371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 smtClean="0">
                <a:solidFill>
                  <a:schemeClr val="bg1"/>
                </a:solidFill>
                <a:latin typeface="+mn-lt"/>
                <a:cs typeface="Calibri"/>
              </a:rPr>
              <a:t>DAP-</a:t>
            </a:r>
            <a:r>
              <a:rPr lang="ru-RU" sz="1000" b="1" spc="-20" dirty="0" smtClean="0">
                <a:solidFill>
                  <a:schemeClr val="bg1"/>
                </a:solidFill>
                <a:latin typeface="+mn-lt"/>
                <a:cs typeface="Calibri"/>
              </a:rPr>
              <a:t>2622</a:t>
            </a:r>
            <a:endParaRPr lang="en-US" sz="1000" b="1" spc="-20" dirty="0" smtClean="0">
              <a:solidFill>
                <a:schemeClr val="bg1"/>
              </a:solidFill>
              <a:latin typeface="+mn-lt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20" dirty="0" smtClean="0">
                <a:solidFill>
                  <a:schemeClr val="bg1"/>
                </a:solidFill>
                <a:latin typeface="+mn-lt"/>
                <a:cs typeface="Calibri"/>
              </a:rPr>
              <a:t>AC1200</a:t>
            </a:r>
            <a:endParaRPr sz="10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61625" y="1201477"/>
            <a:ext cx="5939111" cy="504000"/>
          </a:xfrm>
          <a:prstGeom prst="roundRect">
            <a:avLst>
              <a:gd name="adj" fmla="val 0"/>
            </a:avLst>
          </a:prstGeom>
          <a:solidFill>
            <a:srgbClr val="FD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ТОЧКИ ДОСТУПА</a:t>
            </a:r>
            <a:endParaRPr lang="ru-RU" b="1" dirty="0"/>
          </a:p>
        </p:txBody>
      </p:sp>
      <p:pic>
        <p:nvPicPr>
          <p:cNvPr id="20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937" y="2340811"/>
            <a:ext cx="532839" cy="641062"/>
          </a:xfrm>
          <a:prstGeom prst="rect">
            <a:avLst/>
          </a:prstGeom>
        </p:spPr>
      </p:pic>
      <p:pic>
        <p:nvPicPr>
          <p:cNvPr id="21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0459" y="2340811"/>
            <a:ext cx="532839" cy="6410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59" y="2295806"/>
            <a:ext cx="1231582" cy="6458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37" y="2364160"/>
            <a:ext cx="571809" cy="6389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76" y="2344454"/>
            <a:ext cx="561207" cy="6270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75" y="2295806"/>
            <a:ext cx="443930" cy="677655"/>
          </a:xfrm>
          <a:prstGeom prst="rect">
            <a:avLst/>
          </a:prstGeom>
        </p:spPr>
      </p:pic>
      <p:sp>
        <p:nvSpPr>
          <p:cNvPr id="26" name="object 30"/>
          <p:cNvSpPr txBox="1"/>
          <p:nvPr/>
        </p:nvSpPr>
        <p:spPr>
          <a:xfrm>
            <a:off x="7825904" y="3095375"/>
            <a:ext cx="786371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 smtClean="0">
                <a:solidFill>
                  <a:schemeClr val="bg1"/>
                </a:solidFill>
                <a:latin typeface="+mn-lt"/>
                <a:cs typeface="Calibri"/>
              </a:rPr>
              <a:t>DAP-</a:t>
            </a:r>
            <a:r>
              <a:rPr lang="ru-RU" sz="1000" b="1" spc="-20" dirty="0" smtClean="0">
                <a:solidFill>
                  <a:schemeClr val="bg1"/>
                </a:solidFill>
                <a:latin typeface="+mn-lt"/>
                <a:cs typeface="Calibri"/>
              </a:rPr>
              <a:t>2620</a:t>
            </a:r>
            <a:endParaRPr lang="en-US" sz="1000" b="1" spc="-20" dirty="0" smtClean="0">
              <a:solidFill>
                <a:schemeClr val="bg1"/>
              </a:solidFill>
              <a:latin typeface="+mn-lt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20" dirty="0" smtClean="0">
                <a:solidFill>
                  <a:schemeClr val="bg1"/>
                </a:solidFill>
                <a:latin typeface="+mn-lt"/>
                <a:cs typeface="Calibri"/>
              </a:rPr>
              <a:t>AC1200</a:t>
            </a:r>
            <a:endParaRPr sz="10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24" y="2295806"/>
            <a:ext cx="443930" cy="677655"/>
          </a:xfrm>
          <a:prstGeom prst="rect">
            <a:avLst/>
          </a:prstGeom>
        </p:spPr>
      </p:pic>
      <p:sp>
        <p:nvSpPr>
          <p:cNvPr id="28" name="object 24"/>
          <p:cNvSpPr txBox="1"/>
          <p:nvPr/>
        </p:nvSpPr>
        <p:spPr>
          <a:xfrm>
            <a:off x="4405524" y="3095375"/>
            <a:ext cx="880670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 smtClean="0">
                <a:solidFill>
                  <a:schemeClr val="bg1"/>
                </a:solidFill>
                <a:latin typeface="+mn-lt"/>
                <a:cs typeface="Calibri"/>
              </a:rPr>
              <a:t>DAP-X</a:t>
            </a:r>
            <a:r>
              <a:rPr lang="en-US" sz="1000" b="1" spc="-10" dirty="0" smtClean="0">
                <a:solidFill>
                  <a:schemeClr val="bg1"/>
                </a:solidFill>
                <a:latin typeface="+mn-lt"/>
                <a:cs typeface="Calibri"/>
              </a:rPr>
              <a:t>2850</a:t>
            </a:r>
            <a:endParaRPr lang="ru-RU" sz="1000" b="1" spc="-10" dirty="0" smtClean="0">
              <a:solidFill>
                <a:schemeClr val="bg1"/>
              </a:solidFill>
              <a:latin typeface="+mn-lt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10" dirty="0" smtClean="0">
                <a:solidFill>
                  <a:schemeClr val="bg1"/>
                </a:solidFill>
                <a:latin typeface="+mn-lt"/>
                <a:cs typeface="Calibri"/>
              </a:rPr>
              <a:t>AX3600</a:t>
            </a:r>
            <a:endParaRPr sz="10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39" y="2344454"/>
            <a:ext cx="561207" cy="62706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70566" y="4824155"/>
            <a:ext cx="20426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DNH-100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–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100 управляемых устройств</a:t>
            </a:r>
          </a:p>
          <a:p>
            <a:pPr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DNH-1000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–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500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управляемых устройств</a:t>
            </a:r>
          </a:p>
          <a:p>
            <a:pPr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DNH-3000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–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1500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управляемых </a:t>
            </a: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устройств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4107" y="1201477"/>
            <a:ext cx="2160000" cy="504000"/>
          </a:xfrm>
          <a:prstGeom prst="roundRect">
            <a:avLst>
              <a:gd name="adj" fmla="val 830"/>
            </a:avLst>
          </a:prstGeom>
          <a:solidFill>
            <a:srgbClr val="17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КОНТРОЛЛЕРЫ</a:t>
            </a:r>
            <a:endParaRPr lang="ru-RU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1" y="4378737"/>
            <a:ext cx="808248" cy="3252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10" t="32911" r="9320" b="31983"/>
          <a:stretch/>
        </p:blipFill>
        <p:spPr>
          <a:xfrm>
            <a:off x="1633526" y="3918392"/>
            <a:ext cx="813064" cy="33755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254" b="30270"/>
          <a:stretch/>
        </p:blipFill>
        <p:spPr>
          <a:xfrm>
            <a:off x="513581" y="3885274"/>
            <a:ext cx="1116803" cy="37067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785926"/>
            <a:ext cx="1532387" cy="6398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2" name="Группа 36"/>
          <p:cNvGrpSpPr/>
          <p:nvPr/>
        </p:nvGrpSpPr>
        <p:grpSpPr>
          <a:xfrm>
            <a:off x="818006" y="2708920"/>
            <a:ext cx="1762725" cy="1105973"/>
            <a:chOff x="649035" y="1773370"/>
            <a:chExt cx="3003761" cy="1636081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017" t="15227" b="30457"/>
            <a:stretch/>
          </p:blipFill>
          <p:spPr>
            <a:xfrm>
              <a:off x="732831" y="1773370"/>
              <a:ext cx="2919965" cy="1525477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649035" y="3140221"/>
              <a:ext cx="911909" cy="26923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2881093" y="4295433"/>
            <a:ext cx="3118291" cy="34954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rgbClr val="172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2075" algn="ctr"/>
            <a:r>
              <a:rPr lang="en-US" sz="1400" b="1" dirty="0">
                <a:solidFill>
                  <a:srgbClr val="1B2D77"/>
                </a:solidFill>
                <a:cs typeface="Lato" panose="020F0502020204030203" pitchFamily="34" charset="0"/>
              </a:rPr>
              <a:t>DNH-100</a:t>
            </a:r>
            <a:endParaRPr lang="ru-RU" sz="1400" b="1" dirty="0">
              <a:solidFill>
                <a:srgbClr val="1B2D77"/>
              </a:solidFill>
              <a:cs typeface="Lato" panose="020F0502020204030203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81094" y="6210345"/>
            <a:ext cx="5731181" cy="324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rgbClr val="172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400" b="1" dirty="0" smtClean="0">
                <a:solidFill>
                  <a:srgbClr val="1B2D77"/>
                </a:solidFill>
                <a:cs typeface="Lato" panose="020F0502020204030203" pitchFamily="34" charset="0"/>
              </a:rPr>
              <a:t>DNH-1000/DNH-3000</a:t>
            </a:r>
            <a:endParaRPr lang="ru-RU" sz="1400" b="1" dirty="0">
              <a:solidFill>
                <a:srgbClr val="1B2D77"/>
              </a:solidFill>
              <a:cs typeface="Lato" panose="020F050202020403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1625" y="5634545"/>
            <a:ext cx="11640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DGS-1100V2</a:t>
            </a:r>
            <a:br>
              <a:rPr lang="en-US" sz="13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13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G</a:t>
            </a:r>
            <a:endParaRPr lang="ru-RU" sz="1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6750" y="5634545"/>
            <a:ext cx="9647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DGS-1210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1300" b="1" dirty="0">
                <a:solidFill>
                  <a:schemeClr val="bg1"/>
                </a:solidFill>
                <a:latin typeface="+mn-lt"/>
              </a:rPr>
            </a:br>
            <a:r>
              <a:rPr lang="ru-RU" sz="13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56980" y="5634545"/>
            <a:ext cx="12129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DMS-1250</a:t>
            </a:r>
            <a:br>
              <a:rPr lang="en-US" sz="13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1G/2.5G/10G</a:t>
            </a:r>
            <a:endParaRPr lang="ru-RU" sz="1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66870" y="5634545"/>
            <a:ext cx="8928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DXS-1210</a:t>
            </a:r>
            <a:br>
              <a:rPr lang="en-US" sz="13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10G</a:t>
            </a:r>
            <a:endParaRPr lang="ru-RU" sz="1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27110" y="5642514"/>
            <a:ext cx="10534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DMS-3130</a:t>
            </a:r>
            <a:br>
              <a:rPr lang="en-US" sz="13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1300" dirty="0" smtClean="0">
                <a:solidFill>
                  <a:schemeClr val="bg1"/>
                </a:solidFill>
                <a:latin typeface="+mn-lt"/>
              </a:rPr>
              <a:t>2.5G/5G/25G</a:t>
            </a:r>
            <a:endParaRPr lang="ru-RU" sz="1300" dirty="0">
              <a:solidFill>
                <a:schemeClr val="bg1"/>
              </a:solidFill>
              <a:latin typeface="+mn-lt"/>
              <a:cs typeface="Lato" panose="020F0502020204030203" pitchFamily="34" charset="0"/>
            </a:endParaRPr>
          </a:p>
        </p:txBody>
      </p:sp>
      <p:grpSp>
        <p:nvGrpSpPr>
          <p:cNvPr id="3" name="Группа 46"/>
          <p:cNvGrpSpPr/>
          <p:nvPr/>
        </p:nvGrpSpPr>
        <p:grpSpPr>
          <a:xfrm>
            <a:off x="2716620" y="4770185"/>
            <a:ext cx="1267520" cy="864360"/>
            <a:chOff x="910804" y="2387851"/>
            <a:chExt cx="2754223" cy="1874191"/>
          </a:xfrm>
        </p:grpSpPr>
        <p:pic>
          <p:nvPicPr>
            <p:cNvPr id="48" name="Picture 2" descr="DGS-1100 V2 Series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9414"/>
            <a:stretch/>
          </p:blipFill>
          <p:spPr bwMode="auto">
            <a:xfrm>
              <a:off x="910804" y="2667895"/>
              <a:ext cx="2754223" cy="15941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716" y="2387851"/>
              <a:ext cx="1476000" cy="551716"/>
            </a:xfrm>
            <a:prstGeom prst="rect">
              <a:avLst/>
            </a:prstGeom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80" y="5025647"/>
            <a:ext cx="1207533" cy="693600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55" y="5022981"/>
            <a:ext cx="1167529" cy="630909"/>
          </a:xfrm>
          <a:prstGeom prst="rect">
            <a:avLst/>
          </a:prstGeom>
        </p:spPr>
      </p:pic>
      <p:pic>
        <p:nvPicPr>
          <p:cNvPr id="52" name="Picture 2" descr="https://www.dlink.com/en/-/media/business_products/dms/dms-3130/dms3130front.png?h=820&amp;w=1000&amp;la=en-GL&amp;hash=8705CF1D064CC3E0DA3D9A457B4D0906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763" b="32289"/>
          <a:stretch/>
        </p:blipFill>
        <p:spPr bwMode="auto">
          <a:xfrm>
            <a:off x="7127110" y="5315815"/>
            <a:ext cx="1060148" cy="307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55" y="4780096"/>
            <a:ext cx="886910" cy="879034"/>
          </a:xfrm>
          <a:prstGeom prst="rect">
            <a:avLst/>
          </a:prstGeom>
        </p:spPr>
      </p:pic>
      <p:sp>
        <p:nvSpPr>
          <p:cNvPr id="54" name="TextBox 22"/>
          <p:cNvSpPr txBox="1">
            <a:spLocks noChangeArrowheads="1"/>
          </p:cNvSpPr>
          <p:nvPr/>
        </p:nvSpPr>
        <p:spPr bwMode="auto">
          <a:xfrm>
            <a:off x="431800" y="279400"/>
            <a:ext cx="832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latin typeface="Myriad Pro Cond" pitchFamily="34" charset="0"/>
              </a:rPr>
              <a:t>ОБОРУДОВАНИЕ  </a:t>
            </a:r>
            <a:r>
              <a:rPr lang="en-US" altLang="ru-RU" sz="3600" dirty="0" smtClean="0">
                <a:latin typeface="Myriad Pro Cond" pitchFamily="34" charset="0"/>
              </a:rPr>
              <a:t>NUCLIAS  CONNECT</a:t>
            </a:r>
            <a:endParaRPr lang="ru-RU" altLang="ru-RU" sz="3600" dirty="0">
              <a:latin typeface="Myriad Pro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5164" y="4267834"/>
            <a:ext cx="195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* </a:t>
            </a: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 Перечень совместимых 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коммутаторов зависит от модели </a:t>
            </a: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контроллера.</a:t>
            </a:r>
            <a:endParaRPr lang="ru-RU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22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450" y="0"/>
            <a:ext cx="9132550" cy="6858000"/>
          </a:xfrm>
          <a:prstGeom prst="rect">
            <a:avLst/>
          </a:prstGeom>
          <a:solidFill>
            <a:srgbClr val="17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031"/>
          <a:stretch/>
        </p:blipFill>
        <p:spPr>
          <a:xfrm>
            <a:off x="7208045" y="6232055"/>
            <a:ext cx="1144375" cy="263996"/>
          </a:xfrm>
          <a:prstGeom prst="rect">
            <a:avLst/>
          </a:prstGeom>
        </p:spPr>
      </p:pic>
      <p:sp>
        <p:nvSpPr>
          <p:cNvPr id="5148" name="TextBox 22"/>
          <p:cNvSpPr txBox="1">
            <a:spLocks noChangeArrowheads="1"/>
          </p:cNvSpPr>
          <p:nvPr/>
        </p:nvSpPr>
        <p:spPr bwMode="auto">
          <a:xfrm>
            <a:off x="431800" y="279400"/>
            <a:ext cx="832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latin typeface="Myriad Pro Cond" pitchFamily="34" charset="0"/>
              </a:rPr>
              <a:t>СЕРВИСНЫЕ МАРШРУТИЗАТОРЫ</a:t>
            </a:r>
            <a:endParaRPr lang="ru-RU" altLang="ru-RU" sz="3600" dirty="0">
              <a:latin typeface="Myriad Pro Cond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0928504"/>
              </p:ext>
            </p:extLst>
          </p:nvPr>
        </p:nvGraphicFramePr>
        <p:xfrm>
          <a:off x="498688" y="1347630"/>
          <a:ext cx="8145907" cy="307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982"/>
                <a:gridCol w="1170130"/>
                <a:gridCol w="1845205"/>
                <a:gridCol w="2053647"/>
                <a:gridCol w="1973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DSA-2003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DSA-2108S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DSA-2208X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DSA-2308X</a:t>
                      </a:r>
                      <a:endParaRPr lang="ru-RU" dirty="0"/>
                    </a:p>
                  </a:txBody>
                  <a:tcPr anchor="ctr"/>
                </a:tc>
              </a:tr>
              <a:tr h="7092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Внешний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вид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Процессор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Intel Atom E3825 1,33 ГГц,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 ядра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Intel Celeron 3865U 1,8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ГГц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, 2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ядра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Intel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Atom C3558 2,2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ГГц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, 4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ядра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Intel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</a:rPr>
                        <a:t>Denverton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Atom C3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58 2,2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ГГц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ядер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RAM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 ГБ,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eMMC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8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ГБ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DDR3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ГБ 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DDR4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ГБ 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DDR4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Flash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64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 ГБ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32 ГБ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32 ГБ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mSATA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Порты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x 1000 Base-T</a:t>
                      </a: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6 x 1000 Base-T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 x 1000 Base-X SFP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6 x 1000 Base-T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 x 10G Base-X SFP+</a:t>
                      </a:r>
                      <a:endParaRPr lang="ru-RU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6 x 1000 Base-T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 x 10G Base-X SFP+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6535" y="4601160"/>
            <a:ext cx="83264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+mn-lt"/>
              </a:rPr>
              <a:t>Функциональные преимущества новых сервисных маршрутизаторов: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+mn-lt"/>
              </a:rPr>
              <a:t>Расширенный 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функционал маршрутизации и межсетевого экрана.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Поддержка VPN-туннелей на основе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IPsec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 (IKEv1/IKEv2), L2TP/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IPsec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, PPTP/L2TP, GRE, IPIP,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EoGRE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EoIP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, L2TPv3 (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unmanaged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Резервирование каналов связи и балансировка нагрузки между соединениями.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Мониторинг и управление состоянием VPN-туннелей (DPD, </a:t>
            </a:r>
            <a:r>
              <a:rPr lang="ru-RU" sz="1200" dirty="0" err="1">
                <a:solidFill>
                  <a:schemeClr val="bg1"/>
                </a:solidFill>
                <a:latin typeface="+mn-lt"/>
              </a:rPr>
              <a:t>Keep-alive</a:t>
            </a:r>
            <a:r>
              <a:rPr lang="ru-RU" sz="1200" dirty="0">
                <a:solidFill>
                  <a:schemeClr val="bg1"/>
                </a:solidFill>
                <a:latin typeface="+mn-lt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Детальная и гибкая настройка правил фильтрации.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Мониторинг параметров сети (SLA-агент).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+mn-lt"/>
              </a:rPr>
              <a:t>Масштабируемая производительность в зависимости от выбора аппаратной платформы.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25" y="1782041"/>
            <a:ext cx="1485165" cy="555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15" y="1786429"/>
            <a:ext cx="1856024" cy="551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95" y="1786429"/>
            <a:ext cx="1890210" cy="551311"/>
          </a:xfrm>
          <a:prstGeom prst="rect">
            <a:avLst/>
          </a:prstGeom>
          <a:solidFill>
            <a:srgbClr val="172765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01" y="1880809"/>
            <a:ext cx="862319" cy="358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365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50" y="0"/>
            <a:ext cx="9132550" cy="6858000"/>
          </a:xfrm>
          <a:prstGeom prst="rect">
            <a:avLst/>
          </a:prstGeom>
          <a:solidFill>
            <a:srgbClr val="17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031"/>
          <a:stretch/>
        </p:blipFill>
        <p:spPr>
          <a:xfrm>
            <a:off x="7208045" y="6232055"/>
            <a:ext cx="1144375" cy="263996"/>
          </a:xfrm>
          <a:prstGeom prst="rect">
            <a:avLst/>
          </a:prstGeom>
        </p:spPr>
      </p:pic>
      <p:sp>
        <p:nvSpPr>
          <p:cNvPr id="5148" name="TextBox 22"/>
          <p:cNvSpPr txBox="1">
            <a:spLocks noChangeArrowheads="1"/>
          </p:cNvSpPr>
          <p:nvPr/>
        </p:nvSpPr>
        <p:spPr bwMode="auto">
          <a:xfrm>
            <a:off x="431800" y="279400"/>
            <a:ext cx="8326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latin typeface="Myriad Pro Cond" pitchFamily="34" charset="0"/>
              </a:rPr>
              <a:t>КОММУТАТОРЫ СЕРИИ </a:t>
            </a:r>
            <a:r>
              <a:rPr lang="en-US" altLang="ru-RU" sz="3600" dirty="0" smtClean="0">
                <a:latin typeface="Myriad Pro Cond" pitchFamily="34" charset="0"/>
              </a:rPr>
              <a:t>DXS-3410</a:t>
            </a:r>
            <a:endParaRPr lang="ru-RU" altLang="ru-RU" sz="3600" dirty="0">
              <a:latin typeface="Myriad Pro Cond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6445411"/>
              </p:ext>
            </p:extLst>
          </p:nvPr>
        </p:nvGraphicFramePr>
        <p:xfrm>
          <a:off x="510117" y="1347630"/>
          <a:ext cx="8157338" cy="2047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623"/>
                <a:gridCol w="3735415"/>
                <a:gridCol w="2700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Модель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DXS-3410-32XY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DXS-3410-32SY</a:t>
                      </a:r>
                      <a:endParaRPr lang="ru-RU" dirty="0"/>
                    </a:p>
                  </a:txBody>
                  <a:tcPr anchor="ctr"/>
                </a:tc>
              </a:tr>
              <a:tr h="130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Внешний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вид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7276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Портовая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схема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x1/2,5/5/10GE,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4x10G SFP+, 4 x 25G SFP28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28x10G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SFP+, 4x25G SFP28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72765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6534" y="3699030"/>
            <a:ext cx="850594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Физическое </a:t>
            </a:r>
            <a:r>
              <a:rPr lang="ru-RU" dirty="0" err="1">
                <a:solidFill>
                  <a:schemeClr val="bg1"/>
                </a:solidFill>
                <a:latin typeface="+mn-lt"/>
              </a:rPr>
              <a:t>стекирование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с использованием 25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G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портов, до 9 устройств в стеке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n-lt"/>
              </a:rPr>
              <a:t>Функционал мигрировал с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DMS-3130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n-lt"/>
              </a:rPr>
              <a:t>Поддержка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Dying Gasp, ERPS, 802.1ag, 802.3ah, Y.1731, RIP, OSPF,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PBR, VRRP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MLAG,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QinQ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n-lt"/>
              </a:rPr>
              <a:t>Поддержка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Multi-Giga 1/2.5/5/10GBase-T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и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SFP+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портов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n-lt"/>
              </a:rPr>
              <a:t>Поддержка 10/25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G SFP28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портов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Наличие консольного порта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(RJ-45)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MGMT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порта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(GE RJ-45)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и порта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USB2.0</a:t>
            </a:r>
            <a:endParaRPr lang="ru-RU" dirty="0">
              <a:solidFill>
                <a:schemeClr val="bg1"/>
              </a:solidFill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n-lt"/>
              </a:rPr>
              <a:t>Поддержка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AC/DC RPS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1718810"/>
            <a:ext cx="2282658" cy="12151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75" y="1713901"/>
            <a:ext cx="2291878" cy="1220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667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50" y="0"/>
            <a:ext cx="9132550" cy="6858000"/>
          </a:xfrm>
          <a:prstGeom prst="rect">
            <a:avLst/>
          </a:prstGeom>
          <a:solidFill>
            <a:srgbClr val="17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031"/>
          <a:stretch/>
        </p:blipFill>
        <p:spPr>
          <a:xfrm>
            <a:off x="7208045" y="6232055"/>
            <a:ext cx="1144375" cy="263996"/>
          </a:xfrm>
          <a:prstGeom prst="rect">
            <a:avLst/>
          </a:prstGeom>
        </p:spPr>
      </p:pic>
      <p:sp>
        <p:nvSpPr>
          <p:cNvPr id="5148" name="TextBox 22"/>
          <p:cNvSpPr txBox="1">
            <a:spLocks noChangeArrowheads="1"/>
          </p:cNvSpPr>
          <p:nvPr/>
        </p:nvSpPr>
        <p:spPr bwMode="auto">
          <a:xfrm>
            <a:off x="431800" y="279400"/>
            <a:ext cx="8326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Myriad Pro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Myriad Pro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Myriad Pro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Myriad Pro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Myriad Pro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latin typeface="Myriad Pro Cond" pitchFamily="34" charset="0"/>
              </a:rPr>
              <a:t>КОММУТАТОРЫ СЕРИИ </a:t>
            </a:r>
            <a:r>
              <a:rPr lang="en-US" altLang="ru-RU" sz="3600" dirty="0" smtClean="0">
                <a:latin typeface="Myriad Pro Cond" pitchFamily="34" charset="0"/>
              </a:rPr>
              <a:t>DGS-1</a:t>
            </a:r>
            <a:r>
              <a:rPr lang="ru-RU" altLang="ru-RU" sz="3600" dirty="0" smtClean="0">
                <a:latin typeface="Myriad Pro Cond" pitchFamily="34" charset="0"/>
              </a:rPr>
              <a:t>21</a:t>
            </a:r>
            <a:r>
              <a:rPr lang="en-US" altLang="ru-RU" sz="3600" dirty="0" smtClean="0">
                <a:latin typeface="Myriad Pro Cond" pitchFamily="34" charset="0"/>
              </a:rPr>
              <a:t>0/ME/C</a:t>
            </a:r>
            <a:endParaRPr lang="ru-RU" altLang="ru-RU" sz="3600" dirty="0">
              <a:latin typeface="Myriad Pro Con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142984"/>
            <a:ext cx="3780420" cy="3331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56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n-lt"/>
              </a:rPr>
              <a:t>Управляемые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коммутаторы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L2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серии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Metro Ethernet </a:t>
            </a:r>
            <a:endParaRPr lang="ru-RU" dirty="0" smtClean="0">
              <a:solidFill>
                <a:schemeClr val="bg1"/>
              </a:solidFill>
              <a:latin typeface="+mn-lt"/>
            </a:endParaRPr>
          </a:p>
          <a:p>
            <a:pPr marL="171450" indent="-171450" algn="just">
              <a:lnSpc>
                <a:spcPts val="156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Новый </a:t>
            </a:r>
            <a:r>
              <a:rPr lang="ru-RU" dirty="0" err="1" smtClean="0">
                <a:solidFill>
                  <a:schemeClr val="bg1"/>
                </a:solidFill>
                <a:latin typeface="+mn-lt"/>
              </a:rPr>
              <a:t>двухядерный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процессор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Marvel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с частотой 1.4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GHz</a:t>
            </a:r>
            <a:endParaRPr lang="ru-RU" dirty="0" smtClean="0">
              <a:solidFill>
                <a:schemeClr val="bg1"/>
              </a:solidFill>
              <a:latin typeface="+mn-lt"/>
            </a:endParaRPr>
          </a:p>
          <a:p>
            <a:pPr marL="171450" indent="-171450" algn="just">
              <a:lnSpc>
                <a:spcPts val="156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Защита портов от перенапряжения до 6 кВ</a:t>
            </a:r>
          </a:p>
          <a:p>
            <a:pPr marL="171450" indent="-171450" algn="just">
              <a:lnSpc>
                <a:spcPts val="156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Поддержка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Real Time Clock (RTC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Dying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Gasp,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ERPS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и др.</a:t>
            </a:r>
          </a:p>
          <a:p>
            <a:pPr marL="171450" indent="-171450" algn="just">
              <a:lnSpc>
                <a:spcPts val="156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n-lt"/>
              </a:rPr>
              <a:t>Поддержка резервных источников питания (RPS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) (кроме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DGS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1210-10XP/ME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algn="just">
              <a:lnSpc>
                <a:spcPts val="1560"/>
              </a:lnSpc>
              <a:spcAft>
                <a:spcPts val="1200"/>
              </a:spcAft>
            </a:pPr>
            <a:endParaRPr lang="ru-RU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07" y="1071546"/>
            <a:ext cx="5015593" cy="3929090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42910" y="4357694"/>
          <a:ext cx="5072097" cy="2097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996"/>
                <a:gridCol w="2221418"/>
                <a:gridCol w="1289683"/>
              </a:tblGrid>
              <a:tr h="3753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Модель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Портовая схема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PoE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бюджет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448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DGS-1210-10X/ME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8 x GE + 2 x 10G SFP+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72765"/>
                    </a:solidFill>
                  </a:tcPr>
                </a:tc>
              </a:tr>
              <a:tr h="37533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DGS-1210-10XP/ME</a:t>
                      </a: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8 x GE PoE+</a:t>
                      </a:r>
                      <a:r>
                        <a:rPr lang="sv-SE" sz="1100" b="1" baseline="0" dirty="0" smtClean="0">
                          <a:solidFill>
                            <a:schemeClr val="bg1"/>
                          </a:solidFill>
                        </a:rPr>
                        <a:t> (30 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Вт) </a:t>
                      </a: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 x 10G SFP+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0 Вт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72765"/>
                    </a:solidFill>
                  </a:tcPr>
                </a:tc>
              </a:tr>
              <a:tr h="21448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DGS-1210-10XS/ME</a:t>
                      </a: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8 x GE SFP+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 x 10G Combo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72765"/>
                    </a:solidFill>
                  </a:tcPr>
                </a:tc>
              </a:tr>
              <a:tr h="21448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DGS-1210-28X/ME</a:t>
                      </a: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24 x GE + 4 x 10G SFP+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72765"/>
                    </a:solidFill>
                  </a:tcPr>
                </a:tc>
              </a:tr>
              <a:tr h="21448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DGS-1210-28XS/ME</a:t>
                      </a: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 x GE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SFP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+ 4 x 10G SFP+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72765"/>
                    </a:solidFill>
                  </a:tcPr>
                </a:tc>
              </a:tr>
              <a:tr h="21448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DGS-1210-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X/ME</a:t>
                      </a:r>
                    </a:p>
                  </a:txBody>
                  <a:tcPr anchor="ctr"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48</a:t>
                      </a: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 x GE + 4 x 10G SFP+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727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7276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2595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50" y="0"/>
            <a:ext cx="9132550" cy="6858000"/>
          </a:xfrm>
          <a:prstGeom prst="rect">
            <a:avLst/>
          </a:prstGeom>
          <a:solidFill>
            <a:srgbClr val="172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472879" y="549274"/>
            <a:ext cx="4198242" cy="899505"/>
            <a:chOff x="2579003" y="549274"/>
            <a:chExt cx="4198242" cy="89950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79003" y="549274"/>
              <a:ext cx="4198242" cy="899505"/>
            </a:xfrm>
            <a:prstGeom prst="roundRect">
              <a:avLst>
                <a:gd name="adj" fmla="val 13674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Cond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72005" y="683991"/>
              <a:ext cx="4012239" cy="630070"/>
            </a:xfrm>
            <a:prstGeom prst="rect">
              <a:avLst/>
            </a:prstGeom>
          </p:spPr>
        </p:pic>
      </p:grpSp>
      <p:sp>
        <p:nvSpPr>
          <p:cNvPr id="7" name="Объект 2"/>
          <p:cNvSpPr txBox="1">
            <a:spLocks/>
          </p:cNvSpPr>
          <p:nvPr/>
        </p:nvSpPr>
        <p:spPr>
          <a:xfrm>
            <a:off x="476250" y="1628800"/>
            <a:ext cx="8189913" cy="4437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000" dirty="0" smtClean="0"/>
              <a:t>Бренд </a:t>
            </a:r>
            <a:r>
              <a:rPr lang="ru-RU" altLang="ru-RU" sz="2000" b="1" dirty="0"/>
              <a:t>ORIGO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принадлежит компании </a:t>
            </a:r>
            <a:r>
              <a:rPr lang="en-US" altLang="ru-RU" sz="2000" b="1" dirty="0" err="1" smtClean="0"/>
              <a:t>Hipoint</a:t>
            </a:r>
            <a:r>
              <a:rPr lang="en-US" altLang="ru-RU" sz="2000" b="1" dirty="0" smtClean="0"/>
              <a:t> </a:t>
            </a:r>
            <a:r>
              <a:rPr lang="en-US" altLang="ru-RU" sz="2000" b="1" dirty="0"/>
              <a:t>Technology C</a:t>
            </a:r>
            <a:r>
              <a:rPr lang="en-US" altLang="ru-RU" sz="2000" b="1" dirty="0" smtClean="0"/>
              <a:t>o. LTD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– глобального производителя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сетевого </a:t>
            </a:r>
            <a:r>
              <a:rPr lang="ru-RU" altLang="ru-RU" sz="2000" dirty="0"/>
              <a:t>и телекоммуникационного </a:t>
            </a:r>
            <a:r>
              <a:rPr lang="ru-RU" altLang="ru-RU" sz="2000" dirty="0" smtClean="0"/>
              <a:t>оборудования.</a:t>
            </a:r>
            <a:endParaRPr lang="ru-RU" altLang="ru-RU" sz="2000" dirty="0"/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ru-RU" sz="2000" dirty="0" err="1"/>
              <a:t>Hipoint</a:t>
            </a:r>
            <a:r>
              <a:rPr lang="en-US" altLang="ru-RU" sz="2000" dirty="0"/>
              <a:t> Technology Co. LTD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 основана </a:t>
            </a:r>
            <a:r>
              <a:rPr lang="ru-RU" altLang="ru-RU" sz="2000" dirty="0"/>
              <a:t>в 2007 году в Тайбэе, </a:t>
            </a:r>
            <a:r>
              <a:rPr lang="ru-RU" altLang="ru-RU" sz="2000" dirty="0" smtClean="0"/>
              <a:t>Тайвань.</a:t>
            </a:r>
            <a:endParaRPr lang="ru-RU" altLang="ru-RU" sz="2000" dirty="0"/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000" dirty="0" smtClean="0"/>
              <a:t>Компания владеет собственным производством </a:t>
            </a:r>
            <a:r>
              <a:rPr lang="ru-RU" altLang="ru-RU" sz="2000" dirty="0"/>
              <a:t>в </a:t>
            </a:r>
            <a:r>
              <a:rPr lang="ru-RU" altLang="ru-RU" sz="2000" dirty="0" smtClean="0"/>
              <a:t>Китае и обеспечивает полный </a:t>
            </a:r>
            <a:r>
              <a:rPr lang="ru-RU" altLang="ru-RU" sz="2000" dirty="0"/>
              <a:t>цикл разработки, производства и поддержки </a:t>
            </a:r>
            <a:r>
              <a:rPr lang="ru-RU" altLang="ru-RU" sz="2000" dirty="0" smtClean="0"/>
              <a:t>оборудования.</a:t>
            </a:r>
            <a:endParaRPr lang="ru-RU" altLang="ru-RU" sz="2000" dirty="0"/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000" dirty="0"/>
              <a:t>Сотрудничество с ведущими </a:t>
            </a:r>
            <a:r>
              <a:rPr lang="ru-RU" altLang="ru-RU" sz="2000" dirty="0" smtClean="0"/>
              <a:t>чип-</a:t>
            </a:r>
            <a:r>
              <a:rPr lang="ru-RU" altLang="ru-RU" sz="2000" dirty="0" err="1" smtClean="0"/>
              <a:t>вендорами</a:t>
            </a:r>
            <a:r>
              <a:rPr lang="ru-RU" altLang="ru-RU" sz="2000" dirty="0" smtClean="0"/>
              <a:t> позволяет компании выпускать широкий спектр оборудования.</a:t>
            </a:r>
            <a:endParaRPr lang="ru-RU" altLang="ru-RU" sz="2000" dirty="0"/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000" dirty="0" smtClean="0"/>
              <a:t>Компании принадлежат более </a:t>
            </a:r>
            <a:r>
              <a:rPr lang="ru-RU" altLang="ru-RU" sz="2000" dirty="0"/>
              <a:t>10 международных патентов на изобретения и промышленный </a:t>
            </a:r>
            <a:r>
              <a:rPr lang="ru-RU" altLang="ru-RU" sz="2000" dirty="0" smtClean="0"/>
              <a:t>дизайн.</a:t>
            </a:r>
          </a:p>
          <a:p>
            <a:pPr marL="0" indent="0" algn="just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altLang="ru-RU" sz="2000" dirty="0"/>
              <a:t>В 2016 году завод переехал из </a:t>
            </a:r>
            <a:r>
              <a:rPr lang="ru-RU" altLang="ru-RU" sz="2000" dirty="0" err="1"/>
              <a:t>Шэньчжэня</a:t>
            </a:r>
            <a:r>
              <a:rPr lang="ru-RU" altLang="ru-RU" sz="2000" dirty="0"/>
              <a:t> в промышленную зону </a:t>
            </a:r>
            <a:r>
              <a:rPr lang="ru-RU" altLang="ru-RU" sz="2000" dirty="0" err="1"/>
              <a:t>Наньмэнь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Хумэнь</a:t>
            </a:r>
            <a:r>
              <a:rPr lang="ru-RU" altLang="ru-RU" sz="2000" dirty="0"/>
              <a:t>, город </a:t>
            </a:r>
            <a:r>
              <a:rPr lang="ru-RU" altLang="ru-RU" sz="2000" dirty="0" err="1"/>
              <a:t>Дунгуань</a:t>
            </a:r>
            <a:r>
              <a:rPr lang="ru-RU" altLang="ru-RU" sz="2000" dirty="0"/>
              <a:t>, и занимает площадь более 20 000 кв. м</a:t>
            </a: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75" y="6173788"/>
            <a:ext cx="16525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4546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 Pro Light">
      <a:majorFont>
        <a:latin typeface="Myriad Pro Light"/>
        <a:ea typeface=""/>
        <a:cs typeface=""/>
      </a:majorFont>
      <a:minorFont>
        <a:latin typeface="Myria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25554</TotalTime>
  <Words>1300</Words>
  <Application>Microsoft Office PowerPoint</Application>
  <PresentationFormat>Экран (4:3)</PresentationFormat>
  <Paragraphs>350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Myriad Pro Light</vt:lpstr>
      <vt:lpstr>Myriad Pro</vt:lpstr>
      <vt:lpstr>Myriad Pro Cond</vt:lpstr>
      <vt:lpstr>Bebas Neue Bold</vt:lpstr>
      <vt:lpstr>VTB Group Cond Book</vt:lpstr>
      <vt:lpstr>Calibri</vt:lpstr>
      <vt:lpstr>Lato</vt:lpstr>
      <vt:lpstr>方正黑体繁体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Сеогей</dc:creator>
  <cp:lastModifiedBy>Rizhik</cp:lastModifiedBy>
  <cp:revision>1252</cp:revision>
  <cp:lastPrinted>2025-02-18T10:03:07Z</cp:lastPrinted>
  <dcterms:created xsi:type="dcterms:W3CDTF">2013-05-04T04:03:23Z</dcterms:created>
  <dcterms:modified xsi:type="dcterms:W3CDTF">2026-04-06T04:28:35Z</dcterms:modified>
</cp:coreProperties>
</file>