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notesSlides/notesSlide2.xml" ContentType="application/vnd.openxmlformats-officedocument.presentationml.notesSlide+xml"/>
  <Override PartName="/ppt/tags/tag15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6.xml" ContentType="application/vnd.openxmlformats-officedocument.presentationml.tags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51" r:id="rId2"/>
  </p:sldMasterIdLst>
  <p:notesMasterIdLst>
    <p:notesMasterId r:id="rId19"/>
  </p:notesMasterIdLst>
  <p:handoutMasterIdLst>
    <p:handoutMasterId r:id="rId20"/>
  </p:handoutMasterIdLst>
  <p:sldIdLst>
    <p:sldId id="426" r:id="rId3"/>
    <p:sldId id="16641738" r:id="rId4"/>
    <p:sldId id="16641735" r:id="rId5"/>
    <p:sldId id="16641713" r:id="rId6"/>
    <p:sldId id="16641736" r:id="rId7"/>
    <p:sldId id="16641728" r:id="rId8"/>
    <p:sldId id="16641737" r:id="rId9"/>
    <p:sldId id="16641724" r:id="rId10"/>
    <p:sldId id="16641725" r:id="rId11"/>
    <p:sldId id="16641718" r:id="rId12"/>
    <p:sldId id="425" r:id="rId13"/>
    <p:sldId id="340" r:id="rId14"/>
    <p:sldId id="16641731" r:id="rId15"/>
    <p:sldId id="16641732" r:id="rId16"/>
    <p:sldId id="16641739" r:id="rId17"/>
    <p:sldId id="16641740" r:id="rId18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B921B"/>
    <a:srgbClr val="C0DD4D"/>
    <a:srgbClr val="95B41E"/>
    <a:srgbClr val="6492D4"/>
    <a:srgbClr val="0B308E"/>
    <a:srgbClr val="03112B"/>
    <a:srgbClr val="6ECCAE"/>
    <a:srgbClr val="6EB67D"/>
    <a:srgbClr val="9B9AC3"/>
    <a:srgbClr val="AAC4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285ADB-1465-4FCF-8D1B-E067E37D3CEE}" type="datetimeFigureOut">
              <a:rPr lang="ru-RU" smtClean="0"/>
              <a:t>05.04.2026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A9B2AF-2D09-4280-84D1-4F6D53786F2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9946FE-7B17-4638-9F0E-B673A86B022B}" type="datetimeFigureOut">
              <a:rPr lang="ru-RU" smtClean="0"/>
              <a:t>05.04.2026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508C0F-346B-4DE8-8E88-1746AB7462B7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08C0F-346B-4DE8-8E88-1746AB7462B7}" type="slidenum">
              <a:rPr lang="ru-RU" smtClean="0"/>
              <a:t>1</a:t>
            </a:fld>
            <a:endParaRPr lang="ru-RU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08C0F-346B-4DE8-8E88-1746AB7462B7}" type="slidenum">
              <a:rPr lang="ru-RU" smtClean="0"/>
              <a:t>4</a:t>
            </a:fld>
            <a:endParaRPr lang="ru-RU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08C0F-346B-4DE8-8E88-1746AB7462B7}" type="slidenum">
              <a:rPr lang="ru-RU" smtClean="0"/>
              <a:t>8</a:t>
            </a:fld>
            <a:endParaRPr lang="ru-RU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08C0F-346B-4DE8-8E88-1746AB7462B7}" type="slidenum">
              <a:rPr lang="ru-RU" smtClean="0"/>
              <a:t>9</a:t>
            </a:fld>
            <a:endParaRPr lang="ru-RU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мещающий образ слайда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Замещающий текст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ru-RU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Стандар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Рисунок 2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-1"/>
          <a:stretch>
            <a:fillRect/>
          </a:stretch>
        </p:blipFill>
        <p:spPr>
          <a:xfrm flipV="1">
            <a:off x="0" y="0"/>
            <a:ext cx="12192000" cy="6858000"/>
          </a:xfrm>
          <a:prstGeom prst="rect">
            <a:avLst/>
          </a:prstGeom>
        </p:spPr>
      </p:pic>
      <p:pic>
        <p:nvPicPr>
          <p:cNvPr id="101" name="Рисунок 100" descr="Изображение выглядит как снимок экрана, свет, музыка&#10;&#10;Автоматически созданное описание"/>
          <p:cNvPicPr>
            <a:picLocks noChangeAspect="1"/>
          </p:cNvPicPr>
          <p:nvPr userDrawn="1"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60" y="0"/>
            <a:ext cx="12206995" cy="6858000"/>
          </a:xfrm>
          <a:prstGeom prst="rect">
            <a:avLst/>
          </a:prstGeom>
        </p:spPr>
      </p:pic>
      <p:pic>
        <p:nvPicPr>
          <p:cNvPr id="29" name="Рисунок 28" descr="Изображение выглядит как снимок экрана, синий, Красочность, черный&#10;&#10;Автоматически созданное описание"/>
          <p:cNvPicPr>
            <a:picLocks noChangeAspect="1"/>
          </p:cNvPicPr>
          <p:nvPr userDrawn="1"/>
        </p:nvPicPr>
        <p:blipFill>
          <a:blip r:embed="rId4" cstate="print"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8" t="-1" r="5442" b="-1"/>
          <a:stretch>
            <a:fillRect/>
          </a:stretch>
        </p:blipFill>
        <p:spPr>
          <a:xfrm>
            <a:off x="-5080" y="-298"/>
            <a:ext cx="12192000" cy="6858000"/>
          </a:xfrm>
          <a:prstGeom prst="rect">
            <a:avLst/>
          </a:prstGeom>
        </p:spPr>
      </p:pic>
      <p:sp>
        <p:nvSpPr>
          <p:cNvPr id="5" name="Заголовок 4"/>
          <p:cNvSpPr>
            <a:spLocks noGrp="1"/>
          </p:cNvSpPr>
          <p:nvPr>
            <p:ph type="title"/>
          </p:nvPr>
        </p:nvSpPr>
        <p:spPr>
          <a:xfrm>
            <a:off x="153670" y="121285"/>
            <a:ext cx="10302240" cy="513080"/>
          </a:xfrm>
        </p:spPr>
        <p:txBody>
          <a:bodyPr/>
          <a:lstStyle>
            <a:lvl1pPr>
              <a:defRPr sz="3200" b="1" u="none" strike="noStrike" kern="1200" cap="all" spc="0" normalizeH="0">
                <a:solidFill>
                  <a:schemeClr val="bg1"/>
                </a:solidFill>
                <a:uFillTx/>
                <a:latin typeface="Tahoma" panose="020B0604030504040204" charset="0"/>
                <a:cs typeface="Tahoma" panose="020B0604030504040204" charset="0"/>
              </a:defRPr>
            </a:lvl1pPr>
          </a:lstStyle>
          <a:p>
            <a:r>
              <a:rPr lang="ru-RU"/>
              <a:t>Образец заголовка</a:t>
            </a:r>
          </a:p>
        </p:txBody>
      </p:sp>
      <p:pic>
        <p:nvPicPr>
          <p:cNvPr id="6" name="Рисунок 5" descr="Изображение выглядит как Шрифт, Графика, логотип, текст&#10;&#10;Автоматически созданное описание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2445" y="0"/>
            <a:ext cx="1544955" cy="633730"/>
          </a:xfrm>
          <a:prstGeom prst="rect">
            <a:avLst/>
          </a:prstGeom>
        </p:spPr>
      </p:pic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>
          <a:xfrm>
            <a:off x="11648440" y="6492875"/>
            <a:ext cx="5384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FCA3A7C-4FAA-469A-AF3C-7DA6ED0D8E2A}" type="slidenum">
              <a:rPr lang="ru-RU" smtClean="0"/>
              <a:t>‹#›</a:t>
            </a:fld>
            <a:endParaRPr lang="ru-R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670" y="642620"/>
            <a:ext cx="10302240" cy="387350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 descr="Изображение выглядит как Красочность, синий, фиолетовый, Цвет электрик&#10;&#10;Автоматически созданное описание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75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/>
                <a:latin typeface="Calibri Light" panose="020F030202020403020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 Light" panose="020F0302020204030204" charset="0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4400" b="1">
                <a:effectLst/>
                <a:latin typeface="Calibri Light" panose="020F030202020403020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charset="0"/>
                <a:cs typeface="Calibri Light" panose="020F0302020204030204" charset="0"/>
              </a:defRPr>
            </a:lvl1pPr>
            <a:lvl2pPr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charset="0"/>
                <a:cs typeface="Calibri Light" panose="020F0302020204030204" charset="0"/>
              </a:defRPr>
            </a:lvl2pPr>
            <a:lvl3pPr>
              <a:defRPr sz="20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charset="0"/>
                <a:cs typeface="Calibri Light" panose="020F0302020204030204" charset="0"/>
              </a:defRPr>
            </a:lvl3pPr>
            <a:lvl4pPr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charset="0"/>
                <a:cs typeface="Calibri Light" panose="020F0302020204030204" charset="0"/>
              </a:defRPr>
            </a:lvl4pPr>
            <a:lvl5pPr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charset="0"/>
                <a:cs typeface="Calibri Light" panose="020F030202020403020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 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3750945"/>
            <a:ext cx="9843135" cy="811530"/>
          </a:xfrm>
        </p:spPr>
        <p:txBody>
          <a:bodyPr anchor="b">
            <a:noAutofit/>
          </a:bodyPr>
          <a:lstStyle>
            <a:lvl1pPr>
              <a:defRPr sz="6000">
                <a:effectLst/>
              </a:defRPr>
            </a:lvl1pPr>
          </a:lstStyle>
          <a:p>
            <a:r>
              <a:rPr lang="en-US" dirty="0">
                <a:sym typeface="+mn-ea"/>
              </a:rP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7321550" cy="647555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4400" b="0" i="0">
                <a:effectLst/>
              </a:defRPr>
            </a:lvl1pPr>
          </a:lstStyle>
          <a:p>
            <a:r>
              <a:rPr lang="en-US" dirty="0">
                <a:sym typeface="+mn-ea"/>
              </a:rPr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charset="0"/>
                <a:cs typeface="Calibri Light" panose="020F0302020204030204" charset="0"/>
              </a:defRPr>
            </a:lvl1pPr>
            <a:lvl2pPr>
              <a:lnSpc>
                <a:spcPct val="15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charset="0"/>
                <a:cs typeface="Calibri Light" panose="020F0302020204030204" charset="0"/>
              </a:defRPr>
            </a:lvl2pPr>
            <a:lvl3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charset="0"/>
                <a:cs typeface="Calibri Light" panose="020F0302020204030204" charset="0"/>
              </a:defRPr>
            </a:lvl3pPr>
            <a:lvl4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charset="0"/>
                <a:cs typeface="Calibri Light" panose="020F0302020204030204" charset="0"/>
              </a:defRPr>
            </a:lvl4pPr>
            <a:lvl5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charset="0"/>
                <a:cs typeface="Calibri Light" panose="020F030202020403020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kumimoji="0" lang="en-US" sz="2800" b="0" i="0" u="none" strike="noStrike" kern="1200" cap="none" spc="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 Light" panose="020F0302020204030204" charset="0"/>
                <a:ea typeface="+mn-ea"/>
                <a:cs typeface="+mn-cs"/>
              </a:defRPr>
            </a:lvl1pPr>
            <a:lvl2pPr>
              <a:lnSpc>
                <a:spcPct val="15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>
                <a:sym typeface="+mn-ea"/>
              </a:rPr>
              <a:t>Second level</a:t>
            </a:r>
            <a:endParaRPr lang="en-US" dirty="0"/>
          </a:p>
          <a:p>
            <a:pPr lvl="2"/>
            <a:r>
              <a:rPr lang="en-US" dirty="0">
                <a:sym typeface="+mn-ea"/>
              </a:rPr>
              <a:t>Third level</a:t>
            </a:r>
            <a:endParaRPr lang="en-US" dirty="0"/>
          </a:p>
          <a:p>
            <a:pPr lvl="3"/>
            <a:r>
              <a:rPr lang="en-US" dirty="0">
                <a:sym typeface="+mn-ea"/>
              </a:rPr>
              <a:t>Fourth level</a:t>
            </a:r>
            <a:endParaRPr lang="en-US" dirty="0"/>
          </a:p>
          <a:p>
            <a:pPr lvl="4"/>
            <a:r>
              <a:rPr lang="en-US" dirty="0">
                <a:sym typeface="+mn-ea"/>
              </a:rPr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>
              <a:defRPr sz="4400"/>
            </a:lvl1pPr>
          </a:lstStyle>
          <a:p>
            <a:r>
              <a:rPr lang="en-US" dirty="0">
                <a:sym typeface="+mn-ea"/>
              </a:rPr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latin typeface="Calibri Light" panose="020F0302020204030204" charset="0"/>
                <a:cs typeface="Calibri Light" panose="020F030202020403020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latin typeface="Calibri Light" panose="020F0302020204030204" charset="0"/>
                <a:cs typeface="Calibri Light" panose="020F030202020403020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en-US" dirty="0">
                <a:sym typeface="+mn-ea"/>
              </a:rPr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400" b="0">
                <a:effectLst/>
                <a:latin typeface="Calibri Light" panose="020F0302020204030204" charset="0"/>
                <a:cs typeface="Calibri Light" panose="020F030202020403020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3200" b="0">
                <a:effectLst/>
                <a:latin typeface="Calibri Light" panose="020F0302020204030204" charset="0"/>
                <a:cs typeface="Calibri Light" panose="020F030202020403020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en-US" smtClean="0"/>
              <a:t>4/5/2026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en-US" dirty="0">
                <a:sym typeface="+mn-ea"/>
              </a:rPr>
              <a:t>Click to edit Master text styles</a:t>
            </a:r>
            <a:endParaRPr lang="en-US" dirty="0"/>
          </a:p>
          <a:p>
            <a:pPr lvl="1"/>
            <a:r>
              <a:rPr lang="en-US" dirty="0">
                <a:sym typeface="+mn-ea"/>
              </a:rPr>
              <a:t>Second level</a:t>
            </a:r>
            <a:endParaRPr lang="en-US" dirty="0"/>
          </a:p>
          <a:p>
            <a:pPr lvl="2"/>
            <a:r>
              <a:rPr lang="en-US" dirty="0">
                <a:sym typeface="+mn-ea"/>
              </a:rPr>
              <a:t>Third level</a:t>
            </a:r>
            <a:endParaRPr lang="en-US" dirty="0"/>
          </a:p>
          <a:p>
            <a:pPr lvl="3"/>
            <a:r>
              <a:rPr lang="en-US" dirty="0">
                <a:sym typeface="+mn-ea"/>
              </a:rPr>
              <a:t>Fourth level</a:t>
            </a:r>
            <a:endParaRPr lang="en-US" dirty="0"/>
          </a:p>
          <a:p>
            <a:pPr lvl="4"/>
            <a:r>
              <a:rPr lang="en-US" dirty="0">
                <a:sym typeface="+mn-ea"/>
              </a:rPr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10" Type="http://schemas.openxmlformats.org/officeDocument/2006/relationships/slideLayout" Target="../slideLayouts/slideLayout1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A4A3FD-5DAE-4863-8090-994D530C7653}" type="datetimeFigureOut">
              <a:rPr lang="ru-RU" smtClean="0"/>
              <a:t>05.04.2026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3A7C-4FAA-469A-AF3C-7DA6ED0D8E2A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en-US" smtClean="0"/>
              <a:t>4/5/2026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Calibri Light" panose="020F0302020204030204" charset="0"/>
                <a:cs typeface="Calibri Light" panose="020F030202020403020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Calibri Light" panose="020F0302020204030204" charset="0"/>
                <a:cs typeface="Calibri Light" panose="020F0302020204030204" charset="0"/>
              </a:defRPr>
            </a:lvl1pPr>
          </a:lstStyle>
          <a:p>
            <a:fld id="{49AE70B2-8BF9-45C0-BB95-33D1B9D3A854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Calibri Light" panose="020F0302020204030204" charset="0"/>
          <a:ea typeface="+mj-ea"/>
          <a:cs typeface="+mj-cs"/>
        </a:defRPr>
      </a:lvl1pPr>
    </p:titleStyle>
    <p:bodyStyle>
      <a:lvl1pPr marL="0" marR="0" indent="0" algn="l" defTabSz="914400" rtl="0" eaLnBrk="1" fontAlgn="auto" latinLnBrk="0" hangingPunct="1">
        <a:lnSpc>
          <a:spcPct val="90000"/>
        </a:lnSpc>
        <a:spcBef>
          <a:spcPts val="1000"/>
        </a:spcBef>
        <a:spcAft>
          <a:spcPts val="0"/>
        </a:spcAft>
        <a:buClrTx/>
        <a:buSzTx/>
        <a:buFont typeface="Arial" panose="020B0604020202020204" pitchFamily="34" charset="0"/>
        <a:buNone/>
        <a:defRPr sz="2800" b="0" kern="1200">
          <a:solidFill>
            <a:schemeClr val="tx1"/>
          </a:solidFill>
          <a:latin typeface="Calibri Light" panose="020F030202020403020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 baseline="0">
          <a:solidFill>
            <a:schemeClr val="tx1"/>
          </a:solidFill>
          <a:latin typeface="Calibri Light" panose="020F030202020403020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 baseline="0">
          <a:solidFill>
            <a:schemeClr val="tx1"/>
          </a:solidFill>
          <a:effectLst/>
          <a:latin typeface="Calibri Light" panose="020F0302020204030204" charset="0"/>
          <a:ea typeface="+mn-ea"/>
          <a:cs typeface="Calibri Light" panose="020F030202020403020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 baseline="0">
          <a:solidFill>
            <a:schemeClr val="tx1"/>
          </a:solidFill>
          <a:effectLst/>
          <a:latin typeface="Calibri Light" panose="020F0302020204030204" charset="0"/>
          <a:ea typeface="+mn-ea"/>
          <a:cs typeface="Calibri Light" panose="020F030202020403020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 baseline="0">
          <a:solidFill>
            <a:schemeClr val="tx1"/>
          </a:solidFill>
          <a:effectLst/>
          <a:latin typeface="Calibri Light" panose="020F0302020204030204" charset="0"/>
          <a:ea typeface="+mn-ea"/>
          <a:cs typeface="Calibri Light" panose="020F030202020403020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tags" Target="../tags/tag13.xml"/><Relationship Id="rId18" Type="http://schemas.openxmlformats.org/officeDocument/2006/relationships/image" Target="../media/image11.png"/><Relationship Id="rId3" Type="http://schemas.openxmlformats.org/officeDocument/2006/relationships/tags" Target="../tags/tag3.xml"/><Relationship Id="rId21" Type="http://schemas.microsoft.com/office/2007/relationships/hdphoto" Target="../media/hdphoto3.wdp"/><Relationship Id="rId7" Type="http://schemas.openxmlformats.org/officeDocument/2006/relationships/tags" Target="../tags/tag7.xml"/><Relationship Id="rId12" Type="http://schemas.openxmlformats.org/officeDocument/2006/relationships/tags" Target="../tags/tag12.xml"/><Relationship Id="rId17" Type="http://schemas.openxmlformats.org/officeDocument/2006/relationships/image" Target="../media/image10.png"/><Relationship Id="rId2" Type="http://schemas.openxmlformats.org/officeDocument/2006/relationships/tags" Target="../tags/tag2.xml"/><Relationship Id="rId16" Type="http://schemas.openxmlformats.org/officeDocument/2006/relationships/image" Target="../media/image9.png"/><Relationship Id="rId20" Type="http://schemas.openxmlformats.org/officeDocument/2006/relationships/image" Target="../media/image12.png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tags" Target="../tags/tag11.xml"/><Relationship Id="rId24" Type="http://schemas.openxmlformats.org/officeDocument/2006/relationships/image" Target="../media/image14.png"/><Relationship Id="rId5" Type="http://schemas.openxmlformats.org/officeDocument/2006/relationships/tags" Target="../tags/tag5.xml"/><Relationship Id="rId15" Type="http://schemas.openxmlformats.org/officeDocument/2006/relationships/slideLayout" Target="../slideLayouts/slideLayout1.xml"/><Relationship Id="rId23" Type="http://schemas.microsoft.com/office/2007/relationships/hdphoto" Target="../media/hdphoto4.wdp"/><Relationship Id="rId10" Type="http://schemas.openxmlformats.org/officeDocument/2006/relationships/tags" Target="../tags/tag10.xml"/><Relationship Id="rId19" Type="http://schemas.microsoft.com/office/2007/relationships/hdphoto" Target="../media/hdphoto2.wdp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tags" Target="../tags/tag14.xml"/><Relationship Id="rId22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5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11" Type="http://schemas.openxmlformats.org/officeDocument/2006/relationships/image" Target="../media/image23.png"/><Relationship Id="rId5" Type="http://schemas.openxmlformats.org/officeDocument/2006/relationships/image" Target="../media/image18.png"/><Relationship Id="rId10" Type="http://schemas.openxmlformats.org/officeDocument/2006/relationships/image" Target="../media/image22.png"/><Relationship Id="rId4" Type="http://schemas.openxmlformats.org/officeDocument/2006/relationships/image" Target="../media/image17.png"/><Relationship Id="rId9" Type="http://schemas.microsoft.com/office/2007/relationships/hdphoto" Target="../media/hdphoto5.wdp"/><Relationship Id="rId1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28.png"/><Relationship Id="rId4" Type="http://schemas.openxmlformats.org/officeDocument/2006/relationships/image" Target="../media/image2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sv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5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8.jpe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3" Type="http://schemas.openxmlformats.org/officeDocument/2006/relationships/image" Target="../media/image52.png"/><Relationship Id="rId7" Type="http://schemas.microsoft.com/office/2007/relationships/hdphoto" Target="../media/hdphoto7.wdp"/><Relationship Id="rId12" Type="http://schemas.openxmlformats.org/officeDocument/2006/relationships/image" Target="../media/image59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4.png"/><Relationship Id="rId11" Type="http://schemas.openxmlformats.org/officeDocument/2006/relationships/image" Target="../media/image58.jpeg"/><Relationship Id="rId5" Type="http://schemas.openxmlformats.org/officeDocument/2006/relationships/image" Target="../media/image53.png"/><Relationship Id="rId10" Type="http://schemas.openxmlformats.org/officeDocument/2006/relationships/image" Target="../media/image57.png"/><Relationship Id="rId4" Type="http://schemas.microsoft.com/office/2007/relationships/hdphoto" Target="../media/hdphoto6.wdp"/><Relationship Id="rId9" Type="http://schemas.openxmlformats.org/officeDocument/2006/relationships/image" Target="../media/image56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image" Target="../media/image61.jpeg"/><Relationship Id="rId7" Type="http://schemas.openxmlformats.org/officeDocument/2006/relationships/image" Target="../media/image65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4.jpeg"/><Relationship Id="rId11" Type="http://schemas.openxmlformats.org/officeDocument/2006/relationships/image" Target="../media/image69.jpeg"/><Relationship Id="rId5" Type="http://schemas.openxmlformats.org/officeDocument/2006/relationships/image" Target="../media/image63.png"/><Relationship Id="rId10" Type="http://schemas.openxmlformats.org/officeDocument/2006/relationships/image" Target="../media/image68.png"/><Relationship Id="rId4" Type="http://schemas.openxmlformats.org/officeDocument/2006/relationships/image" Target="../media/image62.png"/><Relationship Id="rId9" Type="http://schemas.openxmlformats.org/officeDocument/2006/relationships/image" Target="../media/image6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6.xml"/><Relationship Id="rId4" Type="http://schemas.openxmlformats.org/officeDocument/2006/relationships/image" Target="../media/image7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7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 descr="Изображение выглядит как пузырь, снимок экрана, свет&#10;&#10;Автоматически созданное описание"/>
          <p:cNvPicPr>
            <a:picLocks noChangeAspect="1"/>
          </p:cNvPicPr>
          <p:nvPr/>
        </p:nvPicPr>
        <p:blipFill>
          <a:blip r:embed="rId3"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7" t="9998" r="30394" b="1096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Номер слайда 5"/>
          <p:cNvSpPr txBox="1"/>
          <p:nvPr/>
        </p:nvSpPr>
        <p:spPr>
          <a:xfrm>
            <a:off x="835696" y="2074545"/>
            <a:ext cx="8417360" cy="2462213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4000" cap="all" dirty="0">
                <a:solidFill>
                  <a:schemeClr val="bg1"/>
                </a:solidFill>
                <a:uFillTx/>
                <a:latin typeface="Tahoma" panose="020B0604030504040204" charset="0"/>
                <a:ea typeface="Arial" panose="020B0604020202020204" pitchFamily="34" charset="0"/>
                <a:cs typeface="Tahoma" panose="020B0604030504040204" charset="0"/>
              </a:rPr>
              <a:t>ЗАЩИТА ПЕРСОНАЛА И ТРАНСПОРТА.</a:t>
            </a:r>
          </a:p>
          <a:p>
            <a:pPr algn="l"/>
            <a:r>
              <a:rPr lang="ru-RU" sz="4000" cap="all" dirty="0">
                <a:solidFill>
                  <a:schemeClr val="bg1"/>
                </a:solidFill>
                <a:latin typeface="Tahoma" panose="020B0604030504040204" charset="0"/>
                <a:ea typeface="Arial" panose="020B0604020202020204" pitchFamily="34" charset="0"/>
                <a:cs typeface="Tahoma" panose="020B0604030504040204" charset="0"/>
              </a:rPr>
              <a:t>СОКРАЩЕНИЕ ЗАТРАТ НА ПЕРЕДАЧУ И ХРАНЕНИЕ ВИДЕО</a:t>
            </a:r>
            <a:endParaRPr lang="ru-RU" sz="4000" cap="all" dirty="0">
              <a:solidFill>
                <a:schemeClr val="bg1"/>
              </a:solidFill>
              <a:uFillTx/>
              <a:latin typeface="Tahoma" panose="020B0604030504040204" charset="0"/>
              <a:ea typeface="Arial" panose="020B0604020202020204" pitchFamily="34" charset="0"/>
              <a:cs typeface="Tahoma" panose="020B0604030504040204" charset="0"/>
            </a:endParaRPr>
          </a:p>
        </p:txBody>
      </p:sp>
      <p:pic>
        <p:nvPicPr>
          <p:cNvPr id="3" name="Рисунок 2" descr="Изображение выглядит как Шрифт, Графика, логотип, текст&#10;&#10;Автоматически созданное описание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75895"/>
            <a:ext cx="3888105" cy="1722755"/>
          </a:xfrm>
          <a:prstGeom prst="rect">
            <a:avLst/>
          </a:prstGeom>
        </p:spPr>
      </p:pic>
      <p:pic>
        <p:nvPicPr>
          <p:cNvPr id="20" name="Рисунок 19" descr="Изображение выглядит как цилиндр&#10;&#10;Автоматически созданное описание"/>
          <p:cNvPicPr>
            <a:picLocks noChangeAspect="1"/>
          </p:cNvPicPr>
          <p:nvPr/>
        </p:nvPicPr>
        <p:blipFill>
          <a:blip r:embed="rId6" cstate="print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796659" y="75501"/>
            <a:ext cx="2576863" cy="2576863"/>
          </a:xfrm>
          <a:prstGeom prst="rect">
            <a:avLst/>
          </a:prstGeom>
        </p:spPr>
      </p:pic>
      <p:sp>
        <p:nvSpPr>
          <p:cNvPr id="4" name="Текстовое поле 3"/>
          <p:cNvSpPr txBox="1"/>
          <p:nvPr/>
        </p:nvSpPr>
        <p:spPr>
          <a:xfrm>
            <a:off x="835696" y="4850163"/>
            <a:ext cx="5725690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ru-RU" altLang="en-US" sz="2400" dirty="0">
                <a:solidFill>
                  <a:schemeClr val="bg1"/>
                </a:solidFill>
              </a:rPr>
              <a:t>на основе искусственного интеллекта </a:t>
            </a:r>
            <a:endParaRPr lang="en-US" altLang="en-US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Изображение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6">
            <a:lum bright="-18000" contrast="-36000"/>
          </a:blip>
          <a:srcRect l="16691" r="7117"/>
          <a:stretch>
            <a:fillRect/>
          </a:stretch>
        </p:blipFill>
        <p:spPr>
          <a:xfrm>
            <a:off x="153670" y="4462780"/>
            <a:ext cx="3715385" cy="2446020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7" name="Рисунок 5" descr="C:/Users/Валерия/Downloads/2026-04-03_10-59-40.png2026-04-03_10-59-4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7">
            <a:lum bright="-6000"/>
          </a:blip>
          <a:srcRect l="12399" r="12399"/>
          <a:stretch>
            <a:fillRect/>
          </a:stretch>
        </p:blipFill>
        <p:spPr>
          <a:xfrm>
            <a:off x="306705" y="1156335"/>
            <a:ext cx="3347720" cy="2172970"/>
          </a:xfrm>
          <a:prstGeom prst="roundRect">
            <a:avLst>
              <a:gd name="adj" fmla="val 0"/>
            </a:avLst>
          </a:prstGeom>
          <a:effectLst>
            <a:softEdge rad="3175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53670" y="318135"/>
            <a:ext cx="12033885" cy="513080"/>
          </a:xfrm>
        </p:spPr>
        <p:txBody>
          <a:bodyPr>
            <a:noAutofit/>
          </a:bodyPr>
          <a:lstStyle/>
          <a:p>
            <a:pPr algn="ctr"/>
            <a:r>
              <a:rPr lang="en-US" altLang="en-US" sz="3600"/>
              <a:t>Наши</a:t>
            </a:r>
            <a:r>
              <a:rPr lang="en-US" altLang="ru-RU" sz="3600"/>
              <a:t> </a:t>
            </a:r>
            <a:r>
              <a:rPr lang="en-US" altLang="en-US" sz="3600"/>
              <a:t>продукты</a:t>
            </a:r>
          </a:p>
        </p:txBody>
      </p:sp>
      <p:sp>
        <p:nvSpPr>
          <p:cNvPr id="4" name="Замещающий 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A3A7C-4FAA-469A-AF3C-7DA6ED0D8E2A}" type="slidenum">
              <a:rPr lang="ru-RU" smtClean="0"/>
              <a:t>2</a:t>
            </a:fld>
            <a:endParaRPr lang="ru-RU"/>
          </a:p>
        </p:txBody>
      </p:sp>
      <p:sp>
        <p:nvSpPr>
          <p:cNvPr id="14" name="Freeform 7"/>
          <p:cNvSpPr/>
          <p:nvPr/>
        </p:nvSpPr>
        <p:spPr bwMode="auto">
          <a:xfrm>
            <a:off x="6227120" y="2993222"/>
            <a:ext cx="2425478" cy="2424605"/>
          </a:xfrm>
          <a:custGeom>
            <a:avLst/>
            <a:gdLst>
              <a:gd name="T0" fmla="*/ 443 w 862"/>
              <a:gd name="T1" fmla="*/ 0 h 861"/>
              <a:gd name="T2" fmla="*/ 373 w 862"/>
              <a:gd name="T3" fmla="*/ 223 h 861"/>
              <a:gd name="T4" fmla="*/ 431 w 862"/>
              <a:gd name="T5" fmla="*/ 215 h 861"/>
              <a:gd name="T6" fmla="*/ 646 w 862"/>
              <a:gd name="T7" fmla="*/ 430 h 861"/>
              <a:gd name="T8" fmla="*/ 431 w 862"/>
              <a:gd name="T9" fmla="*/ 645 h 861"/>
              <a:gd name="T10" fmla="*/ 216 w 862"/>
              <a:gd name="T11" fmla="*/ 430 h 861"/>
              <a:gd name="T12" fmla="*/ 264 w 862"/>
              <a:gd name="T13" fmla="*/ 294 h 861"/>
              <a:gd name="T14" fmla="*/ 106 w 862"/>
              <a:gd name="T15" fmla="*/ 147 h 861"/>
              <a:gd name="T16" fmla="*/ 0 w 862"/>
              <a:gd name="T17" fmla="*/ 430 h 861"/>
              <a:gd name="T18" fmla="*/ 431 w 862"/>
              <a:gd name="T19" fmla="*/ 861 h 861"/>
              <a:gd name="T20" fmla="*/ 862 w 862"/>
              <a:gd name="T21" fmla="*/ 430 h 861"/>
              <a:gd name="T22" fmla="*/ 443 w 862"/>
              <a:gd name="T23" fmla="*/ 0 h 8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862" h="861">
                <a:moveTo>
                  <a:pt x="443" y="0"/>
                </a:moveTo>
                <a:cubicBezTo>
                  <a:pt x="439" y="80"/>
                  <a:pt x="415" y="156"/>
                  <a:pt x="373" y="223"/>
                </a:cubicBezTo>
                <a:cubicBezTo>
                  <a:pt x="391" y="218"/>
                  <a:pt x="411" y="215"/>
                  <a:pt x="431" y="215"/>
                </a:cubicBezTo>
                <a:cubicBezTo>
                  <a:pt x="550" y="215"/>
                  <a:pt x="646" y="311"/>
                  <a:pt x="646" y="430"/>
                </a:cubicBezTo>
                <a:cubicBezTo>
                  <a:pt x="646" y="549"/>
                  <a:pt x="550" y="645"/>
                  <a:pt x="431" y="645"/>
                </a:cubicBezTo>
                <a:cubicBezTo>
                  <a:pt x="312" y="645"/>
                  <a:pt x="216" y="549"/>
                  <a:pt x="216" y="430"/>
                </a:cubicBezTo>
                <a:cubicBezTo>
                  <a:pt x="216" y="378"/>
                  <a:pt x="234" y="331"/>
                  <a:pt x="264" y="294"/>
                </a:cubicBezTo>
                <a:cubicBezTo>
                  <a:pt x="106" y="147"/>
                  <a:pt x="106" y="147"/>
                  <a:pt x="106" y="147"/>
                </a:cubicBezTo>
                <a:cubicBezTo>
                  <a:pt x="40" y="223"/>
                  <a:pt x="0" y="322"/>
                  <a:pt x="0" y="430"/>
                </a:cubicBezTo>
                <a:cubicBezTo>
                  <a:pt x="0" y="668"/>
                  <a:pt x="193" y="861"/>
                  <a:pt x="431" y="861"/>
                </a:cubicBezTo>
                <a:cubicBezTo>
                  <a:pt x="669" y="861"/>
                  <a:pt x="862" y="668"/>
                  <a:pt x="862" y="430"/>
                </a:cubicBezTo>
                <a:cubicBezTo>
                  <a:pt x="862" y="196"/>
                  <a:pt x="675" y="6"/>
                  <a:pt x="443" y="0"/>
                </a:cubicBezTo>
                <a:close/>
              </a:path>
            </a:pathLst>
          </a:custGeom>
          <a:solidFill>
            <a:srgbClr val="95B41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>
              <a:solidFill>
                <a:schemeClr val="lt1"/>
              </a:solidFill>
              <a:sym typeface="+mn-lt"/>
            </a:endParaRPr>
          </a:p>
        </p:txBody>
      </p:sp>
      <p:sp>
        <p:nvSpPr>
          <p:cNvPr id="15" name="Freeform 6"/>
          <p:cNvSpPr/>
          <p:nvPr>
            <p:custDataLst>
              <p:tags r:id="rId3"/>
            </p:custDataLst>
          </p:nvPr>
        </p:nvSpPr>
        <p:spPr bwMode="auto">
          <a:xfrm>
            <a:off x="4941855" y="1707300"/>
            <a:ext cx="2421911" cy="2111867"/>
          </a:xfrm>
          <a:custGeom>
            <a:avLst/>
            <a:gdLst>
              <a:gd name="T0" fmla="*/ 739 w 861"/>
              <a:gd name="T1" fmla="*/ 731 h 750"/>
              <a:gd name="T2" fmla="*/ 739 w 861"/>
              <a:gd name="T3" fmla="*/ 730 h 750"/>
              <a:gd name="T4" fmla="*/ 861 w 861"/>
              <a:gd name="T5" fmla="*/ 431 h 750"/>
              <a:gd name="T6" fmla="*/ 430 w 861"/>
              <a:gd name="T7" fmla="*/ 0 h 750"/>
              <a:gd name="T8" fmla="*/ 0 w 861"/>
              <a:gd name="T9" fmla="*/ 431 h 750"/>
              <a:gd name="T10" fmla="*/ 120 w 861"/>
              <a:gd name="T11" fmla="*/ 729 h 750"/>
              <a:gd name="T12" fmla="*/ 120 w 861"/>
              <a:gd name="T13" fmla="*/ 730 h 750"/>
              <a:gd name="T14" fmla="*/ 132 w 861"/>
              <a:gd name="T15" fmla="*/ 742 h 750"/>
              <a:gd name="T16" fmla="*/ 284 w 861"/>
              <a:gd name="T17" fmla="*/ 589 h 750"/>
              <a:gd name="T18" fmla="*/ 278 w 861"/>
              <a:gd name="T19" fmla="*/ 583 h 750"/>
              <a:gd name="T20" fmla="*/ 277 w 861"/>
              <a:gd name="T21" fmla="*/ 582 h 750"/>
              <a:gd name="T22" fmla="*/ 215 w 861"/>
              <a:gd name="T23" fmla="*/ 431 h 750"/>
              <a:gd name="T24" fmla="*/ 430 w 861"/>
              <a:gd name="T25" fmla="*/ 215 h 750"/>
              <a:gd name="T26" fmla="*/ 645 w 861"/>
              <a:gd name="T27" fmla="*/ 431 h 750"/>
              <a:gd name="T28" fmla="*/ 584 w 861"/>
              <a:gd name="T29" fmla="*/ 581 h 750"/>
              <a:gd name="T30" fmla="*/ 584 w 861"/>
              <a:gd name="T31" fmla="*/ 581 h 750"/>
              <a:gd name="T32" fmla="*/ 584 w 861"/>
              <a:gd name="T33" fmla="*/ 581 h 750"/>
              <a:gd name="T34" fmla="*/ 563 w 861"/>
              <a:gd name="T35" fmla="*/ 603 h 750"/>
              <a:gd name="T36" fmla="*/ 721 w 861"/>
              <a:gd name="T37" fmla="*/ 750 h 750"/>
              <a:gd name="T38" fmla="*/ 739 w 861"/>
              <a:gd name="T39" fmla="*/ 731 h 7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861" h="750">
                <a:moveTo>
                  <a:pt x="739" y="731"/>
                </a:moveTo>
                <a:cubicBezTo>
                  <a:pt x="739" y="730"/>
                  <a:pt x="739" y="730"/>
                  <a:pt x="739" y="730"/>
                </a:cubicBezTo>
                <a:cubicBezTo>
                  <a:pt x="814" y="653"/>
                  <a:pt x="861" y="547"/>
                  <a:pt x="861" y="431"/>
                </a:cubicBezTo>
                <a:cubicBezTo>
                  <a:pt x="861" y="193"/>
                  <a:pt x="668" y="0"/>
                  <a:pt x="430" y="0"/>
                </a:cubicBezTo>
                <a:cubicBezTo>
                  <a:pt x="192" y="0"/>
                  <a:pt x="0" y="193"/>
                  <a:pt x="0" y="431"/>
                </a:cubicBezTo>
                <a:cubicBezTo>
                  <a:pt x="0" y="547"/>
                  <a:pt x="45" y="652"/>
                  <a:pt x="120" y="729"/>
                </a:cubicBezTo>
                <a:cubicBezTo>
                  <a:pt x="120" y="730"/>
                  <a:pt x="120" y="730"/>
                  <a:pt x="120" y="730"/>
                </a:cubicBezTo>
                <a:cubicBezTo>
                  <a:pt x="124" y="734"/>
                  <a:pt x="128" y="738"/>
                  <a:pt x="132" y="742"/>
                </a:cubicBezTo>
                <a:cubicBezTo>
                  <a:pt x="284" y="589"/>
                  <a:pt x="284" y="589"/>
                  <a:pt x="284" y="589"/>
                </a:cubicBezTo>
                <a:cubicBezTo>
                  <a:pt x="282" y="587"/>
                  <a:pt x="280" y="585"/>
                  <a:pt x="278" y="583"/>
                </a:cubicBezTo>
                <a:cubicBezTo>
                  <a:pt x="277" y="582"/>
                  <a:pt x="277" y="582"/>
                  <a:pt x="277" y="582"/>
                </a:cubicBezTo>
                <a:cubicBezTo>
                  <a:pt x="239" y="543"/>
                  <a:pt x="215" y="490"/>
                  <a:pt x="215" y="431"/>
                </a:cubicBezTo>
                <a:cubicBezTo>
                  <a:pt x="215" y="312"/>
                  <a:pt x="311" y="215"/>
                  <a:pt x="430" y="215"/>
                </a:cubicBezTo>
                <a:cubicBezTo>
                  <a:pt x="549" y="215"/>
                  <a:pt x="645" y="312"/>
                  <a:pt x="645" y="431"/>
                </a:cubicBezTo>
                <a:cubicBezTo>
                  <a:pt x="645" y="489"/>
                  <a:pt x="622" y="542"/>
                  <a:pt x="584" y="581"/>
                </a:cubicBezTo>
                <a:cubicBezTo>
                  <a:pt x="584" y="581"/>
                  <a:pt x="584" y="581"/>
                  <a:pt x="584" y="581"/>
                </a:cubicBezTo>
                <a:cubicBezTo>
                  <a:pt x="584" y="581"/>
                  <a:pt x="584" y="581"/>
                  <a:pt x="584" y="581"/>
                </a:cubicBezTo>
                <a:cubicBezTo>
                  <a:pt x="577" y="588"/>
                  <a:pt x="570" y="596"/>
                  <a:pt x="563" y="603"/>
                </a:cubicBezTo>
                <a:cubicBezTo>
                  <a:pt x="721" y="750"/>
                  <a:pt x="721" y="750"/>
                  <a:pt x="721" y="750"/>
                </a:cubicBezTo>
                <a:cubicBezTo>
                  <a:pt x="727" y="743"/>
                  <a:pt x="733" y="737"/>
                  <a:pt x="739" y="731"/>
                </a:cubicBezTo>
                <a:close/>
              </a:path>
            </a:pathLst>
          </a:custGeom>
          <a:solidFill>
            <a:srgbClr val="0B308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>
              <a:solidFill>
                <a:schemeClr val="lt1"/>
              </a:solidFill>
              <a:sym typeface="+mn-lt"/>
            </a:endParaRPr>
          </a:p>
        </p:txBody>
      </p:sp>
      <p:sp>
        <p:nvSpPr>
          <p:cNvPr id="30" name="Freeform 5"/>
          <p:cNvSpPr/>
          <p:nvPr>
            <p:custDataLst>
              <p:tags r:id="rId4"/>
            </p:custDataLst>
          </p:nvPr>
        </p:nvSpPr>
        <p:spPr bwMode="auto">
          <a:xfrm>
            <a:off x="3654210" y="2993222"/>
            <a:ext cx="2421911" cy="2424605"/>
          </a:xfrm>
          <a:custGeom>
            <a:avLst/>
            <a:gdLst>
              <a:gd name="T0" fmla="*/ 646 w 861"/>
              <a:gd name="T1" fmla="*/ 430 h 861"/>
              <a:gd name="T2" fmla="*/ 430 w 861"/>
              <a:gd name="T3" fmla="*/ 645 h 861"/>
              <a:gd name="T4" fmla="*/ 215 w 861"/>
              <a:gd name="T5" fmla="*/ 430 h 861"/>
              <a:gd name="T6" fmla="*/ 430 w 861"/>
              <a:gd name="T7" fmla="*/ 215 h 861"/>
              <a:gd name="T8" fmla="*/ 488 w 861"/>
              <a:gd name="T9" fmla="*/ 223 h 861"/>
              <a:gd name="T10" fmla="*/ 418 w 861"/>
              <a:gd name="T11" fmla="*/ 0 h 861"/>
              <a:gd name="T12" fmla="*/ 0 w 861"/>
              <a:gd name="T13" fmla="*/ 430 h 861"/>
              <a:gd name="T14" fmla="*/ 430 w 861"/>
              <a:gd name="T15" fmla="*/ 861 h 861"/>
              <a:gd name="T16" fmla="*/ 861 w 861"/>
              <a:gd name="T17" fmla="*/ 430 h 861"/>
              <a:gd name="T18" fmla="*/ 742 w 861"/>
              <a:gd name="T19" fmla="*/ 133 h 861"/>
              <a:gd name="T20" fmla="*/ 590 w 861"/>
              <a:gd name="T21" fmla="*/ 286 h 861"/>
              <a:gd name="T22" fmla="*/ 646 w 861"/>
              <a:gd name="T23" fmla="*/ 430 h 8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861" h="861">
                <a:moveTo>
                  <a:pt x="646" y="430"/>
                </a:moveTo>
                <a:cubicBezTo>
                  <a:pt x="646" y="549"/>
                  <a:pt x="549" y="645"/>
                  <a:pt x="430" y="645"/>
                </a:cubicBezTo>
                <a:cubicBezTo>
                  <a:pt x="311" y="645"/>
                  <a:pt x="215" y="549"/>
                  <a:pt x="215" y="430"/>
                </a:cubicBezTo>
                <a:cubicBezTo>
                  <a:pt x="215" y="311"/>
                  <a:pt x="311" y="215"/>
                  <a:pt x="430" y="215"/>
                </a:cubicBezTo>
                <a:cubicBezTo>
                  <a:pt x="450" y="215"/>
                  <a:pt x="470" y="218"/>
                  <a:pt x="488" y="223"/>
                </a:cubicBezTo>
                <a:cubicBezTo>
                  <a:pt x="447" y="156"/>
                  <a:pt x="422" y="80"/>
                  <a:pt x="418" y="0"/>
                </a:cubicBezTo>
                <a:cubicBezTo>
                  <a:pt x="186" y="6"/>
                  <a:pt x="0" y="196"/>
                  <a:pt x="0" y="430"/>
                </a:cubicBezTo>
                <a:cubicBezTo>
                  <a:pt x="0" y="668"/>
                  <a:pt x="192" y="861"/>
                  <a:pt x="430" y="861"/>
                </a:cubicBezTo>
                <a:cubicBezTo>
                  <a:pt x="668" y="861"/>
                  <a:pt x="861" y="668"/>
                  <a:pt x="861" y="430"/>
                </a:cubicBezTo>
                <a:cubicBezTo>
                  <a:pt x="861" y="315"/>
                  <a:pt x="816" y="211"/>
                  <a:pt x="742" y="133"/>
                </a:cubicBezTo>
                <a:cubicBezTo>
                  <a:pt x="590" y="286"/>
                  <a:pt x="590" y="286"/>
                  <a:pt x="590" y="286"/>
                </a:cubicBezTo>
                <a:cubicBezTo>
                  <a:pt x="625" y="325"/>
                  <a:pt x="646" y="375"/>
                  <a:pt x="646" y="430"/>
                </a:cubicBezTo>
                <a:close/>
              </a:path>
            </a:pathLst>
          </a:custGeom>
          <a:solidFill>
            <a:srgbClr val="6492D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id-ID">
              <a:solidFill>
                <a:schemeClr val="lt1"/>
              </a:solidFill>
              <a:sym typeface="+mn-lt"/>
            </a:endParaRPr>
          </a:p>
        </p:txBody>
      </p:sp>
      <p:grpSp>
        <p:nvGrpSpPr>
          <p:cNvPr id="32" name="组合 31"/>
          <p:cNvGrpSpPr/>
          <p:nvPr>
            <p:custDataLst>
              <p:tags r:id="rId5"/>
            </p:custDataLst>
          </p:nvPr>
        </p:nvGrpSpPr>
        <p:grpSpPr>
          <a:xfrm>
            <a:off x="117533" y="3766770"/>
            <a:ext cx="3450916" cy="1088390"/>
            <a:chOff x="-687219" y="1819086"/>
            <a:chExt cx="3450916" cy="1088390"/>
          </a:xfrm>
        </p:grpSpPr>
        <p:sp>
          <p:nvSpPr>
            <p:cNvPr id="33" name="文本框 32"/>
            <p:cNvSpPr txBox="1"/>
            <p:nvPr>
              <p:custDataLst>
                <p:tags r:id="rId13"/>
              </p:custDataLst>
            </p:nvPr>
          </p:nvSpPr>
          <p:spPr>
            <a:xfrm>
              <a:off x="-687219" y="2323911"/>
              <a:ext cx="3413125" cy="5835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>
                <a:lnSpc>
                  <a:spcPct val="100000"/>
                </a:lnSpc>
                <a:spcAft>
                  <a:spcPts val="600"/>
                </a:spcAft>
              </a:pPr>
              <a:r>
                <a:rPr lang="ru-RU" sz="16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+mn-ea"/>
                </a:rPr>
                <a:t>мониторинг транспортной безопасности</a:t>
              </a:r>
              <a:endParaRPr lang="ru-RU" altLang="zh-CN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endParaRPr>
            </a:p>
          </p:txBody>
        </p:sp>
        <p:sp>
          <p:nvSpPr>
            <p:cNvPr id="34" name="文本框 33"/>
            <p:cNvSpPr txBox="1"/>
            <p:nvPr>
              <p:custDataLst>
                <p:tags r:id="rId14"/>
              </p:custDataLst>
            </p:nvPr>
          </p:nvSpPr>
          <p:spPr>
            <a:xfrm>
              <a:off x="528130" y="1819086"/>
              <a:ext cx="2235567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ru-RU" sz="3600" dirty="0">
                  <a:solidFill>
                    <a:schemeClr val="bg1"/>
                  </a:solidFill>
                  <a:latin typeface="Tahoma" panose="020B0604030504040204" charset="0"/>
                  <a:cs typeface="Tahoma" panose="020B0604030504040204" charset="0"/>
                  <a:sym typeface="+mn-ea"/>
                </a:rPr>
                <a:t>ITS360</a:t>
              </a:r>
              <a:endParaRPr lang="ru-RU" altLang="zh-CN" sz="3600" dirty="0">
                <a:solidFill>
                  <a:schemeClr val="bg1"/>
                </a:solidFill>
                <a:latin typeface="Tahoma" panose="020B0604030504040204" charset="0"/>
                <a:cs typeface="Tahoma" panose="020B0604030504040204" charset="0"/>
                <a:sym typeface="+mn-ea"/>
              </a:endParaRPr>
            </a:p>
          </p:txBody>
        </p:sp>
      </p:grpSp>
      <p:grpSp>
        <p:nvGrpSpPr>
          <p:cNvPr id="35" name="组合 34"/>
          <p:cNvGrpSpPr/>
          <p:nvPr/>
        </p:nvGrpSpPr>
        <p:grpSpPr>
          <a:xfrm>
            <a:off x="8650765" y="3597860"/>
            <a:ext cx="3073400" cy="840147"/>
            <a:chOff x="-223669" y="1650176"/>
            <a:chExt cx="3073400" cy="840147"/>
          </a:xfrm>
        </p:grpSpPr>
        <p:sp>
          <p:nvSpPr>
            <p:cNvPr id="36" name="文本框 35"/>
            <p:cNvSpPr txBox="1"/>
            <p:nvPr/>
          </p:nvSpPr>
          <p:spPr>
            <a:xfrm>
              <a:off x="-202714" y="2153138"/>
              <a:ext cx="2859096" cy="3371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l">
                <a:lnSpc>
                  <a:spcPct val="100000"/>
                </a:lnSpc>
                <a:spcAft>
                  <a:spcPts val="600"/>
                </a:spcAft>
              </a:pPr>
              <a:r>
                <a:rPr lang="ru-RU" sz="16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+mn-ea"/>
                </a:rPr>
                <a:t>сжатие видео и аналитика</a:t>
              </a:r>
              <a:endParaRPr lang="ru-RU" altLang="zh-CN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endParaRPr>
            </a:p>
          </p:txBody>
        </p:sp>
        <p:sp>
          <p:nvSpPr>
            <p:cNvPr id="37" name="文本框 36"/>
            <p:cNvSpPr txBox="1"/>
            <p:nvPr/>
          </p:nvSpPr>
          <p:spPr>
            <a:xfrm>
              <a:off x="-223669" y="1650176"/>
              <a:ext cx="3073400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en-US" sz="3600" dirty="0">
                  <a:solidFill>
                    <a:schemeClr val="bg1"/>
                  </a:solidFill>
                  <a:latin typeface="Tahoma" panose="020B0604030504040204" charset="0"/>
                  <a:cs typeface="Tahoma" panose="020B0604030504040204" charset="0"/>
                  <a:sym typeface="+mn-ea"/>
                </a:rPr>
                <a:t>Video One</a:t>
              </a:r>
              <a:endParaRPr lang="en-US" altLang="zh-CN" sz="3600" dirty="0">
                <a:solidFill>
                  <a:schemeClr val="bg1"/>
                </a:solidFill>
                <a:latin typeface="Tahoma" panose="020B0604030504040204" charset="0"/>
                <a:cs typeface="Tahoma" panose="020B0604030504040204" charset="0"/>
                <a:sym typeface="+mn-ea"/>
              </a:endParaRPr>
            </a:p>
          </p:txBody>
        </p:sp>
      </p:grpSp>
      <p:grpSp>
        <p:nvGrpSpPr>
          <p:cNvPr id="38" name="组合 37"/>
          <p:cNvGrpSpPr/>
          <p:nvPr>
            <p:custDataLst>
              <p:tags r:id="rId6"/>
            </p:custDataLst>
          </p:nvPr>
        </p:nvGrpSpPr>
        <p:grpSpPr>
          <a:xfrm>
            <a:off x="1924344" y="1527063"/>
            <a:ext cx="3064836" cy="1092200"/>
            <a:chOff x="-300504" y="1902906"/>
            <a:chExt cx="3064836" cy="1092200"/>
          </a:xfrm>
        </p:grpSpPr>
        <p:sp>
          <p:nvSpPr>
            <p:cNvPr id="39" name="文本框 38"/>
            <p:cNvSpPr txBox="1"/>
            <p:nvPr>
              <p:custDataLst>
                <p:tags r:id="rId11"/>
              </p:custDataLst>
            </p:nvPr>
          </p:nvSpPr>
          <p:spPr>
            <a:xfrm>
              <a:off x="-300504" y="2411541"/>
              <a:ext cx="3027680" cy="5835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>
                <a:lnSpc>
                  <a:spcPct val="100000"/>
                </a:lnSpc>
                <a:spcAft>
                  <a:spcPts val="600"/>
                </a:spcAft>
              </a:pPr>
              <a:r>
                <a:rPr lang="ru-RU" altLang="en-US" sz="1600" b="1" dirty="0">
                  <a:solidFill>
                    <a:schemeClr val="bg1"/>
                  </a:solidFill>
                  <a:latin typeface="Arial" panose="020B0604020202020204" pitchFamily="34" charset="0"/>
                  <a:ea typeface="Arial" panose="020B0604020202020204" pitchFamily="34" charset="0"/>
                  <a:cs typeface="Arial" panose="020B0604020202020204" pitchFamily="34" charset="0"/>
                  <a:sym typeface="+mn-ea"/>
                </a:rPr>
                <a:t>п</a:t>
              </a:r>
              <a:r>
                <a:rPr lang="ru-RU" sz="1600" b="1" dirty="0">
                  <a:solidFill>
                    <a:schemeClr val="bg1"/>
                  </a:solidFill>
                  <a:latin typeface="Arial" panose="020B0604020202020204" pitchFamily="34" charset="0"/>
                  <a:ea typeface="Arial" panose="020B0604020202020204" pitchFamily="34" charset="0"/>
                  <a:cs typeface="Arial" panose="020B0604020202020204" pitchFamily="34" charset="0"/>
                  <a:sym typeface="+mn-ea"/>
                </a:rPr>
                <a:t>озиционирование персонала и техники</a:t>
              </a:r>
              <a:endParaRPr lang="ru-RU" altLang="zh-CN" sz="1600" b="1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  <a:sym typeface="+mn-ea"/>
              </a:endParaRPr>
            </a:p>
          </p:txBody>
        </p:sp>
        <p:sp>
          <p:nvSpPr>
            <p:cNvPr id="40" name="文本框 39"/>
            <p:cNvSpPr txBox="1"/>
            <p:nvPr>
              <p:custDataLst>
                <p:tags r:id="rId12"/>
              </p:custDataLst>
            </p:nvPr>
          </p:nvSpPr>
          <p:spPr>
            <a:xfrm>
              <a:off x="528765" y="1902906"/>
              <a:ext cx="2235567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en-US" sz="3600" dirty="0">
                  <a:solidFill>
                    <a:schemeClr val="bg1"/>
                  </a:solidFill>
                  <a:latin typeface="Tahoma" panose="020B0604030504040204" charset="0"/>
                  <a:cs typeface="Tahoma" panose="020B0604030504040204" charset="0"/>
                  <a:sym typeface="HarmonyOS Sans SC Light" panose="00000400000000000000" pitchFamily="2" charset="-122"/>
                </a:rPr>
                <a:t>SP3000</a:t>
              </a:r>
            </a:p>
          </p:txBody>
        </p:sp>
      </p:grpSp>
      <p:pic>
        <p:nvPicPr>
          <p:cNvPr id="6" name="Рисунок 8" descr="Изображение выглядит как черный, темнота&#10;&#10;Автоматически созданное описание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18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0265" y="2696210"/>
            <a:ext cx="452755" cy="452755"/>
          </a:xfrm>
          <a:prstGeom prst="rect">
            <a:avLst/>
          </a:prstGeom>
        </p:spPr>
      </p:pic>
      <p:pic>
        <p:nvPicPr>
          <p:cNvPr id="12" name="Рисунок 7" descr="Изображение выглядит как черный, темнота&#10;&#10;Автоматически созданное описание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20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2640" y="3892550"/>
            <a:ext cx="570230" cy="570230"/>
          </a:xfrm>
          <a:prstGeom prst="rect">
            <a:avLst/>
          </a:prstGeom>
        </p:spPr>
      </p:pic>
      <p:pic>
        <p:nvPicPr>
          <p:cNvPr id="26" name="Рисунок 11" descr="Изображение выглядит как черный, темнота&#10;&#10;Автоматически созданное описание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2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3440" y="3948430"/>
            <a:ext cx="472440" cy="514350"/>
          </a:xfrm>
          <a:prstGeom prst="rect">
            <a:avLst/>
          </a:prstGeom>
        </p:spPr>
      </p:pic>
      <p:pic>
        <p:nvPicPr>
          <p:cNvPr id="27" name="Рисунок 5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24">
            <a:lum bright="6000" contrast="-42000"/>
          </a:blip>
          <a:srcRect r="22356" b="12553"/>
          <a:stretch>
            <a:fillRect/>
          </a:stretch>
        </p:blipFill>
        <p:spPr>
          <a:xfrm>
            <a:off x="8294370" y="4603750"/>
            <a:ext cx="3354070" cy="2254250"/>
          </a:xfrm>
          <a:prstGeom prst="rect">
            <a:avLst/>
          </a:prstGeom>
          <a:effectLst>
            <a:softEdge rad="317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0" y="1130935"/>
            <a:ext cx="7195185" cy="5727065"/>
          </a:xfrm>
          <a:prstGeom prst="rect">
            <a:avLst/>
          </a:prstGeom>
          <a:gradFill>
            <a:gsLst>
              <a:gs pos="100000">
                <a:srgbClr val="03112B">
                  <a:alpha val="0"/>
                </a:srgbClr>
              </a:gs>
              <a:gs pos="36000">
                <a:srgbClr val="0B308E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altLang="en-US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SP3000</a:t>
            </a:r>
          </a:p>
        </p:txBody>
      </p:sp>
      <p:sp>
        <p:nvSpPr>
          <p:cNvPr id="3" name="Замещающий текст 2"/>
          <p:cNvSpPr>
            <a:spLocks noGrp="1"/>
          </p:cNvSpPr>
          <p:nvPr>
            <p:ph type="body" idx="1"/>
          </p:nvPr>
        </p:nvSpPr>
        <p:spPr>
          <a:xfrm>
            <a:off x="60960" y="634365"/>
            <a:ext cx="10302240" cy="387350"/>
          </a:xfrm>
        </p:spPr>
        <p:txBody>
          <a:bodyPr/>
          <a:lstStyle/>
          <a:p>
            <a:r>
              <a:rPr lang="ru-RU">
                <a:sym typeface="+mn-ea"/>
              </a:rPr>
              <a:t>Позиционирование персонала и техники</a:t>
            </a:r>
            <a:endParaRPr lang="ru-RU" altLang="en-US"/>
          </a:p>
        </p:txBody>
      </p:sp>
      <p:sp>
        <p:nvSpPr>
          <p:cNvPr id="4" name="Замещающий 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A3A7C-4FAA-469A-AF3C-7DA6ED0D8E2A}" type="slidenum">
              <a:rPr lang="ru-RU" smtClean="0"/>
              <a:t>3</a:t>
            </a:fld>
            <a:endParaRPr lang="ru-RU"/>
          </a:p>
        </p:txBody>
      </p:sp>
      <p:sp>
        <p:nvSpPr>
          <p:cNvPr id="11" name="TextBox 10"/>
          <p:cNvSpPr txBox="1"/>
          <p:nvPr/>
        </p:nvSpPr>
        <p:spPr>
          <a:xfrm>
            <a:off x="220345" y="2221865"/>
            <a:ext cx="3736975" cy="124650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marL="179705" indent="-179705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>
                <a:solidFill>
                  <a:srgbClr val="0070C0"/>
                </a:solidFill>
                <a:latin typeface="Montserrat" panose="00000500000000000000" pitchFamily="2" charset="-52"/>
              </a:defRPr>
            </a:lvl1pPr>
          </a:lstStyle>
          <a:p>
            <a:pPr fontAlgn="auto">
              <a:lnSpc>
                <a:spcPct val="100000"/>
              </a:lnSpc>
              <a:spcBef>
                <a:spcPts val="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Технология сверхширокополосного позиционирования 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UWB</a:t>
            </a:r>
            <a:endParaRPr lang="ru-RU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Для позиционирования в закрытых помещениях и на территории, где отсутствует сигнал GPS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Точность позиционирования: 30 см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Беспроводные интерфейсы связи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66383" y="1831975"/>
            <a:ext cx="3900805" cy="2736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0000"/>
              </a:lnSpc>
              <a:spcAft>
                <a:spcPts val="600"/>
              </a:spcAft>
            </a:pPr>
            <a:r>
              <a:rPr lang="ru-RU" sz="16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сверхширокополосные системы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24155" y="1375410"/>
            <a:ext cx="4014470" cy="49784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6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UWB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47650" y="4428490"/>
            <a:ext cx="3295650" cy="56705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marL="179705" indent="-179705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>
                <a:solidFill>
                  <a:srgbClr val="7030A0"/>
                </a:solidFill>
                <a:latin typeface="Montserrat" panose="00000500000000000000" pitchFamily="2" charset="-52"/>
              </a:defRPr>
            </a:lvl1pPr>
          </a:lstStyle>
          <a:p>
            <a:pPr fontAlgn="auto">
              <a:lnSpc>
                <a:spcPct val="100000"/>
              </a:lnSpc>
              <a:spcBef>
                <a:spcPts val="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Применяются для передачи координат на сервер в технологиях 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UWB</a:t>
            </a: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и 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GNSS</a:t>
            </a:r>
            <a:endParaRPr lang="ru-RU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Создание собственной сети 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LoRa</a:t>
            </a:r>
            <a:endParaRPr lang="ru-RU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25133" y="4159885"/>
            <a:ext cx="3644265" cy="20637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0000"/>
              </a:lnSpc>
              <a:spcAft>
                <a:spcPts val="600"/>
              </a:spcAft>
            </a:pPr>
            <a:r>
              <a:rPr lang="ru-RU" sz="16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сотовые сети связи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25450" y="3599815"/>
            <a:ext cx="3544570" cy="49784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6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LTE 4G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47650" y="6073775"/>
            <a:ext cx="3971290" cy="549910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marL="179705" indent="-179705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>
                <a:solidFill>
                  <a:srgbClr val="00B050"/>
                </a:solidFill>
                <a:latin typeface="Montserrat" panose="00000500000000000000" pitchFamily="2" charset="-52"/>
              </a:defRPr>
            </a:lvl1pPr>
          </a:lstStyle>
          <a:p>
            <a:pPr fontAlgn="auto">
              <a:lnSpc>
                <a:spcPct val="100000"/>
              </a:lnSpc>
              <a:spcBef>
                <a:spcPts val="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Высокоточная технология позиционирования 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RTK GNSS</a:t>
            </a:r>
            <a:endParaRPr lang="ru-RU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Для позиционирования на открытом воздухе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Точность позиционирования: до 3 см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66383" y="5617845"/>
            <a:ext cx="3900805" cy="393700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0000"/>
              </a:lnSpc>
              <a:spcAft>
                <a:spcPts val="600"/>
              </a:spcAft>
            </a:pPr>
            <a:r>
              <a:rPr lang="ru-RU" sz="1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спутниковые системы глобальной навигации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20345" y="5057775"/>
            <a:ext cx="3947160" cy="49784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6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GNSS</a:t>
            </a:r>
            <a:r>
              <a:rPr lang="ru-RU" sz="36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36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RTK</a:t>
            </a:r>
          </a:p>
        </p:txBody>
      </p:sp>
      <p:pic>
        <p:nvPicPr>
          <p:cNvPr id="21" name="Рисунок 20" descr="C:/Users/Валерия/Downloads/2026-04-03_11-18-23.png2026-04-03_11-18-23"/>
          <p:cNvPicPr>
            <a:picLocks noChangeAspect="1"/>
          </p:cNvPicPr>
          <p:nvPr/>
        </p:nvPicPr>
        <p:blipFill>
          <a:blip r:embed="rId2"/>
          <a:srcRect t="1215" b="1215"/>
          <a:stretch>
            <a:fillRect/>
          </a:stretch>
        </p:blipFill>
        <p:spPr>
          <a:xfrm>
            <a:off x="4350385" y="1375410"/>
            <a:ext cx="7722235" cy="511746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/>
      </p:transition>
    </mc:Choice>
    <mc:Fallback xmlns="">
      <p:transition spd="slow">
        <p:wip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оугольник: скругленные углы 32"/>
          <p:cNvSpPr/>
          <p:nvPr/>
        </p:nvSpPr>
        <p:spPr>
          <a:xfrm>
            <a:off x="1195705" y="3221355"/>
            <a:ext cx="9966960" cy="1540510"/>
          </a:xfrm>
          <a:prstGeom prst="roundRect">
            <a:avLst>
              <a:gd name="adj" fmla="val 50000"/>
            </a:avLst>
          </a:prstGeom>
          <a:gradFill>
            <a:gsLst>
              <a:gs pos="92000">
                <a:srgbClr val="0B308E"/>
              </a:gs>
              <a:gs pos="0">
                <a:schemeClr val="bg2">
                  <a:alpha val="50000"/>
                </a:schemeClr>
              </a:gs>
            </a:gsLst>
            <a:lin ang="10800000" scaled="1"/>
          </a:gradFill>
          <a:ln w="190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Прямоугольник: скругленные углы 32"/>
          <p:cNvSpPr/>
          <p:nvPr/>
        </p:nvSpPr>
        <p:spPr>
          <a:xfrm>
            <a:off x="1195705" y="4910455"/>
            <a:ext cx="9966960" cy="1540510"/>
          </a:xfrm>
          <a:prstGeom prst="roundRect">
            <a:avLst>
              <a:gd name="adj" fmla="val 50000"/>
            </a:avLst>
          </a:prstGeom>
          <a:gradFill>
            <a:gsLst>
              <a:gs pos="92000">
                <a:srgbClr val="0B308E"/>
              </a:gs>
              <a:gs pos="0">
                <a:schemeClr val="bg2">
                  <a:alpha val="50000"/>
                </a:schemeClr>
              </a:gs>
            </a:gsLst>
            <a:lin ang="10800000" scaled="1"/>
          </a:gradFill>
          <a:ln w="190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Заголовок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ru-RU"/>
              <a:t>SP3000</a:t>
            </a:r>
          </a:p>
        </p:txBody>
      </p:sp>
      <p:sp>
        <p:nvSpPr>
          <p:cNvPr id="2" name="Замещающий текст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Линейка</a:t>
            </a:r>
            <a:r>
              <a:rPr lang="en-US" altLang="ru-RU"/>
              <a:t> </a:t>
            </a:r>
            <a:r>
              <a:rPr lang="en-US" altLang="en-US"/>
              <a:t>оборудования</a:t>
            </a:r>
            <a:r>
              <a:rPr lang="en-US" altLang="ru-RU"/>
              <a:t> </a:t>
            </a:r>
          </a:p>
        </p:txBody>
      </p:sp>
      <p:sp>
        <p:nvSpPr>
          <p:cNvPr id="81" name="TextBox 80"/>
          <p:cNvSpPr txBox="1"/>
          <p:nvPr/>
        </p:nvSpPr>
        <p:spPr>
          <a:xfrm>
            <a:off x="9163050" y="2607945"/>
            <a:ext cx="2086610" cy="153670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spcAft>
                <a:spcPts val="600"/>
              </a:spcAft>
            </a:pPr>
            <a:endParaRPr lang="ru-RU" sz="1000" dirty="0">
              <a:solidFill>
                <a:schemeClr val="bg1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117340" y="4483100"/>
            <a:ext cx="356044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spcAft>
                <a:spcPts val="600"/>
              </a:spcAft>
            </a:pPr>
            <a:endParaRPr lang="ru-RU" sz="2400" dirty="0">
              <a:solidFill>
                <a:schemeClr val="bg1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Прямоугольник: скругленные углы 32"/>
          <p:cNvSpPr/>
          <p:nvPr/>
        </p:nvSpPr>
        <p:spPr>
          <a:xfrm>
            <a:off x="1195705" y="1518920"/>
            <a:ext cx="9966960" cy="1540510"/>
          </a:xfrm>
          <a:prstGeom prst="roundRect">
            <a:avLst>
              <a:gd name="adj" fmla="val 50000"/>
            </a:avLst>
          </a:prstGeom>
          <a:gradFill>
            <a:gsLst>
              <a:gs pos="92000">
                <a:srgbClr val="0B308E"/>
              </a:gs>
              <a:gs pos="0">
                <a:schemeClr val="bg2">
                  <a:alpha val="50000"/>
                </a:schemeClr>
              </a:gs>
            </a:gsLst>
            <a:lin ang="10800000" scaled="1"/>
          </a:gradFill>
          <a:ln w="190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5" name="Рисунок 1"/>
          <p:cNvPicPr/>
          <p:nvPr/>
        </p:nvPicPr>
        <p:blipFill>
          <a:blip r:embed="rId3"/>
          <a:stretch>
            <a:fillRect/>
          </a:stretch>
        </p:blipFill>
        <p:spPr>
          <a:xfrm>
            <a:off x="3439795" y="1475105"/>
            <a:ext cx="845185" cy="1396365"/>
          </a:xfrm>
          <a:prstGeom prst="rect">
            <a:avLst/>
          </a:prstGeom>
          <a:ln w="0">
            <a:noFill/>
          </a:ln>
        </p:spPr>
      </p:pic>
      <p:pic>
        <p:nvPicPr>
          <p:cNvPr id="36" name="Рисунок 20" descr="Изображение выглядит как гаджет, Мобильный телефон, Электронное устройство, Устройство связи&#10;&#10;Автоматически созданное описание"/>
          <p:cNvPicPr/>
          <p:nvPr/>
        </p:nvPicPr>
        <p:blipFill>
          <a:blip r:embed="rId4"/>
          <a:stretch>
            <a:fillRect/>
          </a:stretch>
        </p:blipFill>
        <p:spPr>
          <a:xfrm>
            <a:off x="6604635" y="1619885"/>
            <a:ext cx="606425" cy="1063625"/>
          </a:xfrm>
          <a:prstGeom prst="rect">
            <a:avLst/>
          </a:prstGeom>
          <a:ln w="0">
            <a:noFill/>
          </a:ln>
        </p:spPr>
      </p:pic>
      <p:pic>
        <p:nvPicPr>
          <p:cNvPr id="53" name="Рисунок 52"/>
          <p:cNvPicPr/>
          <p:nvPr/>
        </p:nvPicPr>
        <p:blipFill>
          <a:blip r:embed="rId5"/>
          <a:stretch>
            <a:fillRect/>
          </a:stretch>
        </p:blipFill>
        <p:spPr>
          <a:xfrm>
            <a:off x="5230495" y="2032635"/>
            <a:ext cx="578485" cy="685800"/>
          </a:xfrm>
          <a:prstGeom prst="rect">
            <a:avLst/>
          </a:prstGeom>
          <a:ln w="0">
            <a:noFill/>
          </a:ln>
        </p:spPr>
      </p:pic>
      <p:pic>
        <p:nvPicPr>
          <p:cNvPr id="55" name="Рисунок 54"/>
          <p:cNvPicPr/>
          <p:nvPr/>
        </p:nvPicPr>
        <p:blipFill>
          <a:blip r:embed="rId6"/>
          <a:stretch>
            <a:fillRect/>
          </a:stretch>
        </p:blipFill>
        <p:spPr>
          <a:xfrm>
            <a:off x="8255635" y="2186940"/>
            <a:ext cx="371475" cy="420370"/>
          </a:xfrm>
          <a:prstGeom prst="rect">
            <a:avLst/>
          </a:prstGeom>
          <a:ln w="0">
            <a:noFill/>
          </a:ln>
        </p:spPr>
      </p:pic>
      <p:pic>
        <p:nvPicPr>
          <p:cNvPr id="56" name="Рисунок 11"/>
          <p:cNvPicPr/>
          <p:nvPr/>
        </p:nvPicPr>
        <p:blipFill>
          <a:blip r:embed="rId7"/>
          <a:stretch>
            <a:fillRect/>
          </a:stretch>
        </p:blipFill>
        <p:spPr>
          <a:xfrm>
            <a:off x="9559290" y="1950720"/>
            <a:ext cx="754380" cy="682625"/>
          </a:xfrm>
          <a:prstGeom prst="rect">
            <a:avLst/>
          </a:prstGeom>
          <a:ln w="0">
            <a:noFill/>
          </a:ln>
        </p:spPr>
      </p:pic>
      <p:sp>
        <p:nvSpPr>
          <p:cNvPr id="67" name="TextBox 66"/>
          <p:cNvSpPr txBox="1"/>
          <p:nvPr/>
        </p:nvSpPr>
        <p:spPr>
          <a:xfrm>
            <a:off x="1195705" y="1950720"/>
            <a:ext cx="1738630" cy="5556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Персональные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метки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1195705" y="3678555"/>
            <a:ext cx="1756410" cy="5556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Автомобильные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метки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1195705" y="5358130"/>
            <a:ext cx="1613535" cy="4781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Базовые станции</a:t>
            </a:r>
          </a:p>
        </p:txBody>
      </p:sp>
      <p:cxnSp>
        <p:nvCxnSpPr>
          <p:cNvPr id="70" name="Прямая соединительная линия 69"/>
          <p:cNvCxnSpPr/>
          <p:nvPr/>
        </p:nvCxnSpPr>
        <p:spPr>
          <a:xfrm>
            <a:off x="4735195" y="1565275"/>
            <a:ext cx="0" cy="1242060"/>
          </a:xfrm>
          <a:prstGeom prst="line">
            <a:avLst/>
          </a:prstGeom>
          <a:noFill/>
          <a:ln w="6350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  <a:gs pos="52000">
                  <a:schemeClr val="bg1"/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1" name="Прямая соединительная линия 70"/>
          <p:cNvCxnSpPr/>
          <p:nvPr/>
        </p:nvCxnSpPr>
        <p:spPr>
          <a:xfrm>
            <a:off x="6275705" y="1584960"/>
            <a:ext cx="0" cy="1242060"/>
          </a:xfrm>
          <a:prstGeom prst="line">
            <a:avLst/>
          </a:prstGeom>
          <a:noFill/>
          <a:ln w="6350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  <a:gs pos="52000">
                  <a:schemeClr val="bg1"/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2" name="Прямая соединительная линия 71"/>
          <p:cNvCxnSpPr/>
          <p:nvPr/>
        </p:nvCxnSpPr>
        <p:spPr>
          <a:xfrm>
            <a:off x="7677150" y="1559560"/>
            <a:ext cx="0" cy="1242060"/>
          </a:xfrm>
          <a:prstGeom prst="line">
            <a:avLst/>
          </a:prstGeom>
          <a:noFill/>
          <a:ln w="6350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  <a:gs pos="52000">
                  <a:schemeClr val="bg1"/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3" name="Прямая соединительная линия 72"/>
          <p:cNvCxnSpPr/>
          <p:nvPr/>
        </p:nvCxnSpPr>
        <p:spPr>
          <a:xfrm>
            <a:off x="9163050" y="1565275"/>
            <a:ext cx="0" cy="1242060"/>
          </a:xfrm>
          <a:prstGeom prst="line">
            <a:avLst/>
          </a:prstGeom>
          <a:noFill/>
          <a:ln w="6350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  <a:gs pos="52000">
                  <a:schemeClr val="bg1"/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75" name="Рисунок 24"/>
          <p:cNvPicPr/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3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03925" y="3544570"/>
            <a:ext cx="1029335" cy="880745"/>
          </a:xfrm>
          <a:prstGeom prst="rect">
            <a:avLst/>
          </a:prstGeom>
          <a:ln w="0">
            <a:noFill/>
          </a:ln>
        </p:spPr>
      </p:pic>
      <p:pic>
        <p:nvPicPr>
          <p:cNvPr id="76" name="Рисунок 7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8075" y="3274695"/>
            <a:ext cx="1080770" cy="1149985"/>
          </a:xfrm>
          <a:prstGeom prst="rect">
            <a:avLst/>
          </a:prstGeom>
        </p:spPr>
      </p:pic>
      <p:cxnSp>
        <p:nvCxnSpPr>
          <p:cNvPr id="78" name="Прямая соединительная линия 77"/>
          <p:cNvCxnSpPr/>
          <p:nvPr/>
        </p:nvCxnSpPr>
        <p:spPr>
          <a:xfrm>
            <a:off x="5230495" y="3319780"/>
            <a:ext cx="0" cy="1242060"/>
          </a:xfrm>
          <a:prstGeom prst="line">
            <a:avLst/>
          </a:prstGeom>
          <a:noFill/>
          <a:ln w="6350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  <a:gs pos="52000">
                  <a:schemeClr val="bg1"/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9" name="Прямая соединительная линия 78"/>
          <p:cNvCxnSpPr/>
          <p:nvPr/>
        </p:nvCxnSpPr>
        <p:spPr>
          <a:xfrm>
            <a:off x="7845425" y="3319780"/>
            <a:ext cx="0" cy="1242060"/>
          </a:xfrm>
          <a:prstGeom prst="line">
            <a:avLst/>
          </a:prstGeom>
          <a:noFill/>
          <a:ln w="6350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  <a:gs pos="52000">
                  <a:schemeClr val="bg1"/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80" name="Рисунок 14"/>
          <p:cNvPicPr/>
          <p:nvPr/>
        </p:nvPicPr>
        <p:blipFill>
          <a:blip r:embed="rId11"/>
          <a:stretch>
            <a:fillRect/>
          </a:stretch>
        </p:blipFill>
        <p:spPr>
          <a:xfrm flipH="1">
            <a:off x="3672840" y="5358130"/>
            <a:ext cx="698500" cy="565785"/>
          </a:xfrm>
          <a:prstGeom prst="rect">
            <a:avLst/>
          </a:prstGeom>
          <a:ln w="0">
            <a:noFill/>
          </a:ln>
        </p:spPr>
      </p:pic>
      <p:pic>
        <p:nvPicPr>
          <p:cNvPr id="82" name="Рисунок 8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3925" y="4966970"/>
            <a:ext cx="1061720" cy="1129665"/>
          </a:xfrm>
          <a:prstGeom prst="rect">
            <a:avLst/>
          </a:prstGeom>
        </p:spPr>
      </p:pic>
      <p:pic>
        <p:nvPicPr>
          <p:cNvPr id="83" name="Рисунок 3"/>
          <p:cNvPicPr/>
          <p:nvPr/>
        </p:nvPicPr>
        <p:blipFill>
          <a:blip r:embed="rId13"/>
          <a:stretch>
            <a:fillRect/>
          </a:stretch>
        </p:blipFill>
        <p:spPr>
          <a:xfrm>
            <a:off x="8506460" y="4983480"/>
            <a:ext cx="1524000" cy="1096010"/>
          </a:xfrm>
          <a:prstGeom prst="rect">
            <a:avLst/>
          </a:prstGeom>
          <a:ln w="0">
            <a:noFill/>
          </a:ln>
        </p:spPr>
      </p:pic>
      <p:cxnSp>
        <p:nvCxnSpPr>
          <p:cNvPr id="85" name="Прямая соединительная линия 84"/>
          <p:cNvCxnSpPr/>
          <p:nvPr/>
        </p:nvCxnSpPr>
        <p:spPr>
          <a:xfrm>
            <a:off x="5230495" y="5056505"/>
            <a:ext cx="0" cy="1242060"/>
          </a:xfrm>
          <a:prstGeom prst="line">
            <a:avLst/>
          </a:prstGeom>
          <a:noFill/>
          <a:ln w="6350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  <a:gs pos="52000">
                  <a:schemeClr val="bg1"/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6" name="Прямая соединительная линия 85"/>
          <p:cNvCxnSpPr/>
          <p:nvPr/>
        </p:nvCxnSpPr>
        <p:spPr>
          <a:xfrm>
            <a:off x="7842250" y="5051425"/>
            <a:ext cx="0" cy="1242060"/>
          </a:xfrm>
          <a:prstGeom prst="line">
            <a:avLst/>
          </a:prstGeom>
          <a:noFill/>
          <a:ln w="6350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  <a:gs pos="52000">
                  <a:schemeClr val="bg1"/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7" name="TextBox 86"/>
          <p:cNvSpPr txBox="1"/>
          <p:nvPr/>
        </p:nvSpPr>
        <p:spPr>
          <a:xfrm>
            <a:off x="3101975" y="2800985"/>
            <a:ext cx="1606550" cy="229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Портативная метка</a:t>
            </a:r>
          </a:p>
        </p:txBody>
      </p:sp>
      <p:sp>
        <p:nvSpPr>
          <p:cNvPr id="88" name="TextBox 87"/>
          <p:cNvSpPr txBox="1"/>
          <p:nvPr/>
        </p:nvSpPr>
        <p:spPr>
          <a:xfrm>
            <a:off x="4701540" y="2794635"/>
            <a:ext cx="1606550" cy="229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Метка - пульсометр</a:t>
            </a:r>
          </a:p>
        </p:txBody>
      </p:sp>
      <p:sp>
        <p:nvSpPr>
          <p:cNvPr id="89" name="TextBox 88"/>
          <p:cNvSpPr txBox="1"/>
          <p:nvPr/>
        </p:nvSpPr>
        <p:spPr>
          <a:xfrm>
            <a:off x="6202045" y="2804795"/>
            <a:ext cx="1606550" cy="229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Бейдж - метка</a:t>
            </a:r>
          </a:p>
        </p:txBody>
      </p:sp>
      <p:sp>
        <p:nvSpPr>
          <p:cNvPr id="90" name="TextBox 89"/>
          <p:cNvSpPr txBox="1"/>
          <p:nvPr/>
        </p:nvSpPr>
        <p:spPr>
          <a:xfrm>
            <a:off x="7654925" y="2821305"/>
            <a:ext cx="1606550" cy="229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Метка для вещей</a:t>
            </a:r>
          </a:p>
        </p:txBody>
      </p:sp>
      <p:sp>
        <p:nvSpPr>
          <p:cNvPr id="91" name="TextBox 90"/>
          <p:cNvSpPr txBox="1"/>
          <p:nvPr/>
        </p:nvSpPr>
        <p:spPr>
          <a:xfrm>
            <a:off x="9163050" y="2682240"/>
            <a:ext cx="1606550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Метка для продукции</a:t>
            </a:r>
          </a:p>
        </p:txBody>
      </p:sp>
      <p:sp>
        <p:nvSpPr>
          <p:cNvPr id="92" name="TextBox 91"/>
          <p:cNvSpPr txBox="1"/>
          <p:nvPr/>
        </p:nvSpPr>
        <p:spPr>
          <a:xfrm>
            <a:off x="3074670" y="4465955"/>
            <a:ext cx="1943735" cy="229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Метка для погрузчиков</a:t>
            </a:r>
          </a:p>
        </p:txBody>
      </p:sp>
      <p:sp>
        <p:nvSpPr>
          <p:cNvPr id="93" name="TextBox 92"/>
          <p:cNvSpPr txBox="1"/>
          <p:nvPr/>
        </p:nvSpPr>
        <p:spPr>
          <a:xfrm>
            <a:off x="5481955" y="4424680"/>
            <a:ext cx="2058670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Метка для легковой техники</a:t>
            </a:r>
          </a:p>
        </p:txBody>
      </p:sp>
      <p:sp>
        <p:nvSpPr>
          <p:cNvPr id="94" name="TextBox 93"/>
          <p:cNvSpPr txBox="1"/>
          <p:nvPr/>
        </p:nvSpPr>
        <p:spPr>
          <a:xfrm>
            <a:off x="8255635" y="4393565"/>
            <a:ext cx="2058670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Метка для грузовой техники</a:t>
            </a:r>
          </a:p>
        </p:txBody>
      </p:sp>
      <p:sp>
        <p:nvSpPr>
          <p:cNvPr id="95" name="TextBox 94"/>
          <p:cNvSpPr txBox="1"/>
          <p:nvPr/>
        </p:nvSpPr>
        <p:spPr>
          <a:xfrm>
            <a:off x="3109595" y="6065520"/>
            <a:ext cx="1943735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Автономная базовая станция </a:t>
            </a:r>
            <a:r>
              <a:rPr lang="en-US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UWB</a:t>
            </a:r>
          </a:p>
        </p:txBody>
      </p:sp>
      <p:sp>
        <p:nvSpPr>
          <p:cNvPr id="96" name="TextBox 95"/>
          <p:cNvSpPr txBox="1"/>
          <p:nvPr/>
        </p:nvSpPr>
        <p:spPr>
          <a:xfrm>
            <a:off x="5596255" y="6082665"/>
            <a:ext cx="1943735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Базовая станция </a:t>
            </a:r>
            <a:r>
              <a:rPr lang="en-US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UWB</a:t>
            </a:r>
            <a:r>
              <a:rPr lang="ru-RU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с передачей по </a:t>
            </a:r>
            <a:r>
              <a:rPr lang="en-US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LTE</a:t>
            </a:r>
          </a:p>
        </p:txBody>
      </p:sp>
      <p:sp>
        <p:nvSpPr>
          <p:cNvPr id="97" name="TextBox 96"/>
          <p:cNvSpPr txBox="1"/>
          <p:nvPr/>
        </p:nvSpPr>
        <p:spPr>
          <a:xfrm>
            <a:off x="8369935" y="6081395"/>
            <a:ext cx="1943735" cy="229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Базовая станция </a:t>
            </a:r>
            <a:r>
              <a:rPr lang="en-US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RTK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5380" y="3853815"/>
            <a:ext cx="460375" cy="474345"/>
          </a:xfrm>
          <a:prstGeom prst="rect">
            <a:avLst/>
          </a:prstGeom>
        </p:spPr>
      </p:pic>
      <p:sp>
        <p:nvSpPr>
          <p:cNvPr id="5" name="Замещающий 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ru-RU"/>
              <a:t>*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/>
      </p:transition>
    </mc:Choice>
    <mc:Fallback xmlns="">
      <p:transition spd="slow">
        <p:wip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SP3000</a:t>
            </a:r>
          </a:p>
        </p:txBody>
      </p:sp>
      <p:sp>
        <p:nvSpPr>
          <p:cNvPr id="3" name="Замещающий текст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altLang="en-US"/>
              <a:t>Система диспетчеризации</a:t>
            </a:r>
          </a:p>
        </p:txBody>
      </p:sp>
      <p:sp>
        <p:nvSpPr>
          <p:cNvPr id="4" name="Замещающий 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A3A7C-4FAA-469A-AF3C-7DA6ED0D8E2A}" type="slidenum">
              <a:rPr lang="ru-RU" smtClean="0"/>
              <a:t>5</a:t>
            </a:fld>
            <a:endParaRPr lang="ru-RU"/>
          </a:p>
        </p:txBody>
      </p:sp>
      <p:pic>
        <p:nvPicPr>
          <p:cNvPr id="6" name="Изображение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785" y="1313180"/>
            <a:ext cx="6902450" cy="3912870"/>
          </a:xfrm>
          <a:prstGeom prst="rect">
            <a:avLst/>
          </a:prstGeom>
        </p:spPr>
      </p:pic>
      <p:pic>
        <p:nvPicPr>
          <p:cNvPr id="29" name="Тест3_480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87970" y="2141855"/>
            <a:ext cx="4089400" cy="2574290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9525" y="4715510"/>
            <a:ext cx="12177395" cy="2142490"/>
          </a:xfrm>
          <a:prstGeom prst="rect">
            <a:avLst/>
          </a:prstGeom>
          <a:gradFill>
            <a:gsLst>
              <a:gs pos="100000">
                <a:srgbClr val="03112B">
                  <a:alpha val="0"/>
                </a:srgbClr>
              </a:gs>
              <a:gs pos="36000">
                <a:srgbClr val="0B308E"/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altLang="en-US"/>
          </a:p>
        </p:txBody>
      </p:sp>
      <p:sp>
        <p:nvSpPr>
          <p:cNvPr id="22" name="TextBox 21"/>
          <p:cNvSpPr txBox="1"/>
          <p:nvPr/>
        </p:nvSpPr>
        <p:spPr>
          <a:xfrm>
            <a:off x="889635" y="5904865"/>
            <a:ext cx="3295650" cy="77660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marL="179705" indent="-179705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>
                <a:solidFill>
                  <a:srgbClr val="7030A0"/>
                </a:solidFill>
                <a:latin typeface="Montserrat" panose="00000500000000000000" pitchFamily="2" charset="-52"/>
              </a:defRPr>
            </a:lvl1pPr>
          </a:lstStyle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ПО на 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Linux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Клиент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WEB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Статус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метки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Разделения по правам доступа</a:t>
            </a:r>
            <a:endParaRPr lang="en-US" altLang="en-US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Отслеживание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координат</a:t>
            </a:r>
            <a:endParaRPr lang="ru-RU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21"/>
          <p:cNvSpPr txBox="1"/>
          <p:nvPr/>
        </p:nvSpPr>
        <p:spPr>
          <a:xfrm>
            <a:off x="4766945" y="5904865"/>
            <a:ext cx="3295650" cy="77660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marL="179705" indent="-179705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>
                <a:solidFill>
                  <a:srgbClr val="7030A0"/>
                </a:solidFill>
                <a:latin typeface="Montserrat" panose="00000500000000000000" pitchFamily="2" charset="-52"/>
              </a:defRPr>
            </a:lvl1pPr>
          </a:lstStyle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Предупреждение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Сигнализация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Статистика</a:t>
            </a:r>
            <a:r>
              <a:rPr lang="ru-RU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событий и тревог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Отправка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голосовых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сообщений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метку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Поиск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метки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Персонализация и настройка по отделам</a:t>
            </a:r>
          </a:p>
        </p:txBody>
      </p:sp>
      <p:sp>
        <p:nvSpPr>
          <p:cNvPr id="8" name="TextBox 21"/>
          <p:cNvSpPr txBox="1"/>
          <p:nvPr/>
        </p:nvSpPr>
        <p:spPr>
          <a:xfrm>
            <a:off x="8542020" y="5904865"/>
            <a:ext cx="3295650" cy="92900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marL="179705" indent="-179705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>
                <a:solidFill>
                  <a:srgbClr val="7030A0"/>
                </a:solidFill>
                <a:latin typeface="Montserrat" panose="00000500000000000000" pitchFamily="2" charset="-52"/>
              </a:defRPr>
            </a:lvl1pPr>
          </a:lstStyle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Геофенсинг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Запись и воспроизведения треков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История посещения </a:t>
            </a: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зон 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Редактирование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информации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персонале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метках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altLang="en-US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316600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repeatCount="indefinite" fill="hold" display="1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Изображение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07770"/>
            <a:ext cx="7160895" cy="5661025"/>
          </a:xfrm>
          <a:prstGeom prst="rect">
            <a:avLst/>
          </a:prstGeom>
        </p:spPr>
      </p:pic>
      <p:pic>
        <p:nvPicPr>
          <p:cNvPr id="1407812699" name="Рисунок 140781269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0895" y="1207770"/>
            <a:ext cx="5026025" cy="413004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SP3000</a:t>
            </a:r>
          </a:p>
        </p:txBody>
      </p:sp>
      <p:sp>
        <p:nvSpPr>
          <p:cNvPr id="3" name="Замещающий текст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altLang="en-US"/>
              <a:t>Кемеровская область, 2025 г. Угольный разрез</a:t>
            </a:r>
          </a:p>
        </p:txBody>
      </p:sp>
      <p:sp>
        <p:nvSpPr>
          <p:cNvPr id="4" name="Замещающий 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A3A7C-4FAA-469A-AF3C-7DA6ED0D8E2A}" type="slidenum">
              <a:rPr lang="ru-RU" smtClean="0"/>
              <a:t>6</a:t>
            </a:fld>
            <a:endParaRPr lang="ru-RU"/>
          </a:p>
        </p:txBody>
      </p:sp>
      <p:pic>
        <p:nvPicPr>
          <p:cNvPr id="62" name="picture" descr="descript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0260" y="3308985"/>
            <a:ext cx="5026660" cy="3549015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0" y="1207770"/>
            <a:ext cx="3385185" cy="5713095"/>
          </a:xfrm>
          <a:prstGeom prst="rect">
            <a:avLst/>
          </a:prstGeom>
          <a:gradFill>
            <a:gsLst>
              <a:gs pos="100000">
                <a:srgbClr val="03112B">
                  <a:alpha val="0"/>
                </a:srgbClr>
              </a:gs>
              <a:gs pos="36000">
                <a:srgbClr val="0B308E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altLang="en-US"/>
          </a:p>
        </p:txBody>
      </p:sp>
      <p:sp>
        <p:nvSpPr>
          <p:cNvPr id="9" name="TextBox 8"/>
          <p:cNvSpPr txBox="1"/>
          <p:nvPr/>
        </p:nvSpPr>
        <p:spPr>
          <a:xfrm>
            <a:off x="327660" y="1687195"/>
            <a:ext cx="6167755" cy="181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Организован мониторинг 1200 сотрудников на ОФ и ОГР, включая: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Контроль сотрудников в опасных зонах;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Контроль скопления людей;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Экстренное оповещение горнорабочих при проведении буровзрывных работ;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Ведётся история перемещений сотрудников;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Контроль физического состояния сотрудников;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Мониторинг и предотвращение столкновений 95 единиц техники.</a:t>
            </a:r>
            <a:endParaRPr lang="ru-RU" sz="1400" spc="-1" dirty="0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3"/>
          <p:cNvSpPr txBox="1"/>
          <p:nvPr/>
        </p:nvSpPr>
        <p:spPr>
          <a:xfrm>
            <a:off x="370840" y="5227320"/>
            <a:ext cx="5613400" cy="5556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l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47 % ─  снижение уровень травматизма</a:t>
            </a:r>
          </a:p>
          <a:p>
            <a:pPr marL="342900" indent="-342900" algn="l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25 % </a:t>
            </a:r>
            <a:r>
              <a:rPr lang="ru-RU" sz="1400" b="1" dirty="0">
                <a:solidFill>
                  <a:schemeClr val="bg1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－</a:t>
            </a:r>
            <a:r>
              <a:rPr lang="ru-RU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повышение производительность труда</a:t>
            </a:r>
          </a:p>
        </p:txBody>
      </p:sp>
      <p:sp>
        <p:nvSpPr>
          <p:cNvPr id="11" name="TextBox 7"/>
          <p:cNvSpPr txBox="1"/>
          <p:nvPr/>
        </p:nvSpPr>
        <p:spPr>
          <a:xfrm>
            <a:off x="370840" y="4832350"/>
            <a:ext cx="3600450" cy="35877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ru-RU" sz="2000" b="1" cap="all" dirty="0">
                <a:solidFill>
                  <a:schemeClr val="bg1"/>
                </a:solidFill>
                <a:uFillTx/>
                <a:latin typeface="Arial" panose="020B0604020202020204" pitchFamily="34" charset="0"/>
              </a:rPr>
              <a:t>Результат проекта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/>
      </p:transition>
    </mc:Choice>
    <mc:Fallback xmlns="">
      <p:transition spd="slow">
        <p:wip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ru-RU"/>
              <a:t>ITS360 </a:t>
            </a:r>
          </a:p>
        </p:txBody>
      </p:sp>
      <p:sp>
        <p:nvSpPr>
          <p:cNvPr id="3" name="Замещающий текст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Мониторинг</a:t>
            </a:r>
            <a:r>
              <a:rPr lang="en-US" altLang="ru-RU"/>
              <a:t> </a:t>
            </a:r>
            <a:r>
              <a:rPr lang="en-US" altLang="en-US"/>
              <a:t>транспортной</a:t>
            </a:r>
            <a:r>
              <a:rPr lang="en-US" altLang="ru-RU"/>
              <a:t> </a:t>
            </a:r>
            <a:r>
              <a:rPr lang="en-US" altLang="en-US"/>
              <a:t>безопасности</a:t>
            </a:r>
            <a:r>
              <a:rPr lang="en-US" altLang="ru-RU"/>
              <a:t> </a:t>
            </a:r>
          </a:p>
        </p:txBody>
      </p:sp>
      <p:sp>
        <p:nvSpPr>
          <p:cNvPr id="4" name="Замещающий 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A3A7C-4FAA-469A-AF3C-7DA6ED0D8E2A}" type="slidenum">
              <a:rPr lang="ru-RU" smtClean="0"/>
              <a:t>7</a:t>
            </a:fld>
            <a:endParaRPr lang="ru-RU"/>
          </a:p>
        </p:txBody>
      </p:sp>
      <p:sp>
        <p:nvSpPr>
          <p:cNvPr id="5" name="Прямоугольник 4"/>
          <p:cNvSpPr/>
          <p:nvPr/>
        </p:nvSpPr>
        <p:spPr>
          <a:xfrm>
            <a:off x="0" y="1211580"/>
            <a:ext cx="7195185" cy="5650230"/>
          </a:xfrm>
          <a:prstGeom prst="rect">
            <a:avLst/>
          </a:prstGeom>
          <a:gradFill>
            <a:gsLst>
              <a:gs pos="100000">
                <a:srgbClr val="03112B">
                  <a:alpha val="0"/>
                </a:srgbClr>
              </a:gs>
              <a:gs pos="36000">
                <a:srgbClr val="6492D4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altLang="en-US"/>
          </a:p>
        </p:txBody>
      </p:sp>
      <p:sp>
        <p:nvSpPr>
          <p:cNvPr id="42" name="TextBox 41"/>
          <p:cNvSpPr txBox="1"/>
          <p:nvPr/>
        </p:nvSpPr>
        <p:spPr>
          <a:xfrm>
            <a:off x="397510" y="2188210"/>
            <a:ext cx="3661410" cy="948690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marL="179705" indent="-179705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>
                <a:solidFill>
                  <a:srgbClr val="0070C0"/>
                </a:solidFill>
                <a:latin typeface="Montserrat" panose="00000500000000000000" pitchFamily="2" charset="-52"/>
              </a:defRPr>
            </a:lvl1pPr>
          </a:lstStyle>
          <a:p>
            <a: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Радиус действия до 700 метров: не требует прямой видимости с объектом</a:t>
            </a:r>
            <a:endParaRPr lang="ru-RU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altLang="zh-CN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Определение скорости и направления движения </a:t>
            </a:r>
            <a:r>
              <a:rPr lang="ru-RU" altLang="zh-CN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ТС, а также</a:t>
            </a:r>
            <a:r>
              <a:rPr lang="ru-RU" altLang="zh-CN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времени до возможного столкновения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Работа без внешней инфраструктуры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534988" y="1917700"/>
            <a:ext cx="2681605" cy="34099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0000"/>
              </a:lnSpc>
              <a:spcAft>
                <a:spcPts val="600"/>
              </a:spcAft>
            </a:pPr>
            <a:r>
              <a:rPr lang="ru-RU" sz="14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передача данных между ТС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1213803" y="1461770"/>
            <a:ext cx="1323975" cy="49784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600" b="1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LORA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881574" y="3386238"/>
            <a:ext cx="1988433" cy="49784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6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LTE 4G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824656" y="3870392"/>
            <a:ext cx="2102268" cy="171450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0000"/>
              </a:lnSpc>
              <a:spcAft>
                <a:spcPts val="600"/>
              </a:spcAft>
            </a:pPr>
            <a:r>
              <a:rPr lang="ru-RU" sz="14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сотовые сети связи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397510" y="4052570"/>
            <a:ext cx="3130550" cy="89281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ru-RU"/>
            </a:defPPr>
            <a:lvl1pPr marL="179705" indent="-179705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>
                <a:solidFill>
                  <a:srgbClr val="7030A0"/>
                </a:solidFill>
                <a:latin typeface="Montserrat" panose="00000500000000000000" pitchFamily="2" charset="-52"/>
              </a:defRPr>
            </a:lvl1pPr>
          </a:lstStyle>
          <a:p>
            <a:pPr>
              <a:lnSpc>
                <a:spcPct val="100000"/>
              </a:lnSpc>
              <a:spcBef>
                <a:spcPct val="0"/>
              </a:spcBef>
              <a:spcAft>
                <a:spcPts val="40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Применяется для передачи данных и координат на сервер</a:t>
            </a:r>
          </a:p>
          <a:p>
            <a:pPr fontAlgn="auto">
              <a:lnSpc>
                <a:spcPct val="100000"/>
              </a:lnSpc>
              <a:spcBef>
                <a:spcPct val="0"/>
              </a:spcBef>
              <a:spcAft>
                <a:spcPts val="40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Мониторинг в реальном времени и просмотр видеоархива</a:t>
            </a: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ts val="40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ru-RU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41"/>
          <p:cNvSpPr txBox="1"/>
          <p:nvPr/>
        </p:nvSpPr>
        <p:spPr>
          <a:xfrm>
            <a:off x="398145" y="5952490"/>
            <a:ext cx="3426460" cy="77914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marL="179705" indent="-179705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>
                <a:solidFill>
                  <a:srgbClr val="0070C0"/>
                </a:solidFill>
                <a:latin typeface="Montserrat" panose="00000500000000000000" pitchFamily="2" charset="-52"/>
              </a:defRPr>
            </a:lvl1pPr>
          </a:lstStyle>
          <a:p>
            <a: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Аналитическая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помощь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водителю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при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маневрировании</a:t>
            </a:r>
            <a:endParaRPr lang="en-US" altLang="ru-RU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Контроль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состояния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действий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водителя</a:t>
            </a:r>
            <a:endParaRPr lang="en-US" altLang="ru-RU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Круговой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обзор</a:t>
            </a:r>
            <a:r>
              <a:rPr lang="en-US" alt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-360</a:t>
            </a:r>
            <a:r>
              <a:rPr lang="en-US" alt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º</a:t>
            </a:r>
            <a:endParaRPr lang="en-US" altLang="ru-RU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44"/>
          <p:cNvSpPr txBox="1"/>
          <p:nvPr/>
        </p:nvSpPr>
        <p:spPr>
          <a:xfrm>
            <a:off x="606425" y="5201603"/>
            <a:ext cx="3149600" cy="49784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ru-RU" altLang="en-US" sz="36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Обзор</a:t>
            </a:r>
            <a:r>
              <a:rPr lang="en-US" altLang="ru-RU" sz="36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-360</a:t>
            </a:r>
            <a:r>
              <a:rPr lang="en-US" altLang="en-US" sz="36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º</a:t>
            </a:r>
          </a:p>
        </p:txBody>
      </p:sp>
      <p:pic>
        <p:nvPicPr>
          <p:cNvPr id="12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1515" y="1211580"/>
            <a:ext cx="3754755" cy="2503805"/>
          </a:xfrm>
          <a:prstGeom prst="rect">
            <a:avLst/>
          </a:prstGeom>
        </p:spPr>
      </p:pic>
      <p:pic>
        <p:nvPicPr>
          <p:cNvPr id="32" name="Рисунок 31"/>
          <p:cNvPicPr/>
          <p:nvPr>
            <p:custDataLst>
              <p:tags r:id="rId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474210" y="1208405"/>
            <a:ext cx="3640455" cy="2458085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33435" y="4133215"/>
            <a:ext cx="3514090" cy="2298065"/>
          </a:xfrm>
          <a:prstGeom prst="rect">
            <a:avLst/>
          </a:prstGeom>
        </p:spPr>
      </p:pic>
      <p:sp>
        <p:nvSpPr>
          <p:cNvPr id="9" name="TextBox 43"/>
          <p:cNvSpPr txBox="1"/>
          <p:nvPr/>
        </p:nvSpPr>
        <p:spPr>
          <a:xfrm>
            <a:off x="1121410" y="5725795"/>
            <a:ext cx="1651000" cy="171450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0000"/>
              </a:lnSpc>
              <a:spcAft>
                <a:spcPts val="600"/>
              </a:spcAft>
            </a:pPr>
            <a:r>
              <a:rPr lang="ru-RU" sz="14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видеоаналитика </a:t>
            </a: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904105" y="5695950"/>
            <a:ext cx="2779395" cy="915670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472940" y="4251325"/>
            <a:ext cx="1576705" cy="859790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706235" y="4208780"/>
            <a:ext cx="1301115" cy="10985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/>
      </p:transition>
    </mc:Choice>
    <mc:Fallback xmlns="">
      <p:transition spd="slow">
        <p:wip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-3175" y="1118870"/>
            <a:ext cx="10079355" cy="5739130"/>
          </a:xfrm>
          <a:prstGeom prst="rect">
            <a:avLst/>
          </a:prstGeom>
          <a:gradFill>
            <a:gsLst>
              <a:gs pos="100000">
                <a:srgbClr val="03112B">
                  <a:alpha val="0"/>
                </a:srgbClr>
              </a:gs>
              <a:gs pos="36000">
                <a:srgbClr val="6492D4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Заголовок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ITS360</a:t>
            </a:r>
            <a:endParaRPr lang="en-US" altLang="en-US"/>
          </a:p>
        </p:txBody>
      </p:sp>
      <p:sp>
        <p:nvSpPr>
          <p:cNvPr id="2" name="Замещающий текст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altLang="en-US"/>
              <a:t>Линейка оборудования</a:t>
            </a:r>
          </a:p>
        </p:txBody>
      </p:sp>
      <p:sp>
        <p:nvSpPr>
          <p:cNvPr id="81" name="TextBox 80"/>
          <p:cNvSpPr txBox="1"/>
          <p:nvPr/>
        </p:nvSpPr>
        <p:spPr>
          <a:xfrm>
            <a:off x="9345580" y="2875334"/>
            <a:ext cx="2411404" cy="161583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spcAft>
                <a:spcPts val="600"/>
              </a:spcAft>
            </a:pPr>
            <a:endParaRPr lang="ru-RU" sz="1050" dirty="0">
              <a:solidFill>
                <a:schemeClr val="bg1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662452" y="5018081"/>
            <a:ext cx="4113523" cy="430887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spcAft>
                <a:spcPts val="600"/>
              </a:spcAft>
            </a:pPr>
            <a:endParaRPr lang="ru-RU" sz="2800" dirty="0">
              <a:solidFill>
                <a:schemeClr val="bg1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4485" y="1987550"/>
            <a:ext cx="5224780" cy="3870960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835" y="1775460"/>
            <a:ext cx="973455" cy="973455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3375" y="1584325"/>
            <a:ext cx="1083945" cy="812800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2695" y="1609090"/>
            <a:ext cx="757555" cy="709295"/>
          </a:xfrm>
          <a:prstGeom prst="rect">
            <a:avLst/>
          </a:prstGeom>
        </p:spPr>
      </p:pic>
      <p:cxnSp>
        <p:nvCxnSpPr>
          <p:cNvPr id="10" name="Соединитель: уступ 9"/>
          <p:cNvCxnSpPr/>
          <p:nvPr/>
        </p:nvCxnSpPr>
        <p:spPr>
          <a:xfrm rot="5400000">
            <a:off x="4900831" y="2444241"/>
            <a:ext cx="799711" cy="395411"/>
          </a:xfrm>
          <a:prstGeom prst="bentConnector3">
            <a:avLst>
              <a:gd name="adj1" fmla="val 50000"/>
            </a:avLst>
          </a:prstGeom>
          <a:noFill/>
          <a:ln w="19050" cap="flat" cmpd="sng" algn="ctr">
            <a:solidFill>
              <a:srgbClr val="6ECCAE"/>
            </a:solidFill>
            <a:prstDash val="solid"/>
            <a:miter lim="800000"/>
            <a:headEnd type="oval" w="med" len="med"/>
            <a:tailEnd type="oval" w="med" len="med"/>
          </a:ln>
          <a:effectLst/>
        </p:spPr>
      </p:cxnSp>
      <p:sp>
        <p:nvSpPr>
          <p:cNvPr id="12" name="TextBox 11"/>
          <p:cNvSpPr txBox="1"/>
          <p:nvPr/>
        </p:nvSpPr>
        <p:spPr>
          <a:xfrm>
            <a:off x="3077845" y="1329055"/>
            <a:ext cx="4592955" cy="260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altLang="zh-CN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Высокоточные антенны для навигации и передачи данных</a:t>
            </a:r>
          </a:p>
        </p:txBody>
      </p:sp>
      <p:cxnSp>
        <p:nvCxnSpPr>
          <p:cNvPr id="17" name="Соединитель: уступ 16"/>
          <p:cNvCxnSpPr/>
          <p:nvPr/>
        </p:nvCxnSpPr>
        <p:spPr>
          <a:xfrm rot="16200000" flipH="1">
            <a:off x="2443440" y="2860829"/>
            <a:ext cx="714254" cy="489848"/>
          </a:xfrm>
          <a:prstGeom prst="bentConnector3">
            <a:avLst>
              <a:gd name="adj1" fmla="val 50000"/>
            </a:avLst>
          </a:prstGeom>
          <a:noFill/>
          <a:ln w="19050" cap="flat" cmpd="sng" algn="ctr">
            <a:solidFill>
              <a:srgbClr val="6ECCAE"/>
            </a:solidFill>
            <a:prstDash val="solid"/>
            <a:miter lim="800000"/>
            <a:headEnd type="oval" w="med" len="med"/>
            <a:tailEnd type="oval" w="med" len="med"/>
          </a:ln>
          <a:effectLst/>
        </p:spPr>
      </p:cxnSp>
      <p:pic>
        <p:nvPicPr>
          <p:cNvPr id="18" name="Рисунок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6855" y="1936750"/>
            <a:ext cx="1348740" cy="812165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815975" y="1727200"/>
            <a:ext cx="2385695" cy="260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Бортовой компьютер </a:t>
            </a:r>
          </a:p>
        </p:txBody>
      </p:sp>
      <p:cxnSp>
        <p:nvCxnSpPr>
          <p:cNvPr id="20" name="Соединитель: уступ 19"/>
          <p:cNvCxnSpPr/>
          <p:nvPr/>
        </p:nvCxnSpPr>
        <p:spPr>
          <a:xfrm>
            <a:off x="1783044" y="3462591"/>
            <a:ext cx="844650" cy="493141"/>
          </a:xfrm>
          <a:prstGeom prst="bentConnector3">
            <a:avLst>
              <a:gd name="adj1" fmla="val 50000"/>
            </a:avLst>
          </a:prstGeom>
          <a:noFill/>
          <a:ln w="19050" cap="flat" cmpd="sng" algn="ctr">
            <a:solidFill>
              <a:srgbClr val="6ECCAE"/>
            </a:solidFill>
            <a:prstDash val="solid"/>
            <a:miter lim="800000"/>
            <a:headEnd type="oval" w="med" len="med"/>
            <a:tailEnd type="oval" w="med" len="med"/>
          </a:ln>
          <a:effectLst/>
        </p:spPr>
      </p:cxnSp>
      <p:pic>
        <p:nvPicPr>
          <p:cNvPr id="21" name="Рисунок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3049270"/>
            <a:ext cx="1260475" cy="977265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348615" y="2942590"/>
            <a:ext cx="1734185" cy="260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altLang="zh-CN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Экран водителя</a:t>
            </a:r>
          </a:p>
        </p:txBody>
      </p:sp>
      <p:cxnSp>
        <p:nvCxnSpPr>
          <p:cNvPr id="24" name="Соединитель: уступ 23"/>
          <p:cNvCxnSpPr/>
          <p:nvPr/>
        </p:nvCxnSpPr>
        <p:spPr>
          <a:xfrm flipV="1">
            <a:off x="1782828" y="4267297"/>
            <a:ext cx="955447" cy="200324"/>
          </a:xfrm>
          <a:prstGeom prst="bentConnector3">
            <a:avLst>
              <a:gd name="adj1" fmla="val 50000"/>
            </a:avLst>
          </a:prstGeom>
          <a:noFill/>
          <a:ln w="19050" cap="flat" cmpd="sng" algn="ctr">
            <a:solidFill>
              <a:srgbClr val="6ECCAE"/>
            </a:solidFill>
            <a:prstDash val="solid"/>
            <a:miter lim="800000"/>
            <a:headEnd type="oval" w="med" len="med"/>
            <a:tailEnd type="oval" w="med" len="med"/>
          </a:ln>
          <a:effectLst/>
        </p:spPr>
      </p:cxnSp>
      <p:pic>
        <p:nvPicPr>
          <p:cNvPr id="25" name="Рисунок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380" y="4267200"/>
            <a:ext cx="1176655" cy="881380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478790" y="3955415"/>
            <a:ext cx="1820545" cy="429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altLang="zh-CN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Бортовой компьютер кругового обзора</a:t>
            </a:r>
          </a:p>
        </p:txBody>
      </p:sp>
      <p:cxnSp>
        <p:nvCxnSpPr>
          <p:cNvPr id="27" name="Соединитель: уступ 26"/>
          <p:cNvCxnSpPr/>
          <p:nvPr/>
        </p:nvCxnSpPr>
        <p:spPr>
          <a:xfrm rot="10800000" flipV="1">
            <a:off x="1873350" y="4503646"/>
            <a:ext cx="1076296" cy="761502"/>
          </a:xfrm>
          <a:prstGeom prst="bentConnector3">
            <a:avLst>
              <a:gd name="adj1" fmla="val 36627"/>
            </a:avLst>
          </a:prstGeom>
          <a:noFill/>
          <a:ln w="19050" cap="flat" cmpd="sng" algn="ctr">
            <a:solidFill>
              <a:srgbClr val="6ECCAE"/>
            </a:solidFill>
            <a:prstDash val="solid"/>
            <a:miter lim="800000"/>
            <a:headEnd type="oval" w="med" len="med"/>
            <a:tailEnd type="oval" w="med" len="med"/>
          </a:ln>
          <a:effectLst/>
        </p:spPr>
      </p:cxnSp>
      <p:pic>
        <p:nvPicPr>
          <p:cNvPr id="30" name="图片 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flipH="1">
            <a:off x="734695" y="5183505"/>
            <a:ext cx="1069340" cy="697865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616835" y="5847188"/>
            <a:ext cx="15977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Камера контроля водителя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DSM</a:t>
            </a:r>
            <a:endParaRPr lang="ru-RU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2" name="Соединитель: уступ 31"/>
          <p:cNvCxnSpPr/>
          <p:nvPr/>
        </p:nvCxnSpPr>
        <p:spPr>
          <a:xfrm rot="16200000" flipV="1">
            <a:off x="3791463" y="5344721"/>
            <a:ext cx="308101" cy="1146"/>
          </a:xfrm>
          <a:prstGeom prst="bentConnector3">
            <a:avLst>
              <a:gd name="adj1" fmla="val 50000"/>
            </a:avLst>
          </a:prstGeom>
          <a:noFill/>
          <a:ln w="19050" cap="flat" cmpd="sng" algn="ctr">
            <a:solidFill>
              <a:srgbClr val="6ECCAE"/>
            </a:solidFill>
            <a:prstDash val="solid"/>
            <a:miter lim="800000"/>
            <a:headEnd type="oval" w="med" len="med"/>
            <a:tailEnd type="oval" w="med" len="med"/>
          </a:ln>
          <a:effectLst/>
        </p:spPr>
      </p:cxnSp>
      <p:sp>
        <p:nvSpPr>
          <p:cNvPr id="33" name="TextBox 32"/>
          <p:cNvSpPr txBox="1"/>
          <p:nvPr/>
        </p:nvSpPr>
        <p:spPr>
          <a:xfrm>
            <a:off x="2362556" y="5604665"/>
            <a:ext cx="30039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Камеры кругового обзора-360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º</a:t>
            </a:r>
            <a:endParaRPr lang="ru-RU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4" name="Рисунок 3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7845" y="5968365"/>
            <a:ext cx="744855" cy="629920"/>
          </a:xfrm>
          <a:prstGeom prst="rect">
            <a:avLst/>
          </a:prstGeom>
        </p:spPr>
      </p:pic>
      <p:cxnSp>
        <p:nvCxnSpPr>
          <p:cNvPr id="38" name="Соединитель: уступ 37"/>
          <p:cNvCxnSpPr/>
          <p:nvPr/>
        </p:nvCxnSpPr>
        <p:spPr>
          <a:xfrm rot="16200000" flipV="1">
            <a:off x="5126920" y="4991898"/>
            <a:ext cx="607414" cy="477358"/>
          </a:xfrm>
          <a:prstGeom prst="bentConnector3">
            <a:avLst>
              <a:gd name="adj1" fmla="val 50000"/>
            </a:avLst>
          </a:prstGeom>
          <a:noFill/>
          <a:ln w="19050" cap="flat" cmpd="sng" algn="ctr">
            <a:solidFill>
              <a:srgbClr val="6ECCAE"/>
            </a:solidFill>
            <a:prstDash val="solid"/>
            <a:miter lim="800000"/>
            <a:headEnd type="oval" w="med" len="med"/>
            <a:tailEnd type="oval" w="med" len="med"/>
          </a:ln>
          <a:effectLst/>
        </p:spPr>
      </p:cxnSp>
      <p:sp>
        <p:nvSpPr>
          <p:cNvPr id="39" name="TextBox 38"/>
          <p:cNvSpPr txBox="1"/>
          <p:nvPr/>
        </p:nvSpPr>
        <p:spPr>
          <a:xfrm>
            <a:off x="5413152" y="5519092"/>
            <a:ext cx="15977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Камера лобового обзора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ADAS</a:t>
            </a:r>
            <a:endParaRPr lang="ru-RU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" name="Рисунок 3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7250" y="5981065"/>
            <a:ext cx="626110" cy="863600"/>
          </a:xfrm>
          <a:prstGeom prst="rect">
            <a:avLst/>
          </a:prstGeom>
        </p:spPr>
      </p:pic>
      <p:pic>
        <p:nvPicPr>
          <p:cNvPr id="43" name="Рисунок 4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808595" y="2223770"/>
            <a:ext cx="3873500" cy="1604645"/>
          </a:xfrm>
          <a:prstGeom prst="rect">
            <a:avLst/>
          </a:prstGeom>
        </p:spPr>
      </p:pic>
      <p:sp>
        <p:nvSpPr>
          <p:cNvPr id="44" name="TextBox 43"/>
          <p:cNvSpPr txBox="1"/>
          <p:nvPr/>
        </p:nvSpPr>
        <p:spPr>
          <a:xfrm>
            <a:off x="7808595" y="1826260"/>
            <a:ext cx="375920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Программное обеспечение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ITS360</a:t>
            </a:r>
          </a:p>
        </p:txBody>
      </p:sp>
      <p:grpSp>
        <p:nvGrpSpPr>
          <p:cNvPr id="46" name="Группа 45"/>
          <p:cNvGrpSpPr/>
          <p:nvPr/>
        </p:nvGrpSpPr>
        <p:grpSpPr>
          <a:xfrm>
            <a:off x="7184390" y="4818380"/>
            <a:ext cx="4691045" cy="346075"/>
            <a:chOff x="879727" y="4965405"/>
            <a:chExt cx="4691150" cy="540000"/>
          </a:xfrm>
        </p:grpSpPr>
        <p:sp>
          <p:nvSpPr>
            <p:cNvPr id="47" name="Прямоугольник: скругленные углы 46"/>
            <p:cNvSpPr/>
            <p:nvPr/>
          </p:nvSpPr>
          <p:spPr>
            <a:xfrm>
              <a:off x="879727" y="4965405"/>
              <a:ext cx="4691150" cy="54000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>
                    <a:alpha val="50000"/>
                  </a:schemeClr>
                </a:gs>
                <a:gs pos="0">
                  <a:schemeClr val="bg2">
                    <a:alpha val="50000"/>
                  </a:schemeClr>
                </a:gs>
              </a:gsLst>
              <a:lin ang="0" scaled="1"/>
            </a:gradFill>
            <a:ln w="190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943988" y="5130000"/>
              <a:ext cx="4618968" cy="223927"/>
            </a:xfrm>
            <a:prstGeom prst="rect">
              <a:avLst/>
            </a:prstGeom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ru-RU"/>
              </a:defPPr>
              <a:lvl1pPr algn="r">
                <a:defRPr sz="1200">
                  <a:latin typeface="Montserrat" panose="00000500000000000000" pitchFamily="2" charset="-52"/>
                </a:defRPr>
              </a:lvl1pPr>
            </a:lstStyle>
            <a:p>
              <a:pPr algn="l">
                <a:lnSpc>
                  <a:spcPct val="85000"/>
                </a:lnSpc>
                <a:spcAft>
                  <a:spcPts val="600"/>
                </a:spcAft>
              </a:pPr>
              <a:r>
                <a:rPr lang="ru-RU" sz="11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Комплексная помощь водителю в условиях плохой видимости</a:t>
              </a:r>
            </a:p>
          </p:txBody>
        </p:sp>
      </p:grpSp>
      <p:grpSp>
        <p:nvGrpSpPr>
          <p:cNvPr id="50" name="Группа 49"/>
          <p:cNvGrpSpPr/>
          <p:nvPr/>
        </p:nvGrpSpPr>
        <p:grpSpPr>
          <a:xfrm>
            <a:off x="7176135" y="5264785"/>
            <a:ext cx="4691380" cy="339725"/>
            <a:chOff x="879727" y="4965405"/>
            <a:chExt cx="4691150" cy="540000"/>
          </a:xfrm>
        </p:grpSpPr>
        <p:sp>
          <p:nvSpPr>
            <p:cNvPr id="51" name="Прямоугольник: скругленные углы 50"/>
            <p:cNvSpPr/>
            <p:nvPr/>
          </p:nvSpPr>
          <p:spPr>
            <a:xfrm>
              <a:off x="879727" y="4965405"/>
              <a:ext cx="4691150" cy="54000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>
                    <a:alpha val="50000"/>
                  </a:schemeClr>
                </a:gs>
                <a:gs pos="0">
                  <a:schemeClr val="bg2">
                    <a:alpha val="50000"/>
                  </a:schemeClr>
                </a:gs>
              </a:gsLst>
              <a:lin ang="0" scaled="1"/>
            </a:gradFill>
            <a:ln w="190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1156084" y="5140583"/>
              <a:ext cx="4229603" cy="228112"/>
            </a:xfrm>
            <a:prstGeom prst="rect">
              <a:avLst/>
            </a:prstGeom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ru-RU"/>
              </a:defPPr>
              <a:lvl1pPr algn="r">
                <a:defRPr sz="1200">
                  <a:latin typeface="Montserrat" panose="00000500000000000000" pitchFamily="2" charset="-52"/>
                </a:defRPr>
              </a:lvl1pPr>
            </a:lstStyle>
            <a:p>
              <a:pPr algn="l">
                <a:lnSpc>
                  <a:spcPct val="85000"/>
                </a:lnSpc>
                <a:spcAft>
                  <a:spcPts val="600"/>
                </a:spcAft>
              </a:pPr>
              <a:r>
                <a:rPr lang="ru-RU" sz="11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Контроль состояния и действий водителя</a:t>
              </a:r>
            </a:p>
          </p:txBody>
        </p:sp>
      </p:grpSp>
      <p:grpSp>
        <p:nvGrpSpPr>
          <p:cNvPr id="54" name="Группа 53"/>
          <p:cNvGrpSpPr/>
          <p:nvPr/>
        </p:nvGrpSpPr>
        <p:grpSpPr>
          <a:xfrm>
            <a:off x="7176135" y="5765800"/>
            <a:ext cx="4691380" cy="347980"/>
            <a:chOff x="879727" y="4972175"/>
            <a:chExt cx="4691150" cy="540000"/>
          </a:xfrm>
        </p:grpSpPr>
        <p:sp>
          <p:nvSpPr>
            <p:cNvPr id="55" name="Прямоугольник: скругленные углы 54"/>
            <p:cNvSpPr/>
            <p:nvPr/>
          </p:nvSpPr>
          <p:spPr>
            <a:xfrm>
              <a:off x="879727" y="4972175"/>
              <a:ext cx="4691150" cy="54000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>
                    <a:alpha val="50000"/>
                  </a:schemeClr>
                </a:gs>
                <a:gs pos="0">
                  <a:schemeClr val="bg2">
                    <a:alpha val="50000"/>
                  </a:schemeClr>
                </a:gs>
              </a:gsLst>
              <a:lin ang="0" scaled="1"/>
            </a:gradFill>
            <a:ln w="190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1164033" y="5023087"/>
              <a:ext cx="4296332" cy="445401"/>
            </a:xfrm>
            <a:prstGeom prst="rect">
              <a:avLst/>
            </a:prstGeom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ru-RU"/>
              </a:defPPr>
              <a:lvl1pPr algn="r">
                <a:defRPr sz="1200">
                  <a:latin typeface="Montserrat" panose="00000500000000000000" pitchFamily="2" charset="-52"/>
                </a:defRPr>
              </a:lvl1pPr>
            </a:lstStyle>
            <a:p>
              <a:pPr algn="l">
                <a:lnSpc>
                  <a:spcPct val="85000"/>
                </a:lnSpc>
                <a:spcAft>
                  <a:spcPts val="600"/>
                </a:spcAft>
              </a:pPr>
              <a:r>
                <a:rPr lang="ru-RU" sz="11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Круговой обзор-360</a:t>
              </a:r>
              <a:r>
                <a:rPr lang="en-US" sz="11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º</a:t>
              </a:r>
              <a:r>
                <a:rPr lang="ru-RU" sz="11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 </a:t>
              </a:r>
              <a:r>
                <a:rPr lang="en-US" sz="11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AI</a:t>
              </a:r>
              <a:r>
                <a:rPr lang="ru-RU" sz="11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-обнаружение людей и препятствий в радиусе 20 метров</a:t>
              </a:r>
            </a:p>
          </p:txBody>
        </p:sp>
      </p:grpSp>
      <p:grpSp>
        <p:nvGrpSpPr>
          <p:cNvPr id="58" name="Группа 57"/>
          <p:cNvGrpSpPr/>
          <p:nvPr/>
        </p:nvGrpSpPr>
        <p:grpSpPr>
          <a:xfrm>
            <a:off x="7176135" y="6249670"/>
            <a:ext cx="4691380" cy="356235"/>
            <a:chOff x="879727" y="4996005"/>
            <a:chExt cx="4691380" cy="365125"/>
          </a:xfrm>
        </p:grpSpPr>
        <p:sp>
          <p:nvSpPr>
            <p:cNvPr id="59" name="Прямоугольник: скругленные углы 58"/>
            <p:cNvSpPr/>
            <p:nvPr/>
          </p:nvSpPr>
          <p:spPr>
            <a:xfrm>
              <a:off x="879727" y="4996005"/>
              <a:ext cx="4691380" cy="365125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>
                    <a:alpha val="50000"/>
                  </a:schemeClr>
                </a:gs>
                <a:gs pos="0">
                  <a:schemeClr val="bg2">
                    <a:alpha val="50000"/>
                  </a:schemeClr>
                </a:gs>
              </a:gsLst>
              <a:lin ang="0" scaled="1"/>
            </a:gradFill>
            <a:ln w="190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1164142" y="5099186"/>
              <a:ext cx="3893896" cy="147091"/>
            </a:xfrm>
            <a:prstGeom prst="rect">
              <a:avLst/>
            </a:prstGeom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ru-RU"/>
              </a:defPPr>
              <a:lvl1pPr algn="r">
                <a:defRPr sz="1200">
                  <a:latin typeface="Montserrat" panose="00000500000000000000" pitchFamily="2" charset="-52"/>
                </a:defRPr>
              </a:lvl1pPr>
            </a:lstStyle>
            <a:p>
              <a:pPr algn="l">
                <a:lnSpc>
                  <a:spcPct val="85000"/>
                </a:lnSpc>
                <a:spcAft>
                  <a:spcPts val="600"/>
                </a:spcAft>
              </a:pPr>
              <a:r>
                <a:rPr lang="en-US" sz="11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API</a:t>
              </a:r>
              <a:r>
                <a:rPr lang="ru-RU" sz="11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 интеграция со сторонними системами</a:t>
              </a:r>
            </a:p>
          </p:txBody>
        </p:sp>
      </p:grpSp>
      <p:sp>
        <p:nvSpPr>
          <p:cNvPr id="63" name="TextBox 62"/>
          <p:cNvSpPr txBox="1"/>
          <p:nvPr/>
        </p:nvSpPr>
        <p:spPr>
          <a:xfrm>
            <a:off x="7808824" y="3944685"/>
            <a:ext cx="41996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WEB-</a:t>
            </a:r>
            <a:r>
              <a:rPr lang="ru-RU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интерфейс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Мобильное приложение 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Android/iOS</a:t>
            </a:r>
          </a:p>
        </p:txBody>
      </p:sp>
      <p:sp>
        <p:nvSpPr>
          <p:cNvPr id="9" name="Замещающий 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ru-RU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</a:p>
        </p:txBody>
      </p:sp>
      <p:pic>
        <p:nvPicPr>
          <p:cNvPr id="11" name="Рисунок 3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2990" y="5968365"/>
            <a:ext cx="744855" cy="629920"/>
          </a:xfrm>
          <a:prstGeom prst="rect">
            <a:avLst/>
          </a:prstGeom>
        </p:spPr>
      </p:pic>
      <p:pic>
        <p:nvPicPr>
          <p:cNvPr id="14" name="Рисунок 3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4130" y="5968365"/>
            <a:ext cx="744855" cy="629920"/>
          </a:xfrm>
          <a:prstGeom prst="rect">
            <a:avLst/>
          </a:prstGeom>
        </p:spPr>
      </p:pic>
      <p:pic>
        <p:nvPicPr>
          <p:cNvPr id="15" name="Рисунок 3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8985" y="5968365"/>
            <a:ext cx="744855" cy="6299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/>
      </p:transition>
    </mc:Choice>
    <mc:Fallback xmlns="">
      <p:transition spd="slow">
        <p:wip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Изображение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96035"/>
            <a:ext cx="4664075" cy="5548630"/>
          </a:xfrm>
          <a:prstGeom prst="rect">
            <a:avLst/>
          </a:prstGeom>
        </p:spPr>
      </p:pic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1590" y="1295400"/>
            <a:ext cx="8355330" cy="5559425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0" y="1296035"/>
            <a:ext cx="6241415" cy="5624195"/>
          </a:xfrm>
          <a:prstGeom prst="rect">
            <a:avLst/>
          </a:prstGeom>
          <a:gradFill>
            <a:gsLst>
              <a:gs pos="100000">
                <a:srgbClr val="03112B">
                  <a:alpha val="0"/>
                </a:srgbClr>
              </a:gs>
              <a:gs pos="36000">
                <a:srgbClr val="6492D4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altLang="en-US"/>
          </a:p>
        </p:txBody>
      </p:sp>
      <p:sp>
        <p:nvSpPr>
          <p:cNvPr id="10" name="Заголовок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ITS360</a:t>
            </a:r>
          </a:p>
        </p:txBody>
      </p:sp>
      <p:sp>
        <p:nvSpPr>
          <p:cNvPr id="2" name="Замещающий текст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altLang="en-US"/>
              <a:t>Синцзянь 2021 г. ГОК</a:t>
            </a:r>
          </a:p>
        </p:txBody>
      </p:sp>
      <p:sp>
        <p:nvSpPr>
          <p:cNvPr id="81" name="TextBox 80"/>
          <p:cNvSpPr txBox="1"/>
          <p:nvPr/>
        </p:nvSpPr>
        <p:spPr>
          <a:xfrm>
            <a:off x="9345580" y="2167309"/>
            <a:ext cx="2411404" cy="161583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spcAft>
                <a:spcPts val="600"/>
              </a:spcAft>
            </a:pPr>
            <a:endParaRPr lang="ru-RU" sz="1050" dirty="0">
              <a:solidFill>
                <a:schemeClr val="bg1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7660" y="2023745"/>
            <a:ext cx="6167755" cy="1599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Системой оборудован 1661 карьерный самосвал, установлены: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Система</a:t>
            </a:r>
            <a:r>
              <a:rPr lang="en-US" alt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автоматического</a:t>
            </a:r>
            <a:r>
              <a:rPr lang="en-US" alt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экстренного</a:t>
            </a:r>
            <a:r>
              <a:rPr lang="en-US" alt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торможения</a:t>
            </a:r>
            <a:r>
              <a:rPr lang="en-US" alt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(AEBS)</a:t>
            </a:r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;</a:t>
            </a:r>
            <a:endParaRPr lang="en-US" altLang="ru-RU" sz="1400" spc="-1" dirty="0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Система</a:t>
            </a:r>
            <a:r>
              <a:rPr lang="en-US" alt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en-US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контроля</a:t>
            </a:r>
            <a:r>
              <a:rPr lang="en-US" alt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en-US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состояния</a:t>
            </a:r>
            <a:r>
              <a:rPr lang="en-US" alt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en-US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и</a:t>
            </a:r>
            <a:r>
              <a:rPr lang="en-US" alt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en-US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действий</a:t>
            </a:r>
            <a:r>
              <a:rPr lang="en-US" alt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en-US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водителя</a:t>
            </a:r>
            <a:r>
              <a:rPr lang="en-US" alt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(DMS)</a:t>
            </a:r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;</a:t>
            </a:r>
            <a:endParaRPr lang="en-US" altLang="ru-RU" sz="1400" spc="-1" dirty="0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З</a:t>
            </a:r>
            <a:r>
              <a:rPr lang="en-US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ащит</a:t>
            </a:r>
            <a:r>
              <a:rPr lang="ru-RU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а</a:t>
            </a:r>
            <a:r>
              <a:rPr lang="en-US" alt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en-US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от</a:t>
            </a:r>
            <a:r>
              <a:rPr lang="en-US" alt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en-US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столкновений</a:t>
            </a:r>
            <a:r>
              <a:rPr lang="en-US" alt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LoRa-V2X</a:t>
            </a:r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;</a:t>
            </a:r>
            <a:endParaRPr lang="ru-RU" sz="1400" spc="-1" dirty="0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Круговой обзор-360</a:t>
            </a:r>
            <a:r>
              <a:rPr 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º</a:t>
            </a:r>
            <a:r>
              <a:rPr lang="ru-RU" altLang="en-US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, помощь при маневрировании</a:t>
            </a:r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;</a:t>
            </a:r>
            <a:endParaRPr lang="ru-RU" sz="1400" spc="-1" dirty="0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Контроль расхода топлива и моточасов;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u-RU" sz="1400" spc="-1" dirty="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История перемещений тс.</a:t>
            </a:r>
            <a:endParaRPr lang="ru-RU" sz="1400" spc="-1" dirty="0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70840" y="5227320"/>
            <a:ext cx="5613400" cy="749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l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95 %  ─ снижение колличество ДТП из-за плохой видимости</a:t>
            </a:r>
          </a:p>
          <a:p>
            <a:pPr marL="342900" indent="-342900" algn="l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ru-RU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80 % </a:t>
            </a:r>
            <a:r>
              <a:rPr lang="ru-RU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─ </a:t>
            </a:r>
            <a:r>
              <a:rPr lang="ru-RU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сокращение засыпания водителей за рулём</a:t>
            </a:r>
          </a:p>
        </p:txBody>
      </p:sp>
      <p:sp>
        <p:nvSpPr>
          <p:cNvPr id="7" name="Прямоугольник: скругленные углы 6"/>
          <p:cNvSpPr/>
          <p:nvPr/>
        </p:nvSpPr>
        <p:spPr>
          <a:xfrm>
            <a:off x="327376" y="4554784"/>
            <a:ext cx="3600584" cy="540000"/>
          </a:xfrm>
          <a:prstGeom prst="roundRect">
            <a:avLst>
              <a:gd name="adj" fmla="val 50000"/>
            </a:avLst>
          </a:prstGeom>
          <a:noFill/>
          <a:ln w="190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70840" y="4832350"/>
            <a:ext cx="3600450" cy="35877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ru-RU" sz="2000" b="1" cap="all" dirty="0">
                <a:solidFill>
                  <a:schemeClr val="bg1"/>
                </a:solidFill>
                <a:uFillTx/>
                <a:latin typeface="Arial" panose="020B0604020202020204" pitchFamily="34" charset="0"/>
              </a:rPr>
              <a:t>Результат проекта</a:t>
            </a:r>
          </a:p>
        </p:txBody>
      </p:sp>
      <p:sp>
        <p:nvSpPr>
          <p:cNvPr id="11" name="Замещающий номер слайда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ru-RU"/>
              <a:t>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/>
      </p:transition>
    </mc:Choice>
    <mc:Fallback xmlns="">
      <p:transition spd="slow">
        <p:wip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-18068" y="1061085"/>
            <a:ext cx="7203440" cy="5675630"/>
          </a:xfrm>
          <a:prstGeom prst="rect">
            <a:avLst/>
          </a:prstGeom>
          <a:gradFill>
            <a:gsLst>
              <a:gs pos="100000">
                <a:srgbClr val="03112B">
                  <a:alpha val="0"/>
                </a:srgbClr>
              </a:gs>
              <a:gs pos="36000">
                <a:srgbClr val="7B921B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Заголовок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ea typeface="Arial" panose="020B0604020202020204" pitchFamily="34" charset="0"/>
                <a:sym typeface="+mn-ea"/>
              </a:rPr>
              <a:t>VIDEO ONE</a:t>
            </a:r>
            <a:endParaRPr lang="ru-RU" altLang="en-US"/>
          </a:p>
        </p:txBody>
      </p:sp>
      <p:sp>
        <p:nvSpPr>
          <p:cNvPr id="4" name="Замещающий текст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altLang="en-US" dirty="0"/>
              <a:t>Сжатие видео</a:t>
            </a:r>
            <a:r>
              <a:rPr lang="en-US" altLang="ru-RU" dirty="0"/>
              <a:t> </a:t>
            </a:r>
            <a:r>
              <a:rPr lang="ru-RU" altLang="en-US" dirty="0"/>
              <a:t>и аналитика н</a:t>
            </a:r>
            <a:r>
              <a:rPr lang="en-US" altLang="en-US" dirty="0"/>
              <a:t>а</a:t>
            </a:r>
            <a:r>
              <a:rPr lang="en-US" altLang="ru-RU" dirty="0"/>
              <a:t> </a:t>
            </a:r>
            <a:r>
              <a:rPr lang="en-US" altLang="en-US" dirty="0"/>
              <a:t>основе</a:t>
            </a:r>
            <a:r>
              <a:rPr lang="en-US" altLang="ru-RU" dirty="0"/>
              <a:t> </a:t>
            </a:r>
            <a:r>
              <a:rPr lang="en-US" altLang="en-US" dirty="0"/>
              <a:t>искусственного</a:t>
            </a:r>
            <a:r>
              <a:rPr lang="en-US" altLang="ru-RU" dirty="0"/>
              <a:t> </a:t>
            </a:r>
            <a:r>
              <a:rPr lang="en-US" altLang="en-US" dirty="0" err="1"/>
              <a:t>интеллекта</a:t>
            </a:r>
            <a:endParaRPr lang="en-US" altLang="en-US" dirty="0"/>
          </a:p>
          <a:p>
            <a:r>
              <a:rPr lang="ru-RU" altLang="en-US" dirty="0">
                <a:solidFill>
                  <a:schemeClr val="bg1"/>
                </a:solidFill>
              </a:rPr>
              <a:t>Система позволяет</a:t>
            </a:r>
            <a:endParaRPr lang="en-US" altLang="en-US" dirty="0">
              <a:solidFill>
                <a:schemeClr val="bg1"/>
              </a:solidFill>
            </a:endParaRPr>
          </a:p>
        </p:txBody>
      </p:sp>
      <p:pic>
        <p:nvPicPr>
          <p:cNvPr id="20" name="Рисунок 19" descr="Изображение выглядит как цилиндр&#10;&#10;Автоматически созданное описание"/>
          <p:cNvPicPr>
            <a:picLocks noChangeAspect="1"/>
          </p:cNvPicPr>
          <p:nvPr/>
        </p:nvPicPr>
        <p:blipFill>
          <a:blip r:embed="rId2" cstate="print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829169" y="278701"/>
            <a:ext cx="2576863" cy="2576863"/>
          </a:xfrm>
          <a:prstGeom prst="rect">
            <a:avLst/>
          </a:prstGeom>
        </p:spPr>
      </p:pic>
      <p:sp>
        <p:nvSpPr>
          <p:cNvPr id="2" name="Прямоугольник: скругленные углы 1"/>
          <p:cNvSpPr/>
          <p:nvPr/>
        </p:nvSpPr>
        <p:spPr>
          <a:xfrm>
            <a:off x="7394319" y="2871565"/>
            <a:ext cx="4691150" cy="540000"/>
          </a:xfrm>
          <a:prstGeom prst="roundRect">
            <a:avLst>
              <a:gd name="adj" fmla="val 50000"/>
            </a:avLst>
          </a:prstGeom>
          <a:noFill/>
          <a:ln w="190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33" name="Прямоугольник: скругленные углы 32"/>
          <p:cNvSpPr/>
          <p:nvPr/>
        </p:nvSpPr>
        <p:spPr>
          <a:xfrm>
            <a:off x="7394954" y="3715900"/>
            <a:ext cx="4691150" cy="540000"/>
          </a:xfrm>
          <a:prstGeom prst="roundRect">
            <a:avLst>
              <a:gd name="adj" fmla="val 50000"/>
            </a:avLst>
          </a:prstGeom>
          <a:noFill/>
          <a:ln w="190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34" name="Прямоугольник: скругленные углы 33"/>
          <p:cNvSpPr/>
          <p:nvPr/>
        </p:nvSpPr>
        <p:spPr>
          <a:xfrm>
            <a:off x="7455279" y="4581138"/>
            <a:ext cx="4691150" cy="540000"/>
          </a:xfrm>
          <a:prstGeom prst="roundRect">
            <a:avLst>
              <a:gd name="adj" fmla="val 50000"/>
            </a:avLst>
          </a:prstGeom>
          <a:noFill/>
          <a:ln w="190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7754693" y="2646428"/>
            <a:ext cx="3893896" cy="41783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lnSpc>
                <a:spcPct val="85000"/>
              </a:lnSpc>
              <a:spcAft>
                <a:spcPts val="600"/>
              </a:spcAft>
            </a:pPr>
            <a:r>
              <a:rPr lang="ru-R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Сжатие на основе ИИ в 10 раз без потери качества</a:t>
            </a:r>
          </a:p>
        </p:txBody>
      </p:sp>
      <p:sp>
        <p:nvSpPr>
          <p:cNvPr id="37" name="Овал 36"/>
          <p:cNvSpPr/>
          <p:nvPr/>
        </p:nvSpPr>
        <p:spPr>
          <a:xfrm>
            <a:off x="6957439" y="2547804"/>
            <a:ext cx="602062" cy="555786"/>
          </a:xfrm>
          <a:prstGeom prst="ellipse">
            <a:avLst/>
          </a:prstGeom>
          <a:gradFill>
            <a:gsLst>
              <a:gs pos="77000">
                <a:srgbClr val="016768"/>
              </a:gs>
              <a:gs pos="0">
                <a:schemeClr val="bg2">
                  <a:alpha val="50000"/>
                </a:schemeClr>
              </a:gs>
            </a:gsLst>
            <a:lin ang="2700000" scaled="1"/>
          </a:gradFill>
          <a:ln w="1905">
            <a:solidFill>
              <a:srgbClr val="8993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38" name="Овал 37"/>
          <p:cNvSpPr/>
          <p:nvPr/>
        </p:nvSpPr>
        <p:spPr>
          <a:xfrm>
            <a:off x="6958074" y="3402793"/>
            <a:ext cx="602062" cy="555786"/>
          </a:xfrm>
          <a:prstGeom prst="ellipse">
            <a:avLst/>
          </a:prstGeom>
          <a:gradFill>
            <a:gsLst>
              <a:gs pos="77000">
                <a:srgbClr val="016768"/>
              </a:gs>
              <a:gs pos="0">
                <a:schemeClr val="bg2">
                  <a:alpha val="50000"/>
                </a:schemeClr>
              </a:gs>
            </a:gsLst>
            <a:lin ang="2700000" scaled="1"/>
          </a:gradFill>
          <a:ln w="1905">
            <a:solidFill>
              <a:srgbClr val="8993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39" name="Овал 38"/>
          <p:cNvSpPr/>
          <p:nvPr/>
        </p:nvSpPr>
        <p:spPr>
          <a:xfrm>
            <a:off x="7018399" y="4258408"/>
            <a:ext cx="602062" cy="555786"/>
          </a:xfrm>
          <a:prstGeom prst="ellipse">
            <a:avLst/>
          </a:prstGeom>
          <a:gradFill>
            <a:gsLst>
              <a:gs pos="77000">
                <a:srgbClr val="016768"/>
              </a:gs>
              <a:gs pos="0">
                <a:schemeClr val="bg2">
                  <a:alpha val="50000"/>
                </a:schemeClr>
              </a:gs>
            </a:gsLst>
            <a:lin ang="2700000" scaled="1"/>
          </a:gradFill>
          <a:ln w="1905">
            <a:solidFill>
              <a:srgbClr val="8993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40" name="Овал 39"/>
          <p:cNvSpPr/>
          <p:nvPr/>
        </p:nvSpPr>
        <p:spPr>
          <a:xfrm>
            <a:off x="7017764" y="5138661"/>
            <a:ext cx="602062" cy="555786"/>
          </a:xfrm>
          <a:prstGeom prst="ellipse">
            <a:avLst/>
          </a:prstGeom>
          <a:gradFill>
            <a:gsLst>
              <a:gs pos="77000">
                <a:srgbClr val="016768"/>
              </a:gs>
              <a:gs pos="0">
                <a:schemeClr val="bg2">
                  <a:alpha val="50000"/>
                </a:schemeClr>
              </a:gs>
            </a:gsLst>
            <a:lin ang="2700000" scaled="1"/>
          </a:gradFill>
          <a:ln w="1905">
            <a:solidFill>
              <a:srgbClr val="8993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chemeClr val="bg1"/>
              </a:solidFill>
            </a:endParaRPr>
          </a:p>
        </p:txBody>
      </p:sp>
      <p:pic>
        <p:nvPicPr>
          <p:cNvPr id="41" name="Рисунок 40" descr="Изображение выглядит как черный, темнота&#10;&#10;Автоматически созданное описание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4091" y="2694976"/>
            <a:ext cx="267935" cy="267935"/>
          </a:xfrm>
          <a:prstGeom prst="rect">
            <a:avLst/>
          </a:prstGeom>
        </p:spPr>
      </p:pic>
      <p:pic>
        <p:nvPicPr>
          <p:cNvPr id="42" name="Рисунок 41" descr="Изображение выглядит как Графика, круг, белый, черно-белый&#10;&#10;Автоматически созданное описание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104169" y="3530739"/>
            <a:ext cx="309048" cy="298157"/>
          </a:xfrm>
          <a:prstGeom prst="rect">
            <a:avLst/>
          </a:prstGeom>
        </p:spPr>
      </p:pic>
      <p:pic>
        <p:nvPicPr>
          <p:cNvPr id="43" name="Рисунок 42" descr="Изображение выглядит как черный, темнота&#10;&#10;Автоматически созданное описание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0251" y="4386709"/>
            <a:ext cx="303291" cy="312907"/>
          </a:xfrm>
          <a:prstGeom prst="rect">
            <a:avLst/>
          </a:prstGeom>
        </p:spPr>
      </p:pic>
      <p:sp>
        <p:nvSpPr>
          <p:cNvPr id="45" name="TextBox 44"/>
          <p:cNvSpPr txBox="1"/>
          <p:nvPr/>
        </p:nvSpPr>
        <p:spPr>
          <a:xfrm>
            <a:off x="7755328" y="3461122"/>
            <a:ext cx="3893896" cy="41783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lnSpc>
                <a:spcPct val="85000"/>
              </a:lnSpc>
              <a:spcAft>
                <a:spcPts val="600"/>
              </a:spcAft>
            </a:pPr>
            <a:r>
              <a:rPr lang="ru-R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Возможность передачи видео по узким каналам связи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755963" y="4374152"/>
            <a:ext cx="3893896" cy="41783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lnSpc>
                <a:spcPct val="85000"/>
              </a:lnSpc>
              <a:spcAft>
                <a:spcPts val="600"/>
              </a:spcAft>
            </a:pPr>
            <a:r>
              <a:rPr lang="ru-R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Сокращение затрат на хранение и обслуживание до 10 раз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7755890" y="5304473"/>
            <a:ext cx="4211320" cy="208915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lnSpc>
                <a:spcPct val="85000"/>
              </a:lnSpc>
              <a:spcAft>
                <a:spcPts val="600"/>
              </a:spcAft>
            </a:pPr>
            <a:r>
              <a:rPr lang="ru-R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Разнообразие алгаритмов видеоаналитики</a:t>
            </a:r>
          </a:p>
        </p:txBody>
      </p:sp>
      <p:sp>
        <p:nvSpPr>
          <p:cNvPr id="6" name="Замещающий 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A3A7C-4FAA-469A-AF3C-7DA6ED0D8E2A}" type="slidenum">
              <a:rPr lang="ru-RU" smtClean="0"/>
              <a:t>10</a:t>
            </a:fld>
            <a:endParaRPr lang="ru-RU"/>
          </a:p>
        </p:txBody>
      </p:sp>
      <p:pic>
        <p:nvPicPr>
          <p:cNvPr id="102" name="Рисунок 10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35" b="4862"/>
          <a:stretch>
            <a:fillRect/>
          </a:stretch>
        </p:blipFill>
        <p:spPr>
          <a:xfrm flipH="1">
            <a:off x="133985" y="1689735"/>
            <a:ext cx="2920246" cy="1602000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  <p:pic>
        <p:nvPicPr>
          <p:cNvPr id="8" name="Изображение 7"/>
          <p:cNvPicPr/>
          <p:nvPr/>
        </p:nvPicPr>
        <p:blipFill>
          <a:blip r:embed="rId9"/>
          <a:stretch>
            <a:fillRect/>
          </a:stretch>
        </p:blipFill>
        <p:spPr>
          <a:xfrm>
            <a:off x="3436620" y="4004310"/>
            <a:ext cx="2919600" cy="1602000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0" name="Изображение 9"/>
          <p:cNvPicPr/>
          <p:nvPr/>
        </p:nvPicPr>
        <p:blipFill>
          <a:blip r:embed="rId10"/>
          <a:stretch>
            <a:fillRect/>
          </a:stretch>
        </p:blipFill>
        <p:spPr>
          <a:xfrm>
            <a:off x="153670" y="4011930"/>
            <a:ext cx="2919600" cy="1602000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4" name="Изображение 13"/>
          <p:cNvPicPr/>
          <p:nvPr/>
        </p:nvPicPr>
        <p:blipFill>
          <a:blip r:embed="rId11"/>
          <a:stretch>
            <a:fillRect/>
          </a:stretch>
        </p:blipFill>
        <p:spPr>
          <a:xfrm>
            <a:off x="3436620" y="1694815"/>
            <a:ext cx="2919600" cy="1602000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17" name="TextBox 35"/>
          <p:cNvSpPr txBox="1"/>
          <p:nvPr/>
        </p:nvSpPr>
        <p:spPr>
          <a:xfrm>
            <a:off x="76200" y="3291840"/>
            <a:ext cx="3282315" cy="41783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ru-RU" altLang="ru-R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Передача качественного видео </a:t>
            </a:r>
          </a:p>
          <a:p>
            <a:pPr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ru-RU" altLang="ru-R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по спутниковым каналам</a:t>
            </a:r>
          </a:p>
        </p:txBody>
      </p:sp>
      <p:sp>
        <p:nvSpPr>
          <p:cNvPr id="18" name="TextBox 35"/>
          <p:cNvSpPr txBox="1"/>
          <p:nvPr/>
        </p:nvSpPr>
        <p:spPr>
          <a:xfrm>
            <a:off x="76200" y="5645785"/>
            <a:ext cx="3282315" cy="627864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lnSpc>
                <a:spcPct val="85000"/>
              </a:lnSpc>
              <a:spcAft>
                <a:spcPts val="600"/>
              </a:spcAft>
            </a:pPr>
            <a:r>
              <a:rPr lang="ru-RU" altLang="ru-R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Улучшить качество передаваемого видео с БПЛА при помощи ИИ</a:t>
            </a:r>
          </a:p>
        </p:txBody>
      </p:sp>
      <p:sp>
        <p:nvSpPr>
          <p:cNvPr id="19" name="TextBox 35"/>
          <p:cNvSpPr txBox="1"/>
          <p:nvPr/>
        </p:nvSpPr>
        <p:spPr>
          <a:xfrm>
            <a:off x="3358515" y="3298190"/>
            <a:ext cx="3406775" cy="41783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lnSpc>
                <a:spcPct val="85000"/>
              </a:lnSpc>
              <a:spcAft>
                <a:spcPts val="600"/>
              </a:spcAft>
            </a:pPr>
            <a:r>
              <a:rPr lang="ru-RU" altLang="ru-R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Применения разных алгоритмов видеоаналитики, экономия на СХД</a:t>
            </a:r>
          </a:p>
        </p:txBody>
      </p:sp>
      <p:sp>
        <p:nvSpPr>
          <p:cNvPr id="22" name="TextBox 35"/>
          <p:cNvSpPr txBox="1"/>
          <p:nvPr/>
        </p:nvSpPr>
        <p:spPr>
          <a:xfrm>
            <a:off x="3358515" y="5614035"/>
            <a:ext cx="3282315" cy="41783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lnSpc>
                <a:spcPct val="85000"/>
              </a:lnSpc>
              <a:spcAft>
                <a:spcPts val="600"/>
              </a:spcAft>
            </a:pPr>
            <a:r>
              <a:rPr lang="ru-RU" altLang="ru-R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Увеличить срок хранения видео в 10 раз без доп.инвестиий</a:t>
            </a:r>
          </a:p>
        </p:txBody>
      </p:sp>
      <p:pic>
        <p:nvPicPr>
          <p:cNvPr id="195" name="Рисунок 194" descr="Изображение выглядит как Графика, Шрифт, круг, символ&#10;&#10;Автоматически созданное описание"/>
          <p:cNvPicPr>
            <a:picLocks noChangeAspect="1"/>
          </p:cNvPicPr>
          <p:nvPr/>
        </p:nvPicPr>
        <p:blipFill>
          <a:blip r:embed="rId12" cstate="print">
            <a:duotone>
              <a:prstClr val="black"/>
              <a:schemeClr val="bg1">
                <a:tint val="45000"/>
                <a:satMod val="400000"/>
              </a:schemeClr>
            </a:duotone>
            <a:lum bright="10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6600" y="5172710"/>
            <a:ext cx="473075" cy="4730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/>
      </p:transition>
    </mc:Choice>
    <mc:Fallback xmlns="">
      <p:transition spd="slow">
        <p:wip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: скругленные углы 32"/>
          <p:cNvSpPr/>
          <p:nvPr/>
        </p:nvSpPr>
        <p:spPr>
          <a:xfrm>
            <a:off x="306070" y="1376045"/>
            <a:ext cx="11693525" cy="2051685"/>
          </a:xfrm>
          <a:prstGeom prst="roundRect">
            <a:avLst>
              <a:gd name="adj" fmla="val 50000"/>
            </a:avLst>
          </a:prstGeom>
          <a:gradFill>
            <a:gsLst>
              <a:gs pos="92000">
                <a:srgbClr val="7B921B"/>
              </a:gs>
              <a:gs pos="0">
                <a:schemeClr val="bg2">
                  <a:alpha val="50000"/>
                </a:schemeClr>
              </a:gs>
            </a:gsLst>
            <a:lin ang="10800000" scaled="1"/>
          </a:gradFill>
          <a:ln w="190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Прямоугольник: скругленные углы 32"/>
          <p:cNvSpPr/>
          <p:nvPr/>
        </p:nvSpPr>
        <p:spPr>
          <a:xfrm>
            <a:off x="306070" y="3795395"/>
            <a:ext cx="11693525" cy="1844675"/>
          </a:xfrm>
          <a:prstGeom prst="roundRect">
            <a:avLst>
              <a:gd name="adj" fmla="val 50000"/>
            </a:avLst>
          </a:prstGeom>
          <a:gradFill>
            <a:gsLst>
              <a:gs pos="92000">
                <a:srgbClr val="7B921B"/>
              </a:gs>
              <a:gs pos="0">
                <a:schemeClr val="bg2">
                  <a:alpha val="50000"/>
                </a:schemeClr>
              </a:gs>
            </a:gsLst>
            <a:lin ang="10800000" scaled="1"/>
          </a:gradFill>
          <a:ln w="190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Заголовок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Video One</a:t>
            </a:r>
            <a:endParaRPr lang="en-US" altLang="en-US"/>
          </a:p>
        </p:txBody>
      </p:sp>
      <p:sp>
        <p:nvSpPr>
          <p:cNvPr id="3" name="Замещающий текст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Линейка</a:t>
            </a:r>
            <a:r>
              <a:rPr lang="en-US" altLang="ru-RU"/>
              <a:t> </a:t>
            </a:r>
            <a:r>
              <a:rPr lang="ru-RU" altLang="en-US"/>
              <a:t>оборудования для сжатия</a:t>
            </a:r>
          </a:p>
        </p:txBody>
      </p:sp>
      <p:pic>
        <p:nvPicPr>
          <p:cNvPr id="23" name="Рисунок 22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1887" y="1750216"/>
            <a:ext cx="2086549" cy="1232625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32" t="15833" r="6965" b="14740"/>
          <a:stretch>
            <a:fillRect/>
          </a:stretch>
        </p:blipFill>
        <p:spPr>
          <a:xfrm>
            <a:off x="1355725" y="1798955"/>
            <a:ext cx="1757680" cy="1227455"/>
          </a:xfrm>
          <a:prstGeom prst="rect">
            <a:avLst/>
          </a:prstGeom>
        </p:spPr>
      </p:pic>
      <p:grpSp>
        <p:nvGrpSpPr>
          <p:cNvPr id="15" name="Группа 14"/>
          <p:cNvGrpSpPr/>
          <p:nvPr/>
        </p:nvGrpSpPr>
        <p:grpSpPr>
          <a:xfrm>
            <a:off x="6255385" y="1988185"/>
            <a:ext cx="2479040" cy="1227455"/>
            <a:chOff x="2082593" y="2239619"/>
            <a:chExt cx="8026813" cy="3556183"/>
          </a:xfrm>
        </p:grpSpPr>
        <p:pic>
          <p:nvPicPr>
            <p:cNvPr id="16" name="Рисунок 15"/>
            <p:cNvPicPr>
              <a:picLocks noChangeAspect="1"/>
            </p:cNvPicPr>
            <p:nvPr/>
          </p:nvPicPr>
          <p:blipFill>
            <a:blip r:embed="rId4" cstate="print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593" y="2239619"/>
              <a:ext cx="8026813" cy="3556183"/>
            </a:xfrm>
            <a:prstGeom prst="rect">
              <a:avLst/>
            </a:prstGeom>
          </p:spPr>
        </p:pic>
        <p:pic>
          <p:nvPicPr>
            <p:cNvPr id="18" name="Рисунок 1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14486" y="3717167"/>
              <a:ext cx="2002540" cy="887201"/>
            </a:xfrm>
            <a:prstGeom prst="rect">
              <a:avLst/>
            </a:prstGeom>
          </p:spPr>
        </p:pic>
      </p:grpSp>
      <p:grpSp>
        <p:nvGrpSpPr>
          <p:cNvPr id="32" name="Группа 31"/>
          <p:cNvGrpSpPr/>
          <p:nvPr/>
        </p:nvGrpSpPr>
        <p:grpSpPr>
          <a:xfrm>
            <a:off x="9373235" y="1798955"/>
            <a:ext cx="2095500" cy="1227455"/>
            <a:chOff x="2918327" y="1681363"/>
            <a:chExt cx="5185437" cy="3234481"/>
          </a:xfrm>
        </p:grpSpPr>
        <p:pic>
          <p:nvPicPr>
            <p:cNvPr id="38" name="图片 10"/>
            <p:cNvPicPr>
              <a:picLocks noChangeAspect="1"/>
            </p:cNvPicPr>
            <p:nvPr/>
          </p:nvPicPr>
          <p:blipFill>
            <a:blip r:embed="rId6" cstate="print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0" r="140"/>
            <a:stretch>
              <a:fillRect/>
            </a:stretch>
          </p:blipFill>
          <p:spPr>
            <a:xfrm>
              <a:off x="2918327" y="1681363"/>
              <a:ext cx="5185437" cy="3234481"/>
            </a:xfrm>
            <a:prstGeom prst="rect">
              <a:avLst/>
            </a:prstGeom>
          </p:spPr>
        </p:pic>
        <p:pic>
          <p:nvPicPr>
            <p:cNvPr id="39" name="Рисунок 38"/>
            <p:cNvPicPr>
              <a:picLocks noChangeAspect="1"/>
            </p:cNvPicPr>
            <p:nvPr/>
          </p:nvPicPr>
          <p:blipFill>
            <a:blip r:embed="rId7" cstate="print">
              <a:duotone>
                <a:prstClr val="black"/>
                <a:schemeClr val="bg2">
                  <a:lumMod val="1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774295">
              <a:off x="5478002" y="3495624"/>
              <a:ext cx="1656949" cy="803140"/>
            </a:xfrm>
            <a:prstGeom prst="rect">
              <a:avLst/>
            </a:prstGeom>
          </p:spPr>
        </p:pic>
      </p:grpSp>
      <p:sp>
        <p:nvSpPr>
          <p:cNvPr id="44" name="TextBox 43"/>
          <p:cNvSpPr txBox="1"/>
          <p:nvPr/>
        </p:nvSpPr>
        <p:spPr>
          <a:xfrm>
            <a:off x="868680" y="2963477"/>
            <a:ext cx="2552700" cy="380365"/>
          </a:xfrm>
          <a:prstGeom prst="rect">
            <a:avLst/>
          </a:prstGeom>
        </p:spPr>
        <p:txBody>
          <a:bodyPr vert="horz" wrap="square" lIns="0" tIns="0" rIns="0" bIns="0" rtlCol="0" anchor="ctr">
            <a:no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IC2</a:t>
            </a:r>
            <a:endParaRPr lang="ru-RU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</a:rPr>
              <a:t>Устройство на 2 канала</a:t>
            </a:r>
          </a:p>
        </p:txBody>
      </p:sp>
      <p:grpSp>
        <p:nvGrpSpPr>
          <p:cNvPr id="11" name="Группа 10"/>
          <p:cNvGrpSpPr/>
          <p:nvPr/>
        </p:nvGrpSpPr>
        <p:grpSpPr>
          <a:xfrm>
            <a:off x="6725501" y="4173709"/>
            <a:ext cx="2378497" cy="900001"/>
            <a:chOff x="98088" y="1611348"/>
            <a:chExt cx="3113943" cy="1282634"/>
          </a:xfrm>
        </p:grpSpPr>
        <p:pic>
          <p:nvPicPr>
            <p:cNvPr id="12" name="object 2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98088" y="1611348"/>
              <a:ext cx="3113943" cy="1282634"/>
            </a:xfrm>
            <a:prstGeom prst="rect">
              <a:avLst/>
            </a:prstGeom>
          </p:spPr>
        </p:pic>
        <p:pic>
          <p:nvPicPr>
            <p:cNvPr id="13" name="Рисунок 12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403047">
              <a:off x="1466708" y="2160259"/>
              <a:ext cx="306800" cy="155666"/>
            </a:xfrm>
            <a:prstGeom prst="rect">
              <a:avLst/>
            </a:prstGeom>
          </p:spPr>
        </p:pic>
        <p:sp>
          <p:nvSpPr>
            <p:cNvPr id="17" name="Овал 16"/>
            <p:cNvSpPr/>
            <p:nvPr/>
          </p:nvSpPr>
          <p:spPr>
            <a:xfrm>
              <a:off x="811494" y="2307244"/>
              <a:ext cx="134791" cy="145111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pic>
          <p:nvPicPr>
            <p:cNvPr id="20" name="Рисунок 19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4892" y="2313515"/>
              <a:ext cx="116254" cy="145112"/>
            </a:xfrm>
            <a:prstGeom prst="rect">
              <a:avLst/>
            </a:prstGeom>
          </p:spPr>
        </p:pic>
      </p:grpSp>
      <p:sp>
        <p:nvSpPr>
          <p:cNvPr id="24" name="TextBox 23"/>
          <p:cNvSpPr txBox="1"/>
          <p:nvPr/>
        </p:nvSpPr>
        <p:spPr>
          <a:xfrm>
            <a:off x="6578108" y="5207577"/>
            <a:ext cx="2765910" cy="31242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IS</a:t>
            </a: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128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-</a:t>
            </a:r>
            <a:r>
              <a:rPr lang="ru-RU" altLang="en-US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 </a:t>
            </a: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400</a:t>
            </a:r>
            <a:endParaRPr lang="ru-RU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</a:rPr>
              <a:t>Видеосервер от 128 до 400 каналов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996308" y="5139586"/>
            <a:ext cx="2552531" cy="31242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IS32 </a:t>
            </a: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и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 IS64</a:t>
            </a:r>
            <a:endParaRPr lang="ru-RU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</a:rPr>
              <a:t>Устройство на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</a:rPr>
              <a:t>32</a:t>
            </a:r>
            <a:r>
              <a:rPr lang="en-US" dirty="0">
                <a:solidFill>
                  <a:schemeClr val="bg1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－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</a:rPr>
              <a:t>64</a:t>
            </a: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</a:rPr>
              <a:t> канала</a:t>
            </a:r>
          </a:p>
        </p:txBody>
      </p:sp>
      <p:pic>
        <p:nvPicPr>
          <p:cNvPr id="33" name="Рисунок 32"/>
          <p:cNvPicPr>
            <a:picLocks noChangeAspect="1"/>
          </p:cNvPicPr>
          <p:nvPr/>
        </p:nvPicPr>
        <p:blipFill>
          <a:blip r:embed="rId11" cstate="print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20"/>
          <a:stretch>
            <a:fillRect/>
          </a:stretch>
        </p:blipFill>
        <p:spPr>
          <a:xfrm>
            <a:off x="3154754" y="4173736"/>
            <a:ext cx="2093787" cy="995944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05435" y="5942330"/>
            <a:ext cx="6098540" cy="60007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marL="285750" indent="-2857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2000" baseline="20000" dirty="0">
                <a:solidFill>
                  <a:schemeClr val="bg1"/>
                </a:solidFill>
                <a:latin typeface="Arial" panose="020B0604020202020204" pitchFamily="34" charset="0"/>
              </a:rPr>
              <a:t>Сжатие видеопотока до 10 раз без потери качества кадра</a:t>
            </a: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2000" baseline="20000" dirty="0">
                <a:solidFill>
                  <a:schemeClr val="bg1"/>
                </a:solidFill>
                <a:latin typeface="Arial" panose="020B0604020202020204" pitchFamily="34" charset="0"/>
              </a:rPr>
              <a:t>Обработка в реальном времени</a:t>
            </a: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2000" baseline="20000" dirty="0">
                <a:solidFill>
                  <a:schemeClr val="bg1"/>
                </a:solidFill>
                <a:latin typeface="Arial" panose="020B0604020202020204" pitchFamily="34" charset="0"/>
              </a:rPr>
              <a:t>Универсальная совместимость со сторонними системами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934835" y="5950585"/>
            <a:ext cx="5064760" cy="60007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marL="285750" indent="-2857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2000" baseline="20000" dirty="0">
                <a:solidFill>
                  <a:schemeClr val="bg1"/>
                </a:solidFill>
                <a:latin typeface="Arial" panose="020B0604020202020204" pitchFamily="34" charset="0"/>
              </a:rPr>
              <a:t>Возможность </a:t>
            </a:r>
            <a:r>
              <a:rPr lang="en-US" sz="2000" baseline="20000" dirty="0">
                <a:solidFill>
                  <a:schemeClr val="bg1"/>
                </a:solidFill>
                <a:latin typeface="Arial" panose="020B0604020202020204" pitchFamily="34" charset="0"/>
              </a:rPr>
              <a:t>off-line</a:t>
            </a:r>
            <a:r>
              <a:rPr lang="ru-RU" sz="2000" baseline="20000" dirty="0">
                <a:solidFill>
                  <a:schemeClr val="bg1"/>
                </a:solidFill>
                <a:latin typeface="Arial" panose="020B0604020202020204" pitchFamily="34" charset="0"/>
              </a:rPr>
              <a:t> сжатия видеоархива</a:t>
            </a: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ru-RU" sz="2000" baseline="20000" dirty="0">
                <a:solidFill>
                  <a:schemeClr val="bg1"/>
                </a:solidFill>
                <a:latin typeface="Arial" panose="020B0604020202020204" pitchFamily="34" charset="0"/>
              </a:rPr>
              <a:t>Мобильное </a:t>
            </a:r>
            <a:r>
              <a:rPr lang="en-US" sz="2000" baseline="20000" dirty="0">
                <a:solidFill>
                  <a:schemeClr val="bg1"/>
                </a:solidFill>
                <a:latin typeface="Arial" panose="020B0604020202020204" pitchFamily="34" charset="0"/>
              </a:rPr>
              <a:t>web-</a:t>
            </a:r>
            <a:r>
              <a:rPr lang="ru-RU" sz="2000" baseline="20000" dirty="0">
                <a:solidFill>
                  <a:schemeClr val="bg1"/>
                </a:solidFill>
                <a:latin typeface="Arial" panose="020B0604020202020204" pitchFamily="34" charset="0"/>
              </a:rPr>
              <a:t>приложение </a:t>
            </a:r>
            <a:r>
              <a:rPr lang="en-US" sz="2000" baseline="20000" dirty="0">
                <a:solidFill>
                  <a:schemeClr val="bg1"/>
                </a:solidFill>
                <a:latin typeface="Arial" panose="020B0604020202020204" pitchFamily="34" charset="0"/>
              </a:rPr>
              <a:t>Android/iOS</a:t>
            </a:r>
            <a:endParaRPr lang="ru-RU" sz="2000" baseline="200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baseline="20000" dirty="0">
                <a:solidFill>
                  <a:schemeClr val="bg1"/>
                </a:solidFill>
                <a:latin typeface="Arial" panose="020B0604020202020204" pitchFamily="34" charset="0"/>
              </a:rPr>
              <a:t>REST API</a:t>
            </a:r>
            <a:r>
              <a:rPr lang="ru-RU" sz="2000" baseline="20000" dirty="0">
                <a:solidFill>
                  <a:schemeClr val="bg1"/>
                </a:solidFill>
                <a:latin typeface="Arial" panose="020B0604020202020204" pitchFamily="34" charset="0"/>
              </a:rPr>
              <a:t>: интеграция со сторонними платформами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443777" y="2963477"/>
            <a:ext cx="2552531" cy="31242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IC</a:t>
            </a: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4</a:t>
            </a:r>
            <a:endParaRPr lang="ru-RU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</a:rPr>
              <a:t>Устройство на 4 канала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6586586" y="3957483"/>
            <a:ext cx="2785505" cy="208915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5000"/>
              </a:lnSpc>
              <a:spcAft>
                <a:spcPts val="600"/>
              </a:spcAft>
            </a:pPr>
            <a:r>
              <a:rPr lang="ru-RU" sz="1600" b="1" cap="all" dirty="0">
                <a:solidFill>
                  <a:schemeClr val="bg1"/>
                </a:solidFill>
                <a:uFillTx/>
                <a:latin typeface="Arial" panose="020B0604020202020204" pitchFamily="34" charset="0"/>
              </a:rPr>
              <a:t>Серверное исполнение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394335" y="1385570"/>
            <a:ext cx="11605260" cy="525780"/>
          </a:xfrm>
          <a:prstGeom prst="rect">
            <a:avLst/>
          </a:prstGeom>
        </p:spPr>
        <p:txBody>
          <a:bodyPr vert="horz" wrap="square" lIns="0" tIns="0" rIns="0" bIns="0" rtlCol="0" anchor="ctr">
            <a:no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5000"/>
              </a:lnSpc>
              <a:spcAft>
                <a:spcPts val="600"/>
              </a:spcAft>
            </a:pPr>
            <a:r>
              <a:rPr lang="ru-RU" sz="1600" b="1" cap="all" dirty="0">
                <a:solidFill>
                  <a:schemeClr val="bg1"/>
                </a:solidFill>
                <a:uFillTx/>
                <a:latin typeface="Arial" panose="020B0604020202020204" pitchFamily="34" charset="0"/>
              </a:rPr>
              <a:t>Модульное исполнение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3239971" y="3956653"/>
            <a:ext cx="2218460" cy="208915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5000"/>
              </a:lnSpc>
              <a:spcAft>
                <a:spcPts val="600"/>
              </a:spcAft>
            </a:pPr>
            <a:r>
              <a:rPr lang="en-US" sz="1600" b="1" cap="all" dirty="0">
                <a:solidFill>
                  <a:schemeClr val="bg1"/>
                </a:solidFill>
                <a:uFillTx/>
                <a:latin typeface="Arial" panose="020B0604020202020204" pitchFamily="34" charset="0"/>
              </a:rPr>
              <a:t>NVR</a:t>
            </a:r>
            <a:r>
              <a:rPr lang="ru-RU" sz="1600" b="1" cap="all" dirty="0">
                <a:solidFill>
                  <a:schemeClr val="bg1"/>
                </a:solidFill>
                <a:uFillTx/>
                <a:latin typeface="Arial" panose="020B0604020202020204" pitchFamily="34" charset="0"/>
              </a:rPr>
              <a:t> исполнение</a:t>
            </a:r>
          </a:p>
        </p:txBody>
      </p:sp>
      <p:sp>
        <p:nvSpPr>
          <p:cNvPr id="34" name="TextBox 28"/>
          <p:cNvSpPr txBox="1"/>
          <p:nvPr/>
        </p:nvSpPr>
        <p:spPr>
          <a:xfrm>
            <a:off x="6241587" y="2963477"/>
            <a:ext cx="2552531" cy="31242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IC</a:t>
            </a:r>
            <a:r>
              <a:rPr lang="ru-RU" altLang="en-US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16</a:t>
            </a:r>
            <a:endParaRPr lang="ru-RU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</a:rPr>
              <a:t>Устройство на 16 каналов</a:t>
            </a:r>
          </a:p>
        </p:txBody>
      </p:sp>
      <p:sp>
        <p:nvSpPr>
          <p:cNvPr id="42" name="TextBox 28"/>
          <p:cNvSpPr txBox="1"/>
          <p:nvPr/>
        </p:nvSpPr>
        <p:spPr>
          <a:xfrm>
            <a:off x="9104167" y="2963477"/>
            <a:ext cx="2552531" cy="469265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IS</a:t>
            </a:r>
            <a:r>
              <a:rPr lang="ru-RU" altLang="en-US" dirty="0">
                <a:solidFill>
                  <a:schemeClr val="bg1"/>
                </a:solidFill>
                <a:latin typeface="Arial" panose="020B0604020202020204" pitchFamily="34" charset="0"/>
                <a:sym typeface="+mn-ea"/>
              </a:rPr>
              <a:t>16</a:t>
            </a:r>
            <a:endParaRPr lang="ru-RU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</a:rPr>
              <a:t>Устройство на 16 каналов</a:t>
            </a:r>
            <a:r>
              <a:rPr lang="en-US" altLang="ru-RU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</a:p>
          <a:p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ru-RU" dirty="0">
                <a:solidFill>
                  <a:schemeClr val="bg1"/>
                </a:solidFill>
                <a:latin typeface="Arial" panose="020B0604020202020204" pitchFamily="34" charset="0"/>
              </a:rPr>
              <a:t>c</a:t>
            </a:r>
            <a:r>
              <a:rPr lang="ru-RU" altLang="en-US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HDD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/>
      </p:transition>
    </mc:Choice>
    <mc:Fallback xmlns="">
      <p:transition spd="slow">
        <p:wip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43" descr="UI设计 (494)缩小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/>
          <a:srcRect/>
          <a:stretch>
            <a:fillRect/>
          </a:stretch>
        </p:blipFill>
        <p:spPr>
          <a:xfrm>
            <a:off x="6776720" y="1942465"/>
            <a:ext cx="4981575" cy="3637280"/>
          </a:xfrm>
          <a:prstGeom prst="rect">
            <a:avLst/>
          </a:prstGeom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3" name="Прямоугольник 2"/>
          <p:cNvSpPr/>
          <p:nvPr/>
        </p:nvSpPr>
        <p:spPr>
          <a:xfrm>
            <a:off x="-3175" y="1182370"/>
            <a:ext cx="7203440" cy="5675630"/>
          </a:xfrm>
          <a:prstGeom prst="rect">
            <a:avLst/>
          </a:prstGeom>
          <a:gradFill>
            <a:gsLst>
              <a:gs pos="100000">
                <a:srgbClr val="03112B">
                  <a:alpha val="0"/>
                </a:srgbClr>
              </a:gs>
              <a:gs pos="36000">
                <a:srgbClr val="7B921B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76138636" name="Рисунок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800" y="2165985"/>
            <a:ext cx="4476750" cy="2388870"/>
          </a:xfrm>
          <a:prstGeom prst="rect">
            <a:avLst/>
          </a:prstGeom>
        </p:spPr>
      </p:pic>
      <p:sp>
        <p:nvSpPr>
          <p:cNvPr id="2" name="Замещающий текст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altLang="en-US"/>
              <a:t>Новороссийск, 2025 г., морской порт</a:t>
            </a:r>
          </a:p>
        </p:txBody>
      </p:sp>
      <p:sp>
        <p:nvSpPr>
          <p:cNvPr id="5" name="Заголовок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VIDEO ONE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358775" y="1895475"/>
            <a:ext cx="6113780" cy="238823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>
              <a:lnSpc>
                <a:spcPct val="90000"/>
              </a:lnSpc>
              <a:spcAft>
                <a:spcPts val="600"/>
              </a:spcAft>
              <a:defRPr sz="1200">
                <a:latin typeface="Montserrat" panose="00000500000000000000" pitchFamily="2" charset="-52"/>
              </a:defRPr>
            </a:lvl1pPr>
          </a:lstStyle>
          <a:p>
            <a:pPr>
              <a:spcAft>
                <a:spcPts val="400"/>
              </a:spcAft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Большой объем трафика, ограниченная пропускная способность сети 4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endParaRPr lang="ru-RU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400"/>
              </a:spcAft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Низкое качество передаваемого видео, заторможенность динамических сцен, артефакты, потеря важной информации</a:t>
            </a:r>
          </a:p>
          <a:p>
            <a:pPr>
              <a:spcAft>
                <a:spcPts val="400"/>
              </a:spcAft>
            </a:pPr>
            <a:endParaRPr lang="ru-RU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400"/>
              </a:spcAft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Высокие затраты на обслуживание системы</a:t>
            </a:r>
          </a:p>
          <a:p>
            <a:pPr>
              <a:spcAft>
                <a:spcPts val="900"/>
              </a:spcAft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Увеличение объема серверного хранения влекло за собой увеличение операционных расходов: электроэнергия, обслуживание, амортизация оборудования и дискового пространства</a:t>
            </a:r>
          </a:p>
          <a:p>
            <a:pPr>
              <a:spcAft>
                <a:spcPts val="400"/>
              </a:spcAft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Ограниченная глубина видеоархива</a:t>
            </a:r>
          </a:p>
          <a:p>
            <a:pPr>
              <a:spcAft>
                <a:spcPts val="400"/>
              </a:spcAft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Отсутствие возможности увеличения срока хранения данных на действующих мощностях</a:t>
            </a:r>
          </a:p>
          <a:p>
            <a:pPr>
              <a:spcAft>
                <a:spcPts val="900"/>
              </a:spcAft>
            </a:pPr>
            <a:endParaRPr lang="ru-RU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58775" y="5149215"/>
            <a:ext cx="6311900" cy="1282065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ru-RU"/>
            </a:defPPr>
            <a:lvl1pPr>
              <a:lnSpc>
                <a:spcPct val="90000"/>
              </a:lnSpc>
              <a:spcAft>
                <a:spcPts val="600"/>
              </a:spcAft>
              <a:defRPr sz="1200">
                <a:latin typeface="Montserrat" panose="00000500000000000000" pitchFamily="2" charset="-52"/>
              </a:defRPr>
            </a:lvl1pPr>
          </a:lstStyle>
          <a:p>
            <a:pPr marL="171450" indent="-171450">
              <a:lnSpc>
                <a:spcPct val="10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Увеличено качество передаваемого видео, возможность онлайн просмотра, без артефактов и потери важной информации</a:t>
            </a:r>
          </a:p>
          <a:p>
            <a:pPr marL="171450" indent="-171450">
              <a:lnSpc>
                <a:spcPct val="10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Оптимизирован объём серверного хранения на 85%</a:t>
            </a:r>
          </a:p>
          <a:p>
            <a:pPr marL="171450" indent="-171450">
              <a:lnSpc>
                <a:spcPct val="10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Увеличена глубина видеоархива на действующих мощностях</a:t>
            </a:r>
          </a:p>
          <a:p>
            <a:pPr marL="171450" indent="-171450">
              <a:lnSpc>
                <a:spcPct val="10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ru-RU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Сокращены операционные расходы предприятия </a:t>
            </a:r>
          </a:p>
          <a:p>
            <a:pPr>
              <a:lnSpc>
                <a:spcPct val="100000"/>
              </a:lnSpc>
            </a:pPr>
            <a:endParaRPr lang="ru-RU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3" name="Прямая со стрелкой 82"/>
          <p:cNvCxnSpPr/>
          <p:nvPr/>
        </p:nvCxnSpPr>
        <p:spPr>
          <a:xfrm>
            <a:off x="384175" y="2574925"/>
            <a:ext cx="5752465" cy="7620"/>
          </a:xfrm>
          <a:prstGeom prst="straightConnector1">
            <a:avLst/>
          </a:prstGeom>
          <a:ln w="6350">
            <a:solidFill>
              <a:schemeClr val="bg1"/>
            </a:solidFill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Прямая со стрелкой 12"/>
          <p:cNvCxnSpPr/>
          <p:nvPr/>
        </p:nvCxnSpPr>
        <p:spPr>
          <a:xfrm>
            <a:off x="358719" y="3479377"/>
            <a:ext cx="5886209" cy="7380"/>
          </a:xfrm>
          <a:prstGeom prst="straightConnector1">
            <a:avLst/>
          </a:prstGeom>
          <a:ln w="6350">
            <a:solidFill>
              <a:schemeClr val="bg1"/>
            </a:solidFill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Замещающий номер слайда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ru-RU"/>
              <a:t>*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58775" y="4668520"/>
            <a:ext cx="3600450" cy="35877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ru-RU" sz="2000" b="1" cap="all" dirty="0">
                <a:solidFill>
                  <a:schemeClr val="bg1"/>
                </a:solidFill>
                <a:uFillTx/>
                <a:latin typeface="Arial" panose="020B0604020202020204" pitchFamily="34" charset="0"/>
              </a:rPr>
              <a:t>Результат проекта</a:t>
            </a:r>
          </a:p>
        </p:txBody>
      </p:sp>
      <p:sp>
        <p:nvSpPr>
          <p:cNvPr id="9" name="TextBox 7"/>
          <p:cNvSpPr txBox="1"/>
          <p:nvPr/>
        </p:nvSpPr>
        <p:spPr>
          <a:xfrm>
            <a:off x="358775" y="1513840"/>
            <a:ext cx="3600450" cy="35877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ru-RU" sz="2000" b="1" cap="all" dirty="0">
                <a:solidFill>
                  <a:schemeClr val="bg1"/>
                </a:solidFill>
                <a:uFillTx/>
                <a:latin typeface="Arial" panose="020B0604020202020204" pitchFamily="34" charset="0"/>
              </a:rPr>
              <a:t>ПРОБЛЕМЫ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/>
      </p:transition>
    </mc:Choice>
    <mc:Fallback xmlns="">
      <p:transition spd="slow">
        <p:wip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VIDEO ONE</a:t>
            </a:r>
          </a:p>
        </p:txBody>
      </p:sp>
      <p:sp>
        <p:nvSpPr>
          <p:cNvPr id="3" name="Замещающий текст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altLang="en-US"/>
              <a:t>Пример сжатия видео</a:t>
            </a:r>
          </a:p>
        </p:txBody>
      </p:sp>
      <p:sp>
        <p:nvSpPr>
          <p:cNvPr id="4" name="Замещающий 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A3A7C-4FAA-469A-AF3C-7DA6ED0D8E2A}" type="slidenum">
              <a:rPr lang="ru-RU" smtClean="0"/>
              <a:t>13</a:t>
            </a:fld>
            <a:endParaRPr lang="ru-RU"/>
          </a:p>
        </p:txBody>
      </p:sp>
      <p:pic>
        <p:nvPicPr>
          <p:cNvPr id="5" name="прямой эфир в офисе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0743" end="34184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8075" y="1145540"/>
            <a:ext cx="9975215" cy="5547360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-3175" y="5650865"/>
            <a:ext cx="12189460" cy="1207135"/>
          </a:xfrm>
          <a:prstGeom prst="rect">
            <a:avLst/>
          </a:prstGeom>
          <a:gradFill>
            <a:gsLst>
              <a:gs pos="100000">
                <a:srgbClr val="03112B">
                  <a:alpha val="0"/>
                </a:srgbClr>
              </a:gs>
              <a:gs pos="0">
                <a:srgbClr val="7B921B"/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4099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repeatCount="indefinite" fill="hold" display="1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оугольник 8"/>
          <p:cNvSpPr/>
          <p:nvPr/>
        </p:nvSpPr>
        <p:spPr>
          <a:xfrm>
            <a:off x="-3175" y="1182370"/>
            <a:ext cx="7203440" cy="5675630"/>
          </a:xfrm>
          <a:prstGeom prst="rect">
            <a:avLst/>
          </a:prstGeom>
          <a:gradFill>
            <a:gsLst>
              <a:gs pos="100000">
                <a:srgbClr val="03112B">
                  <a:alpha val="0"/>
                </a:srgbClr>
              </a:gs>
              <a:gs pos="36000">
                <a:srgbClr val="7B921B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Video One</a:t>
            </a:r>
          </a:p>
        </p:txBody>
      </p:sp>
      <p:sp>
        <p:nvSpPr>
          <p:cNvPr id="3" name="Замещающий текст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altLang="en-US"/>
              <a:t>Пример работы видеоаналитики</a:t>
            </a:r>
          </a:p>
        </p:txBody>
      </p:sp>
      <p:sp>
        <p:nvSpPr>
          <p:cNvPr id="4" name="Замещающий 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A3A7C-4FAA-469A-AF3C-7DA6ED0D8E2A}" type="slidenum">
              <a:rPr lang="ru-RU" smtClean="0"/>
              <a:t>14</a:t>
            </a:fld>
            <a:endParaRPr lang="ru-RU"/>
          </a:p>
        </p:txBody>
      </p:sp>
      <p:pic>
        <p:nvPicPr>
          <p:cNvPr id="5" name="Изображение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780" y="1855470"/>
            <a:ext cx="4329430" cy="2331720"/>
          </a:xfrm>
          <a:prstGeom prst="rect">
            <a:avLst/>
          </a:prstGeom>
        </p:spPr>
      </p:pic>
      <p:pic>
        <p:nvPicPr>
          <p:cNvPr id="6" name="Изображение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3685" y="1856105"/>
            <a:ext cx="4253865" cy="2333625"/>
          </a:xfrm>
          <a:prstGeom prst="rect">
            <a:avLst/>
          </a:prstGeom>
        </p:spPr>
      </p:pic>
      <p:pic>
        <p:nvPicPr>
          <p:cNvPr id="7" name="Изображение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3780" y="4187190"/>
            <a:ext cx="4307840" cy="2212975"/>
          </a:xfrm>
          <a:prstGeom prst="rect">
            <a:avLst/>
          </a:prstGeom>
        </p:spPr>
      </p:pic>
      <p:pic>
        <p:nvPicPr>
          <p:cNvPr id="8" name="Изображение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72095" y="4186555"/>
            <a:ext cx="4275455" cy="2213610"/>
          </a:xfrm>
          <a:prstGeom prst="rect">
            <a:avLst/>
          </a:prstGeom>
        </p:spPr>
      </p:pic>
      <p:sp>
        <p:nvSpPr>
          <p:cNvPr id="10" name="Текстовое поле 9"/>
          <p:cNvSpPr txBox="1"/>
          <p:nvPr/>
        </p:nvSpPr>
        <p:spPr>
          <a:xfrm>
            <a:off x="153670" y="2173605"/>
            <a:ext cx="3420745" cy="39077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Захват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объектов</a:t>
            </a:r>
            <a:endParaRPr lang="en-US" altLang="ru-RU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Пересечение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периметра</a:t>
            </a:r>
            <a:endParaRPr lang="en-US" altLang="ru-RU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Аналитика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транспортных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средств</a:t>
            </a:r>
            <a:endParaRPr lang="en-US" altLang="ru-RU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Детекция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огня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дыма</a:t>
            </a:r>
            <a:endParaRPr lang="en-US" altLang="ru-RU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Надзор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за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персоналом</a:t>
            </a:r>
            <a:endParaRPr lang="en-US" altLang="ru-RU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Проверка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формы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одежды</a:t>
            </a:r>
            <a:endParaRPr lang="en-US" altLang="ru-RU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Детекция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саботажа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порчи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камеры</a:t>
            </a:r>
            <a:endParaRPr lang="en-US" altLang="ru-RU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Детекция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сверления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разрушения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стен</a:t>
            </a:r>
            <a:endParaRPr lang="en-US" altLang="ru-RU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ru-RU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Обнаружение в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торжени</a:t>
            </a:r>
            <a:r>
              <a:rPr lang="ru-RU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я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зону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морского</a:t>
            </a:r>
            <a:r>
              <a:rPr lang="en-US" altLang="ru-RU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судна</a:t>
            </a:r>
            <a:endParaRPr lang="en-US" altLang="ru-RU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wipe/>
      </p:transition>
    </mc:Choice>
    <mc:Fallback xmlns="">
      <p:transition spd="slow">
        <p:wip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53670" y="482600"/>
            <a:ext cx="12033885" cy="513080"/>
          </a:xfrm>
        </p:spPr>
        <p:txBody>
          <a:bodyPr>
            <a:noAutofit/>
          </a:bodyPr>
          <a:lstStyle/>
          <a:p>
            <a:pPr algn="ctr"/>
            <a:r>
              <a:rPr lang="en-US" altLang="en-US"/>
              <a:t>Сотрудничество</a:t>
            </a:r>
            <a:r>
              <a:rPr lang="en-US" altLang="ru-RU"/>
              <a:t> </a:t>
            </a:r>
            <a:r>
              <a:rPr lang="en-US" altLang="en-US"/>
              <a:t>с</a:t>
            </a:r>
            <a:r>
              <a:rPr lang="en-US" altLang="ru-RU"/>
              <a:t> HETONIS</a:t>
            </a:r>
          </a:p>
        </p:txBody>
      </p:sp>
      <p:sp>
        <p:nvSpPr>
          <p:cNvPr id="4" name="Замещающий 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A3A7C-4FAA-469A-AF3C-7DA6ED0D8E2A}" type="slidenum">
              <a:rPr lang="ru-RU" smtClean="0"/>
              <a:t>15</a:t>
            </a:fld>
            <a:endParaRPr lang="ru-RU"/>
          </a:p>
        </p:txBody>
      </p:sp>
      <p:grpSp>
        <p:nvGrpSpPr>
          <p:cNvPr id="5" name="组合 1"/>
          <p:cNvGrpSpPr/>
          <p:nvPr/>
        </p:nvGrpSpPr>
        <p:grpSpPr>
          <a:xfrm>
            <a:off x="4531178" y="2267897"/>
            <a:ext cx="3133455" cy="3136277"/>
            <a:chOff x="4527048" y="2003803"/>
            <a:chExt cx="3133455" cy="3136277"/>
          </a:xfrm>
        </p:grpSpPr>
        <p:sp>
          <p:nvSpPr>
            <p:cNvPr id="6" name="Freeform 10"/>
            <p:cNvSpPr/>
            <p:nvPr/>
          </p:nvSpPr>
          <p:spPr bwMode="auto">
            <a:xfrm>
              <a:off x="7211368" y="2245299"/>
              <a:ext cx="257098" cy="257244"/>
            </a:xfrm>
            <a:custGeom>
              <a:avLst/>
              <a:gdLst>
                <a:gd name="T0" fmla="*/ 477 w 477"/>
                <a:gd name="T1" fmla="*/ 0 h 476"/>
                <a:gd name="T2" fmla="*/ 413 w 477"/>
                <a:gd name="T3" fmla="*/ 238 h 476"/>
                <a:gd name="T4" fmla="*/ 349 w 477"/>
                <a:gd name="T5" fmla="*/ 476 h 476"/>
                <a:gd name="T6" fmla="*/ 175 w 477"/>
                <a:gd name="T7" fmla="*/ 302 h 476"/>
                <a:gd name="T8" fmla="*/ 0 w 477"/>
                <a:gd name="T9" fmla="*/ 127 h 476"/>
                <a:gd name="T10" fmla="*/ 239 w 477"/>
                <a:gd name="T11" fmla="*/ 63 h 476"/>
                <a:gd name="T12" fmla="*/ 477 w 477"/>
                <a:gd name="T13" fmla="*/ 0 h 4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7" h="476">
                  <a:moveTo>
                    <a:pt x="477" y="0"/>
                  </a:moveTo>
                  <a:lnTo>
                    <a:pt x="413" y="238"/>
                  </a:lnTo>
                  <a:lnTo>
                    <a:pt x="349" y="476"/>
                  </a:lnTo>
                  <a:lnTo>
                    <a:pt x="175" y="302"/>
                  </a:lnTo>
                  <a:lnTo>
                    <a:pt x="0" y="127"/>
                  </a:lnTo>
                  <a:lnTo>
                    <a:pt x="239" y="63"/>
                  </a:lnTo>
                  <a:lnTo>
                    <a:pt x="477" y="0"/>
                  </a:lnTo>
                  <a:close/>
                </a:path>
              </a:pathLst>
            </a:custGeom>
            <a:noFill/>
            <a:ln>
              <a:solidFill>
                <a:schemeClr val="accent4"/>
              </a:solidFill>
            </a:ln>
          </p:spPr>
          <p:txBody>
            <a:bodyPr vert="horz" wrap="square" lIns="60456" tIns="30228" rIns="60456" bIns="30228" numCol="1" anchor="t" anchorCtr="0" compatLnSpc="1"/>
            <a:lstStyle/>
            <a:p>
              <a:endParaRPr lang="zh-CN" altLang="en-US" sz="13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7" name="Freeform 11"/>
            <p:cNvSpPr/>
            <p:nvPr/>
          </p:nvSpPr>
          <p:spPr bwMode="auto">
            <a:xfrm>
              <a:off x="4690753" y="2245299"/>
              <a:ext cx="257098" cy="257244"/>
            </a:xfrm>
            <a:custGeom>
              <a:avLst/>
              <a:gdLst>
                <a:gd name="T0" fmla="*/ 0 w 476"/>
                <a:gd name="T1" fmla="*/ 0 h 476"/>
                <a:gd name="T2" fmla="*/ 63 w 476"/>
                <a:gd name="T3" fmla="*/ 238 h 476"/>
                <a:gd name="T4" fmla="*/ 127 w 476"/>
                <a:gd name="T5" fmla="*/ 476 h 476"/>
                <a:gd name="T6" fmla="*/ 302 w 476"/>
                <a:gd name="T7" fmla="*/ 302 h 476"/>
                <a:gd name="T8" fmla="*/ 476 w 476"/>
                <a:gd name="T9" fmla="*/ 127 h 476"/>
                <a:gd name="T10" fmla="*/ 238 w 476"/>
                <a:gd name="T11" fmla="*/ 63 h 476"/>
                <a:gd name="T12" fmla="*/ 0 w 476"/>
                <a:gd name="T13" fmla="*/ 0 h 4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476">
                  <a:moveTo>
                    <a:pt x="0" y="0"/>
                  </a:moveTo>
                  <a:lnTo>
                    <a:pt x="63" y="238"/>
                  </a:lnTo>
                  <a:lnTo>
                    <a:pt x="127" y="476"/>
                  </a:lnTo>
                  <a:lnTo>
                    <a:pt x="302" y="302"/>
                  </a:lnTo>
                  <a:lnTo>
                    <a:pt x="476" y="127"/>
                  </a:lnTo>
                  <a:lnTo>
                    <a:pt x="238" y="63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solidFill>
                <a:schemeClr val="accent5"/>
              </a:solidFill>
            </a:ln>
          </p:spPr>
          <p:txBody>
            <a:bodyPr vert="horz" wrap="square" lIns="60456" tIns="30228" rIns="60456" bIns="30228" numCol="1" anchor="t" anchorCtr="0" compatLnSpc="1"/>
            <a:lstStyle/>
            <a:p>
              <a:endParaRPr lang="zh-CN" altLang="en-US" sz="135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8" name="Freeform 12"/>
            <p:cNvSpPr/>
            <p:nvPr/>
          </p:nvSpPr>
          <p:spPr bwMode="auto">
            <a:xfrm>
              <a:off x="4703345" y="4644491"/>
              <a:ext cx="257098" cy="256195"/>
            </a:xfrm>
            <a:custGeom>
              <a:avLst/>
              <a:gdLst>
                <a:gd name="T0" fmla="*/ 128 w 477"/>
                <a:gd name="T1" fmla="*/ 0 h 476"/>
                <a:gd name="T2" fmla="*/ 64 w 477"/>
                <a:gd name="T3" fmla="*/ 238 h 476"/>
                <a:gd name="T4" fmla="*/ 0 w 477"/>
                <a:gd name="T5" fmla="*/ 476 h 476"/>
                <a:gd name="T6" fmla="*/ 238 w 477"/>
                <a:gd name="T7" fmla="*/ 413 h 476"/>
                <a:gd name="T8" fmla="*/ 477 w 477"/>
                <a:gd name="T9" fmla="*/ 349 h 476"/>
                <a:gd name="T10" fmla="*/ 302 w 477"/>
                <a:gd name="T11" fmla="*/ 174 h 476"/>
                <a:gd name="T12" fmla="*/ 128 w 477"/>
                <a:gd name="T13" fmla="*/ 0 h 4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7" h="476">
                  <a:moveTo>
                    <a:pt x="128" y="0"/>
                  </a:moveTo>
                  <a:lnTo>
                    <a:pt x="64" y="238"/>
                  </a:lnTo>
                  <a:lnTo>
                    <a:pt x="0" y="476"/>
                  </a:lnTo>
                  <a:lnTo>
                    <a:pt x="238" y="413"/>
                  </a:lnTo>
                  <a:lnTo>
                    <a:pt x="477" y="349"/>
                  </a:lnTo>
                  <a:lnTo>
                    <a:pt x="302" y="174"/>
                  </a:lnTo>
                  <a:lnTo>
                    <a:pt x="128" y="0"/>
                  </a:lnTo>
                  <a:close/>
                </a:path>
              </a:pathLst>
            </a:custGeom>
            <a:noFill/>
            <a:ln>
              <a:solidFill>
                <a:srgbClr val="6492D4"/>
              </a:solidFill>
            </a:ln>
          </p:spPr>
          <p:txBody>
            <a:bodyPr vert="horz" wrap="square" lIns="60456" tIns="30228" rIns="60456" bIns="30228" numCol="1" anchor="t" anchorCtr="0" compatLnSpc="1"/>
            <a:lstStyle/>
            <a:p>
              <a:endParaRPr lang="zh-CN" altLang="en-US" sz="135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9" name="Freeform 13"/>
            <p:cNvSpPr/>
            <p:nvPr/>
          </p:nvSpPr>
          <p:spPr bwMode="auto">
            <a:xfrm>
              <a:off x="7199824" y="4644491"/>
              <a:ext cx="256049" cy="256195"/>
            </a:xfrm>
            <a:custGeom>
              <a:avLst/>
              <a:gdLst>
                <a:gd name="T0" fmla="*/ 349 w 477"/>
                <a:gd name="T1" fmla="*/ 0 h 476"/>
                <a:gd name="T2" fmla="*/ 413 w 477"/>
                <a:gd name="T3" fmla="*/ 238 h 476"/>
                <a:gd name="T4" fmla="*/ 477 w 477"/>
                <a:gd name="T5" fmla="*/ 476 h 476"/>
                <a:gd name="T6" fmla="*/ 238 w 477"/>
                <a:gd name="T7" fmla="*/ 413 h 476"/>
                <a:gd name="T8" fmla="*/ 0 w 477"/>
                <a:gd name="T9" fmla="*/ 349 h 476"/>
                <a:gd name="T10" fmla="*/ 175 w 477"/>
                <a:gd name="T11" fmla="*/ 174 h 476"/>
                <a:gd name="T12" fmla="*/ 349 w 477"/>
                <a:gd name="T13" fmla="*/ 0 h 4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7" h="476">
                  <a:moveTo>
                    <a:pt x="349" y="0"/>
                  </a:moveTo>
                  <a:lnTo>
                    <a:pt x="413" y="238"/>
                  </a:lnTo>
                  <a:lnTo>
                    <a:pt x="477" y="476"/>
                  </a:lnTo>
                  <a:lnTo>
                    <a:pt x="238" y="413"/>
                  </a:lnTo>
                  <a:lnTo>
                    <a:pt x="0" y="349"/>
                  </a:lnTo>
                  <a:lnTo>
                    <a:pt x="175" y="174"/>
                  </a:lnTo>
                  <a:lnTo>
                    <a:pt x="349" y="0"/>
                  </a:lnTo>
                  <a:close/>
                </a:path>
              </a:pathLst>
            </a:custGeom>
            <a:noFill/>
            <a:ln>
              <a:solidFill>
                <a:srgbClr val="95B41E"/>
              </a:solidFill>
            </a:ln>
          </p:spPr>
          <p:txBody>
            <a:bodyPr vert="horz" wrap="square" lIns="60456" tIns="30228" rIns="60456" bIns="30228" numCol="1" anchor="t" anchorCtr="0" compatLnSpc="1"/>
            <a:lstStyle/>
            <a:p>
              <a:endParaRPr lang="zh-CN" altLang="en-US" sz="135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10" name="Freeform 6"/>
            <p:cNvSpPr/>
            <p:nvPr/>
          </p:nvSpPr>
          <p:spPr bwMode="auto">
            <a:xfrm>
              <a:off x="4527048" y="2003803"/>
              <a:ext cx="1527901" cy="1529814"/>
            </a:xfrm>
            <a:custGeom>
              <a:avLst/>
              <a:gdLst>
                <a:gd name="T0" fmla="*/ 0 w 2839"/>
                <a:gd name="T1" fmla="*/ 2839 h 2839"/>
                <a:gd name="T2" fmla="*/ 2839 w 2839"/>
                <a:gd name="T3" fmla="*/ 0 h 2839"/>
                <a:gd name="T4" fmla="*/ 2839 w 2839"/>
                <a:gd name="T5" fmla="*/ 872 h 2839"/>
                <a:gd name="T6" fmla="*/ 872 w 2839"/>
                <a:gd name="T7" fmla="*/ 2839 h 2839"/>
                <a:gd name="T8" fmla="*/ 0 w 2839"/>
                <a:gd name="T9" fmla="*/ 2839 h 28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39" h="2839">
                  <a:moveTo>
                    <a:pt x="0" y="2839"/>
                  </a:moveTo>
                  <a:cubicBezTo>
                    <a:pt x="37" y="1288"/>
                    <a:pt x="1288" y="37"/>
                    <a:pt x="2839" y="0"/>
                  </a:cubicBezTo>
                  <a:lnTo>
                    <a:pt x="2839" y="872"/>
                  </a:lnTo>
                  <a:cubicBezTo>
                    <a:pt x="1770" y="909"/>
                    <a:pt x="909" y="1770"/>
                    <a:pt x="872" y="2839"/>
                  </a:cubicBezTo>
                  <a:lnTo>
                    <a:pt x="0" y="2839"/>
                  </a:lnTo>
                  <a:close/>
                </a:path>
              </a:pathLst>
            </a:custGeom>
            <a:solidFill>
              <a:srgbClr val="0B308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11" name="Freeform 7"/>
            <p:cNvSpPr/>
            <p:nvPr/>
          </p:nvSpPr>
          <p:spPr bwMode="auto">
            <a:xfrm>
              <a:off x="4527048" y="3610266"/>
              <a:ext cx="1527901" cy="1529814"/>
            </a:xfrm>
            <a:custGeom>
              <a:avLst/>
              <a:gdLst>
                <a:gd name="T0" fmla="*/ 2839 w 2839"/>
                <a:gd name="T1" fmla="*/ 2839 h 2839"/>
                <a:gd name="T2" fmla="*/ 0 w 2839"/>
                <a:gd name="T3" fmla="*/ 0 h 2839"/>
                <a:gd name="T4" fmla="*/ 872 w 2839"/>
                <a:gd name="T5" fmla="*/ 0 h 2839"/>
                <a:gd name="T6" fmla="*/ 2839 w 2839"/>
                <a:gd name="T7" fmla="*/ 1967 h 2839"/>
                <a:gd name="T8" fmla="*/ 2839 w 2839"/>
                <a:gd name="T9" fmla="*/ 2839 h 28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39" h="2839">
                  <a:moveTo>
                    <a:pt x="2839" y="2839"/>
                  </a:moveTo>
                  <a:cubicBezTo>
                    <a:pt x="1288" y="2802"/>
                    <a:pt x="37" y="1551"/>
                    <a:pt x="0" y="0"/>
                  </a:cubicBezTo>
                  <a:lnTo>
                    <a:pt x="872" y="0"/>
                  </a:lnTo>
                  <a:cubicBezTo>
                    <a:pt x="909" y="1069"/>
                    <a:pt x="1770" y="1930"/>
                    <a:pt x="2839" y="1967"/>
                  </a:cubicBezTo>
                  <a:lnTo>
                    <a:pt x="2839" y="2839"/>
                  </a:lnTo>
                  <a:close/>
                </a:path>
              </a:pathLst>
            </a:custGeom>
            <a:solidFill>
              <a:srgbClr val="6492D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12" name="Freeform 8"/>
            <p:cNvSpPr/>
            <p:nvPr/>
          </p:nvSpPr>
          <p:spPr bwMode="auto">
            <a:xfrm>
              <a:off x="6132602" y="3610266"/>
              <a:ext cx="1527901" cy="1529814"/>
            </a:xfrm>
            <a:custGeom>
              <a:avLst/>
              <a:gdLst>
                <a:gd name="T0" fmla="*/ 2839 w 2839"/>
                <a:gd name="T1" fmla="*/ 0 h 2839"/>
                <a:gd name="T2" fmla="*/ 0 w 2839"/>
                <a:gd name="T3" fmla="*/ 2839 h 2839"/>
                <a:gd name="T4" fmla="*/ 0 w 2839"/>
                <a:gd name="T5" fmla="*/ 1967 h 2839"/>
                <a:gd name="T6" fmla="*/ 1967 w 2839"/>
                <a:gd name="T7" fmla="*/ 0 h 2839"/>
                <a:gd name="T8" fmla="*/ 2839 w 2839"/>
                <a:gd name="T9" fmla="*/ 0 h 28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39" h="2839">
                  <a:moveTo>
                    <a:pt x="2839" y="0"/>
                  </a:moveTo>
                  <a:cubicBezTo>
                    <a:pt x="2802" y="1551"/>
                    <a:pt x="1551" y="2802"/>
                    <a:pt x="0" y="2839"/>
                  </a:cubicBezTo>
                  <a:lnTo>
                    <a:pt x="0" y="1967"/>
                  </a:lnTo>
                  <a:cubicBezTo>
                    <a:pt x="1069" y="1930"/>
                    <a:pt x="1930" y="1069"/>
                    <a:pt x="1967" y="0"/>
                  </a:cubicBezTo>
                  <a:lnTo>
                    <a:pt x="2839" y="0"/>
                  </a:lnTo>
                  <a:close/>
                </a:path>
              </a:pathLst>
            </a:custGeom>
            <a:solidFill>
              <a:srgbClr val="95B41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13" name="Freeform 9"/>
            <p:cNvSpPr/>
            <p:nvPr/>
          </p:nvSpPr>
          <p:spPr bwMode="auto">
            <a:xfrm>
              <a:off x="6132602" y="2003803"/>
              <a:ext cx="1527901" cy="1529814"/>
            </a:xfrm>
            <a:custGeom>
              <a:avLst/>
              <a:gdLst>
                <a:gd name="T0" fmla="*/ 0 w 2839"/>
                <a:gd name="T1" fmla="*/ 0 h 2839"/>
                <a:gd name="T2" fmla="*/ 2839 w 2839"/>
                <a:gd name="T3" fmla="*/ 2839 h 2839"/>
                <a:gd name="T4" fmla="*/ 1967 w 2839"/>
                <a:gd name="T5" fmla="*/ 2839 h 2839"/>
                <a:gd name="T6" fmla="*/ 0 w 2839"/>
                <a:gd name="T7" fmla="*/ 872 h 2839"/>
                <a:gd name="T8" fmla="*/ 0 w 2839"/>
                <a:gd name="T9" fmla="*/ 0 h 28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39" h="2839">
                  <a:moveTo>
                    <a:pt x="0" y="0"/>
                  </a:moveTo>
                  <a:cubicBezTo>
                    <a:pt x="1551" y="37"/>
                    <a:pt x="2802" y="1288"/>
                    <a:pt x="2839" y="2839"/>
                  </a:cubicBezTo>
                  <a:lnTo>
                    <a:pt x="1967" y="2839"/>
                  </a:lnTo>
                  <a:cubicBezTo>
                    <a:pt x="1930" y="1770"/>
                    <a:pt x="1069" y="909"/>
                    <a:pt x="0" y="87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lt"/>
              </a:endParaRPr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5328419" y="3513978"/>
            <a:ext cx="1585963" cy="798195"/>
          </a:xfrm>
          <a:prstGeom prst="rect">
            <a:avLst/>
          </a:prstGeom>
          <a:noFill/>
        </p:spPr>
        <p:txBody>
          <a:bodyPr wrap="square" lIns="60456" tIns="30228" rIns="60456" bIns="30228" rtlCol="0">
            <a:spAutoFit/>
          </a:bodyPr>
          <a:lstStyle/>
          <a:p>
            <a:pPr algn="ctr"/>
            <a:r>
              <a:rPr lang="ru-RU" alt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lt"/>
              </a:rPr>
              <a:t>Ценности для конечного потребителя</a:t>
            </a:r>
          </a:p>
        </p:txBody>
      </p:sp>
      <p:grpSp>
        <p:nvGrpSpPr>
          <p:cNvPr id="22" name="组合 21"/>
          <p:cNvGrpSpPr/>
          <p:nvPr/>
        </p:nvGrpSpPr>
        <p:grpSpPr>
          <a:xfrm>
            <a:off x="-325313" y="1795310"/>
            <a:ext cx="4852670" cy="1779270"/>
            <a:chOff x="-2088029" y="1902906"/>
            <a:chExt cx="4852670" cy="1779270"/>
          </a:xfrm>
        </p:grpSpPr>
        <p:sp>
          <p:nvSpPr>
            <p:cNvPr id="23" name="文本框 22"/>
            <p:cNvSpPr txBox="1"/>
            <p:nvPr/>
          </p:nvSpPr>
          <p:spPr>
            <a:xfrm>
              <a:off x="-1903879" y="2190561"/>
              <a:ext cx="4668520" cy="149161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Инновационные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решения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без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аналогов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на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рынке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РФ</a:t>
              </a:r>
            </a:p>
            <a:p>
              <a:pPr algn="r"/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Персональные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эксклюзивные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условия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</a:p>
            <a:p>
              <a:pPr algn="r">
                <a:lnSpc>
                  <a:spcPct val="100000"/>
                </a:lnSpc>
              </a:pP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для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каждого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клиента</a:t>
              </a:r>
            </a:p>
            <a:p>
              <a:pPr algn="r"/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Комплексная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ru-RU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поддержка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и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сопровождение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</a:p>
            <a:p>
              <a:pPr algn="r">
                <a:lnSpc>
                  <a:spcPct val="100000"/>
                </a:lnSpc>
              </a:pP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ваших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проектов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 </a:t>
              </a:r>
              <a:endParaRPr lang="en-US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HarmonyOS Sans SC Light" panose="00000400000000000000" pitchFamily="2" charset="-122"/>
              </a:endParaRPr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-2088029" y="1902906"/>
              <a:ext cx="4852670" cy="3987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ru-RU" altLang="en-US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  <a:sym typeface="HarmonyOS Sans SC Light" panose="00000400000000000000" pitchFamily="2" charset="-122"/>
                </a:rPr>
                <a:t>Уникальность</a:t>
              </a: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223962" y="4829492"/>
            <a:ext cx="4303395" cy="1398905"/>
            <a:chOff x="-1538754" y="1852106"/>
            <a:chExt cx="4303395" cy="1398905"/>
          </a:xfrm>
        </p:grpSpPr>
        <p:sp>
          <p:nvSpPr>
            <p:cNvPr id="26" name="文本框 25"/>
            <p:cNvSpPr txBox="1"/>
            <p:nvPr/>
          </p:nvSpPr>
          <p:spPr>
            <a:xfrm>
              <a:off x="-1538754" y="2190561"/>
              <a:ext cx="4303395" cy="106045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indent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Динамично  развивающаяся партнёрская сеть</a:t>
              </a:r>
            </a:p>
            <a:p>
              <a:pPr indent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Обучение для партнёров и Заказчиков</a:t>
              </a:r>
            </a:p>
            <a:p>
              <a:pPr indent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Присутствие в России и странах СНГ</a:t>
              </a:r>
              <a:endParaRPr lang="ru-RU" altLang="zh-CN" sz="14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charset="0"/>
                <a:cs typeface="Arial" panose="020B0604020202020204" pitchFamily="34" charset="0"/>
                <a:sym typeface="Times New Roman" panose="02020603050405020304" charset="0"/>
              </a:endParaRPr>
            </a:p>
          </p:txBody>
        </p:sp>
        <p:sp>
          <p:nvSpPr>
            <p:cNvPr id="27" name="文本框 26"/>
            <p:cNvSpPr txBox="1"/>
            <p:nvPr/>
          </p:nvSpPr>
          <p:spPr>
            <a:xfrm>
              <a:off x="-600224" y="1852106"/>
              <a:ext cx="3364865" cy="3987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algn="r"/>
              <a:r>
                <a:rPr lang="ru-RU" sz="20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Партнёрская сеть</a:t>
              </a:r>
              <a:endParaRPr lang="ru-RU" altLang="zh-CN" sz="20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charset="0"/>
                <a:cs typeface="Arial" panose="020B0604020202020204" pitchFamily="34" charset="0"/>
                <a:sym typeface="Times New Roman" panose="02020603050405020304" charset="0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7865156" y="1833410"/>
            <a:ext cx="4436110" cy="1887220"/>
            <a:chOff x="32236" y="1902906"/>
            <a:chExt cx="4436110" cy="1887220"/>
          </a:xfrm>
        </p:grpSpPr>
        <p:sp>
          <p:nvSpPr>
            <p:cNvPr id="29" name="文本框 28"/>
            <p:cNvSpPr txBox="1"/>
            <p:nvPr/>
          </p:nvSpPr>
          <p:spPr>
            <a:xfrm>
              <a:off x="32236" y="2190561"/>
              <a:ext cx="4436110" cy="15995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indent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Готовы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обсуждать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и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находить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лучшие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решения</a:t>
              </a:r>
              <a:r>
                <a:rPr lang="ru-RU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Предлагаем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решения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,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адаптированные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под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 </a:t>
              </a:r>
            </a:p>
            <a:p>
              <a:pPr inden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задачи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бизнеса</a:t>
              </a:r>
            </a:p>
            <a:p>
              <a:pPr indent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Работаем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на</a:t>
              </a:r>
              <a:r>
                <a:rPr lang="en-US" alt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 </a:t>
              </a:r>
              <a:r>
                <a:rPr lang="en-US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результа</a:t>
              </a:r>
              <a:r>
                <a:rPr lang="ru-RU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т Заказчика и Партнёра</a:t>
              </a:r>
            </a:p>
            <a:p>
              <a:pPr indent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ru-RU" altLang="en-US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Короткие сроки производства продукии</a:t>
              </a:r>
            </a:p>
          </p:txBody>
        </p:sp>
        <p:sp>
          <p:nvSpPr>
            <p:cNvPr id="41" name="文本框 40"/>
            <p:cNvSpPr txBox="1"/>
            <p:nvPr/>
          </p:nvSpPr>
          <p:spPr>
            <a:xfrm>
              <a:off x="32236" y="1902906"/>
              <a:ext cx="3109595" cy="3987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ru-RU" sz="20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Гибкий подход</a:t>
              </a:r>
              <a:endParaRPr lang="ru-RU" altLang="zh-CN" sz="20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charset="0"/>
                <a:cs typeface="Arial" panose="020B0604020202020204" pitchFamily="34" charset="0"/>
                <a:sym typeface="Times New Roman" panose="02020603050405020304" charset="0"/>
              </a:endParaRPr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7865156" y="4908867"/>
            <a:ext cx="4030980" cy="1348105"/>
            <a:chOff x="-94764" y="1902906"/>
            <a:chExt cx="4030980" cy="1348105"/>
          </a:xfrm>
        </p:grpSpPr>
        <p:sp>
          <p:nvSpPr>
            <p:cNvPr id="43" name="文本框 42"/>
            <p:cNvSpPr txBox="1"/>
            <p:nvPr/>
          </p:nvSpPr>
          <p:spPr>
            <a:xfrm>
              <a:off x="-94764" y="2190561"/>
              <a:ext cx="4030980" cy="106045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lnSpc>
                  <a:spcPct val="150000"/>
                </a:lnSpc>
                <a:defRPr sz="1050" b="0" i="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pPr indent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Подбор решения под задачу Заказчика</a:t>
              </a:r>
            </a:p>
            <a:p>
              <a:pPr indent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Интеграция в существующие системы</a:t>
              </a:r>
            </a:p>
            <a:p>
              <a:pPr indent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ru-RU" sz="14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Разнообразие решений по протоколам связи</a:t>
              </a:r>
              <a:endParaRPr lang="ru-RU" altLang="zh-CN" sz="14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charset="0"/>
                <a:cs typeface="Arial" panose="020B0604020202020204" pitchFamily="34" charset="0"/>
                <a:sym typeface="Times New Roman" panose="02020603050405020304" charset="0"/>
              </a:endParaRPr>
            </a:p>
          </p:txBody>
        </p:sp>
        <p:sp>
          <p:nvSpPr>
            <p:cNvPr id="44" name="文本框 43"/>
            <p:cNvSpPr txBox="1"/>
            <p:nvPr/>
          </p:nvSpPr>
          <p:spPr>
            <a:xfrm>
              <a:off x="-94764" y="1902906"/>
              <a:ext cx="3151505" cy="3987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</a:lstStyle>
            <a:p>
              <a:r>
                <a:rPr lang="ru-RU" sz="20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 panose="02020603050405020304" charset="0"/>
                  <a:cs typeface="Arial" panose="020B0604020202020204" pitchFamily="34" charset="0"/>
                  <a:sym typeface="Times New Roman" panose="02020603050405020304" charset="0"/>
                </a:rPr>
                <a:t>Универсальность</a:t>
              </a:r>
              <a:endParaRPr lang="ru-RU" altLang="zh-CN" sz="20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charset="0"/>
                <a:cs typeface="Arial" panose="020B0604020202020204" pitchFamily="34" charset="0"/>
                <a:sym typeface="Times New Roman" panose="02020603050405020304" charset="0"/>
              </a:endParaRPr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мещающий номер слайда 3"/>
          <p:cNvSpPr>
            <a:spLocks noGrp="1"/>
          </p:cNvSpPr>
          <p:nvPr>
            <p:ph type="sldNum" sz="quarter" idx="4294967295"/>
          </p:nvPr>
        </p:nvSpPr>
        <p:spPr>
          <a:xfrm>
            <a:off x="11653520" y="6492875"/>
            <a:ext cx="538480" cy="365125"/>
          </a:xfrm>
        </p:spPr>
        <p:txBody>
          <a:bodyPr/>
          <a:lstStyle/>
          <a:p>
            <a:fld id="{5FCA3A7C-4FAA-469A-AF3C-7DA6ED0D8E2A}" type="slidenum">
              <a:rPr lang="ru-RU" smtClean="0"/>
              <a:t>16</a:t>
            </a:fld>
            <a:endParaRPr lang="ru-RU"/>
          </a:p>
        </p:txBody>
      </p:sp>
      <p:pic>
        <p:nvPicPr>
          <p:cNvPr id="5" name="Рисунок 2" descr="Изображение выглядит как Шрифт, Графика, логотип, текст&#10;&#10;Автоматически созданное описание"/>
          <p:cNvPicPr>
            <a:picLocks noChangeAspect="1"/>
          </p:cNvPicPr>
          <p:nvPr/>
        </p:nvPicPr>
        <p:blipFill>
          <a:blip r:embed="rId2" cstate="hq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0575" y="982980"/>
            <a:ext cx="5520055" cy="2446020"/>
          </a:xfrm>
          <a:prstGeom prst="rect">
            <a:avLst/>
          </a:prstGeom>
        </p:spPr>
      </p:pic>
      <p:sp>
        <p:nvSpPr>
          <p:cNvPr id="6" name="Текстовое поле 5"/>
          <p:cNvSpPr txBox="1"/>
          <p:nvPr/>
        </p:nvSpPr>
        <p:spPr>
          <a:xfrm>
            <a:off x="0" y="3314700"/>
            <a:ext cx="1219136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altLang="en-US" sz="4000">
                <a:solidFill>
                  <a:schemeClr val="bg1"/>
                </a:solidFill>
                <a:latin typeface="Tahoma" panose="020B0604030504040204" charset="0"/>
                <a:cs typeface="Tahoma" panose="020B0604030504040204" charset="0"/>
              </a:rPr>
              <a:t>Спасибо за внимание!</a:t>
            </a:r>
          </a:p>
        </p:txBody>
      </p:sp>
      <p:sp>
        <p:nvSpPr>
          <p:cNvPr id="65" name="TextBox 22"/>
          <p:cNvSpPr txBox="1"/>
          <p:nvPr/>
        </p:nvSpPr>
        <p:spPr>
          <a:xfrm>
            <a:off x="7879080" y="5792618"/>
            <a:ext cx="2856749" cy="441960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ru-RU" sz="1600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г. Екатеринбург, </a:t>
            </a:r>
            <a:br>
              <a:rPr lang="ru-RU" sz="1600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</a:br>
            <a:r>
              <a:rPr lang="ru-RU" sz="1600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ул. Большакова 153Б, офис 311</a:t>
            </a:r>
          </a:p>
        </p:txBody>
      </p:sp>
      <p:sp>
        <p:nvSpPr>
          <p:cNvPr id="71" name="TextBox 32"/>
          <p:cNvSpPr txBox="1"/>
          <p:nvPr/>
        </p:nvSpPr>
        <p:spPr>
          <a:xfrm>
            <a:off x="7879080" y="6349683"/>
            <a:ext cx="2781935" cy="245745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ru-RU"/>
            </a:defPPr>
            <a:lvl1pPr algn="r">
              <a:defRPr sz="1200">
                <a:latin typeface="Montserrat" panose="00000500000000000000" pitchFamily="2" charset="-52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1600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www.hetonis.ru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77.95,&quot;left&quot;:9.254566929133853,&quot;top&quot;:66.05,&quot;width&quot;:954.258188976378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77.95,&quot;left&quot;:9.254566929133853,&quot;top&quot;:66.05,&quot;width&quot;:954.258188976378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77.95,&quot;left&quot;:9.254566929133853,&quot;top&quot;:66.05,&quot;width&quot;:954.258188976378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77.95,&quot;left&quot;:9.254566929133853,&quot;top&quot;:66.05,&quot;width&quot;:954.258188976378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77.95,&quot;left&quot;:9.254566929133853,&quot;top&quot;:66.05,&quot;width&quot;:954.258188976378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77.95,&quot;left&quot;:9.254566929133853,&quot;top&quot;:66.05,&quot;width&quot;:954.258188976378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77.95,&quot;left&quot;:9.254566929133853,&quot;top&quot;:66.05,&quot;width&quot;:954.258188976378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77.95,&quot;left&quot;:9.254566929133853,&quot;top&quot;:66.05,&quot;width&quot;:954.258188976378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63.55,&quot;left&quot;:330.4,&quot;top&quot;:66.05,&quot;width&quot;:633.1127559055118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63.55,&quot;left&quot;:330.4,&quot;top&quot;:66.05,&quot;width&quot;:633.1127559055118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77.95,&quot;left&quot;:9.254566929133853,&quot;top&quot;:66.05,&quot;width&quot;:954.258188976378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77.95,&quot;left&quot;:9.254566929133853,&quot;top&quot;:66.05,&quot;width&quot;:954.258188976378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77.95,&quot;left&quot;:9.254566929133853,&quot;top&quot;:66.05,&quot;width&quot;:954.258188976378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77.95,&quot;left&quot;:9.254566929133853,&quot;top&quot;:66.05,&quot;width&quot;:954.258188976378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418.30354330708667,&quot;left&quot;:51.41251968503936,&quot;top&quot;:97.21417322834644,&quot;width&quot;:884.4096062992127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Times New Rom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Специальное оформление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Times New Rom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Times New Rom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510</TotalTime>
  <Words>937</Words>
  <Application>Microsoft Office PowerPoint</Application>
  <PresentationFormat>Широкоэкранный</PresentationFormat>
  <Paragraphs>223</Paragraphs>
  <Slides>16</Slides>
  <Notes>5</Notes>
  <HiddenSlides>0</HiddenSlides>
  <MMClips>2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2</vt:i4>
      </vt:variant>
      <vt:variant>
        <vt:lpstr>Заголовки слайдов</vt:lpstr>
      </vt:variant>
      <vt:variant>
        <vt:i4>16</vt:i4>
      </vt:variant>
    </vt:vector>
  </HeadingPairs>
  <TitlesOfParts>
    <vt:vector size="24" baseType="lpstr">
      <vt:lpstr>SimSun</vt:lpstr>
      <vt:lpstr>Arial</vt:lpstr>
      <vt:lpstr>Calibri</vt:lpstr>
      <vt:lpstr>Calibri Light</vt:lpstr>
      <vt:lpstr>Tahoma</vt:lpstr>
      <vt:lpstr>Times New Roman</vt:lpstr>
      <vt:lpstr>Тема Office</vt:lpstr>
      <vt:lpstr>Специальное оформление</vt:lpstr>
      <vt:lpstr>Презентация PowerPoint</vt:lpstr>
      <vt:lpstr>Наши продукты</vt:lpstr>
      <vt:lpstr>SP3000</vt:lpstr>
      <vt:lpstr>SP3000</vt:lpstr>
      <vt:lpstr>SP3000</vt:lpstr>
      <vt:lpstr>SP3000</vt:lpstr>
      <vt:lpstr>ITS360 </vt:lpstr>
      <vt:lpstr>ITS360</vt:lpstr>
      <vt:lpstr>ITS360</vt:lpstr>
      <vt:lpstr>VIDEO ONE</vt:lpstr>
      <vt:lpstr>Video One</vt:lpstr>
      <vt:lpstr>VIDEO ONE</vt:lpstr>
      <vt:lpstr>VIDEO ONE</vt:lpstr>
      <vt:lpstr>Video One</vt:lpstr>
      <vt:lpstr>Сотрудничество с HETONIS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Руслан Гусейнов</dc:creator>
  <cp:lastModifiedBy>Андрей</cp:lastModifiedBy>
  <cp:revision>124</cp:revision>
  <dcterms:created xsi:type="dcterms:W3CDTF">2026-03-05T05:16:00Z</dcterms:created>
  <dcterms:modified xsi:type="dcterms:W3CDTF">2026-04-05T15:54:41Z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2D4707FB514F4101B93AE8514244A29E_13</vt:lpwstr>
  </property>
  <property fmtid="{D5CDD505-2E9C-101B-9397-08002B2CF9AE}" pid="3" name="KSOProductBuildVer">
    <vt:lpwstr>1049-12.2.0.23196</vt:lpwstr>
  </property>
</Properties>
</file>