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sldIdLst>
    <p:sldId id="268" r:id="rId2"/>
    <p:sldId id="266" r:id="rId3"/>
    <p:sldId id="267" r:id="rId4"/>
    <p:sldId id="264" r:id="rId5"/>
    <p:sldId id="265" r:id="rId6"/>
  </p:sldIdLst>
  <p:sldSz cx="18288000" cy="10287000"/>
  <p:notesSz cx="10287000" cy="18288000"/>
  <p:embeddedFontLst>
    <p:embeddedFont>
      <p:font typeface="MTS Extended" panose="020B0306020102020303" pitchFamily="34" charset="0"/>
      <p:regular r:id="rId8"/>
      <p:bold r:id="rId9"/>
    </p:embeddedFont>
    <p:embeddedFont>
      <p:font typeface="MTS Text" panose="020B0306020102020303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TS Wide Medium" panose="020B0306020102020303" pitchFamily="3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TS Text Medium" panose="020B0306020102020303" pitchFamily="34" charset="0"/>
      <p:regular r:id="rId19"/>
    </p:embeddedFont>
    <p:embeddedFont>
      <p:font typeface="MTS Text Regular" panose="020B0604020202020204" charset="0"/>
      <p:regular r:id="rId20"/>
      <p:bold r:id="rId2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5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7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3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527"/>
            <a:ext cx="18288000" cy="102877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algn="l" defTabSz="914308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200" b="0" i="0" u="none" strike="noStrike" kern="1200" cap="none" spc="0" normalizeH="0" baseline="0" noProof="1" smtClean="0">
                <a:solidFill>
                  <a:schemeClr val="bg2">
                    <a:lumMod val="75000"/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  <a:cs typeface="+mn-cs"/>
              </a:defRPr>
            </a:lvl1pPr>
          </a:lstStyle>
          <a:p>
            <a:pPr lvl="0"/>
            <a:r>
              <a:rPr lang="ru-RU" smtClean="0">
                <a:sym typeface="+mn-ea"/>
              </a:rPr>
              <a:t>Вставка рисунка</a:t>
            </a:r>
            <a:endParaRPr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058" y="1586239"/>
            <a:ext cx="15969040" cy="4388086"/>
          </a:xfrm>
        </p:spPr>
        <p:txBody>
          <a:bodyPr/>
          <a:lstStyle>
            <a:lvl1pPr>
              <a:lnSpc>
                <a:spcPct val="90000"/>
              </a:lnSpc>
              <a:defRPr sz="818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ТАКОЕ НАЗВАНИЕ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3-4 СТРОКИ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796254" y="9750541"/>
            <a:ext cx="2656732" cy="3051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0" i="0" spc="7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725734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1451464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2177198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2902930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 err="1"/>
              <a:t>Д</a:t>
            </a:r>
            <a:r>
              <a:rPr lang="ru-RU" dirty="0" err="1"/>
              <a:t>олжность</a:t>
            </a:r>
            <a:r>
              <a:rPr lang="ru-RU" dirty="0"/>
              <a:t> автора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2097" y="9751811"/>
            <a:ext cx="2622622" cy="3051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0" i="0" spc="7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725734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1451464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2177198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2902930" indent="0">
              <a:buFontTx/>
              <a:buNone/>
              <a:defRPr sz="1480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 err="1"/>
              <a:t>И</a:t>
            </a:r>
            <a:r>
              <a:rPr lang="ru-RU" dirty="0" err="1"/>
              <a:t>мя</a:t>
            </a:r>
            <a:r>
              <a:rPr lang="ru-RU" dirty="0"/>
              <a:t> Фамилия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6139534" y="9751811"/>
            <a:ext cx="1782956" cy="30516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2056560">
              <a:spcBef>
                <a:spcPct val="20000"/>
              </a:spcBef>
            </a:pPr>
            <a:fld id="{3E64D601-9BF4-9449-AE4F-D77C2C294A38}" type="datetimeFigureOut">
              <a:rPr lang="en-US" smtClean="0"/>
              <a:pPr defTabSz="2056560">
                <a:spcBef>
                  <a:spcPct val="20000"/>
                </a:spcBef>
              </a:pPr>
              <a:t>4/4/2026</a:t>
            </a:fld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361951" y="380943"/>
            <a:ext cx="1619250" cy="361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884"/>
              </a:lnSpc>
            </a:pPr>
            <a:r>
              <a:rPr lang="en-US" sz="2620" b="0" i="0" dirty="0">
                <a:solidFill>
                  <a:srgbClr val="ADAFAF"/>
                </a:solidFill>
                <a:latin typeface="MTS Wide Medium" panose="020B0306020102020303" pitchFamily="34" charset="0"/>
                <a:ea typeface="MTS Wide Medium" panose="020B0306020102020303" pitchFamily="34" charset="-122"/>
                <a:cs typeface="MTS Wide Medium" panose="020B0306020102020303" pitchFamily="34" charset="-120"/>
              </a:rPr>
              <a:t>БИЗНЕС</a:t>
            </a:r>
            <a:endParaRPr lang="en-US" sz="262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1950" y="9720364"/>
            <a:ext cx="867580" cy="27284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solidFill>
                  <a:schemeClr val="tx2">
                    <a:lumMod val="65000"/>
                    <a:lumOff val="35000"/>
                    <a:alpha val="50000"/>
                  </a:schemeClr>
                </a:solidFill>
                <a:latin typeface="MTS Text Regular" panose="020B0306020102020303" charset="0"/>
                <a:ea typeface="MTS Text" panose="020B0306020102020303" pitchFamily="34" charset="0"/>
                <a:cs typeface="MTS Text Regular" panose="020B0306020102020303" charset="0"/>
              </a:defRPr>
            </a:lvl1pPr>
          </a:lstStyle>
          <a:p>
            <a:pPr defTabSz="914308"/>
            <a:fld id="{A7E88AC1-0904-3C47-875C-3F6E82802988}" type="slidenum">
              <a:rPr lang="en-US" smtClean="0"/>
              <a:pPr defTabSz="914308"/>
              <a:t>‹#›</a:t>
            </a:fld>
            <a:endParaRPr lang="en-US" dirty="0"/>
          </a:p>
        </p:txBody>
      </p:sp>
      <p:sp>
        <p:nvSpPr>
          <p:cNvPr id="9" name="Text 20"/>
          <p:cNvSpPr/>
          <p:nvPr userDrawn="1"/>
        </p:nvSpPr>
        <p:spPr>
          <a:xfrm>
            <a:off x="361951" y="380943"/>
            <a:ext cx="1619250" cy="3618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884"/>
              </a:lnSpc>
            </a:pPr>
            <a:r>
              <a:rPr lang="en-US" sz="2620" b="0" i="0" dirty="0">
                <a:solidFill>
                  <a:srgbClr val="ADAFAF"/>
                </a:solidFill>
                <a:latin typeface="MTS Wide Medium" panose="020B0306020102020303" pitchFamily="34" charset="0"/>
                <a:ea typeface="MTS Wide Medium" panose="020B0306020102020303" pitchFamily="34" charset="-122"/>
                <a:cs typeface="MTS Wide Medium" panose="020B0306020102020303" pitchFamily="34" charset="-120"/>
              </a:rPr>
              <a:t>БИЗНЕС</a:t>
            </a:r>
            <a:endParaRPr lang="en-US" sz="2620" dirty="0"/>
          </a:p>
        </p:txBody>
      </p:sp>
    </p:spTree>
    <p:extLst>
      <p:ext uri="{BB962C8B-B14F-4D97-AF65-F5344CB8AC3E}">
        <p14:creationId xmlns:p14="http://schemas.microsoft.com/office/powerpoint/2010/main" val="11794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NULL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../media/image13.png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5" Type="http://schemas.openxmlformats.org/officeDocument/2006/relationships/image" Target="../media/image11.jpeg"/><Relationship Id="rId15" Type="http://schemas.openxmlformats.org/officeDocument/2006/relationships/image" Target="NULL"/><Relationship Id="rId10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37" Type="http://schemas.openxmlformats.org/officeDocument/2006/relationships/image" Target="../media/image35.sv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20.jpeg"/><Relationship Id="rId37" Type="http://schemas.openxmlformats.org/officeDocument/2006/relationships/image" Target="../media/image35.sv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-18905" y="1271"/>
            <a:ext cx="18305494" cy="10284778"/>
          </a:xfrm>
          <a:prstGeom prst="rect">
            <a:avLst/>
          </a:prstGeom>
        </p:spPr>
      </p:pic>
      <p:pic>
        <p:nvPicPr>
          <p:cNvPr id="14" name="Image 0" descr="preencoded.png"/>
          <p:cNvPicPr>
            <a:picLocks noGrp="1" noChangeAspect="1"/>
          </p:cNvPicPr>
          <p:nvPr userDrawn="1"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143766" y="0"/>
            <a:ext cx="1142824" cy="1142824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6482" y="4855423"/>
            <a:ext cx="16896918" cy="4388086"/>
          </a:xfrm>
        </p:spPr>
        <p:txBody>
          <a:bodyPr/>
          <a:lstStyle/>
          <a:p>
            <a:r>
              <a:rPr lang="ru-RU" dirty="0" smtClean="0">
                <a:latin typeface="MTS Extended" panose="020B0306020102020303" pitchFamily="34" charset="0"/>
                <a:ea typeface="MTS Extended" panose="020B0306020102020303" pitchFamily="34" charset="0"/>
              </a:rPr>
              <a:t>Оборудование за 1 рубль</a:t>
            </a:r>
            <a:endParaRPr lang="en-US" dirty="0">
              <a:latin typeface="MTS Extended" panose="020B0306020102020303" pitchFamily="34" charset="0"/>
              <a:ea typeface="MTS Extended" panose="020B0306020102020303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7636" y="9626901"/>
            <a:ext cx="1894320" cy="2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15625" y="3619500"/>
            <a:ext cx="7191375" cy="4743450"/>
          </a:xfrm>
          <a:prstGeom prst="rect">
            <a:avLst/>
          </a:prstGeom>
        </p:spPr>
      </p:pic>
      <p:pic>
        <p:nvPicPr>
          <p:cNvPr id="3" name="Rectangl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15625" y="8553450"/>
            <a:ext cx="7191375" cy="1352550"/>
          </a:xfrm>
          <a:prstGeom prst="rect">
            <a:avLst/>
          </a:prstGeom>
        </p:spPr>
      </p:pic>
      <p:pic>
        <p:nvPicPr>
          <p:cNvPr id="4" name="Image_11 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96050" y="3619500"/>
            <a:ext cx="4029075" cy="6286500"/>
          </a:xfrm>
          <a:prstGeom prst="rect">
            <a:avLst/>
          </a:prstGeom>
        </p:spPr>
      </p:pic>
      <p:pic>
        <p:nvPicPr>
          <p:cNvPr id="5" name="шапка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81000" y="0"/>
            <a:ext cx="17907000" cy="1143000"/>
          </a:xfrm>
          <a:prstGeom prst="rect">
            <a:avLst/>
          </a:prstGeom>
        </p:spPr>
      </p:pic>
      <p:pic>
        <p:nvPicPr>
          <p:cNvPr id="7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1000" y="5143500"/>
            <a:ext cx="57150" cy="219075"/>
          </a:xfrm>
          <a:prstGeom prst="rect">
            <a:avLst/>
          </a:prstGeom>
        </p:spPr>
      </p:pic>
      <p:pic>
        <p:nvPicPr>
          <p:cNvPr id="8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1000" y="5924550"/>
            <a:ext cx="57150" cy="219075"/>
          </a:xfrm>
          <a:prstGeom prst="rect">
            <a:avLst/>
          </a:prstGeom>
        </p:spPr>
      </p:pic>
      <p:pic>
        <p:nvPicPr>
          <p:cNvPr id="9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1000" y="6410325"/>
            <a:ext cx="57150" cy="219075"/>
          </a:xfrm>
          <a:prstGeom prst="rect">
            <a:avLst/>
          </a:prstGeom>
        </p:spPr>
      </p:pic>
      <p:pic>
        <p:nvPicPr>
          <p:cNvPr id="10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1000" y="6934200"/>
            <a:ext cx="57150" cy="219075"/>
          </a:xfrm>
          <a:prstGeom prst="rect">
            <a:avLst/>
          </a:prstGeom>
        </p:spPr>
      </p:pic>
      <p:pic>
        <p:nvPicPr>
          <p:cNvPr id="11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1000" y="7381875"/>
            <a:ext cx="57150" cy="219075"/>
          </a:xfrm>
          <a:prstGeom prst="rect">
            <a:avLst/>
          </a:prstGeom>
        </p:spPr>
      </p:pic>
      <p:pic>
        <p:nvPicPr>
          <p:cNvPr id="12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67175" y="5181600"/>
            <a:ext cx="57150" cy="219075"/>
          </a:xfrm>
          <a:prstGeom prst="rect">
            <a:avLst/>
          </a:prstGeom>
        </p:spPr>
      </p:pic>
      <p:pic>
        <p:nvPicPr>
          <p:cNvPr id="13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67175" y="5667375"/>
            <a:ext cx="57150" cy="219075"/>
          </a:xfrm>
          <a:prstGeom prst="rect">
            <a:avLst/>
          </a:prstGeom>
        </p:spPr>
      </p:pic>
      <p:pic>
        <p:nvPicPr>
          <p:cNvPr id="14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67175" y="6153150"/>
            <a:ext cx="57150" cy="219075"/>
          </a:xfrm>
          <a:prstGeom prst="rect">
            <a:avLst/>
          </a:prstGeom>
        </p:spPr>
      </p:pic>
      <p:pic>
        <p:nvPicPr>
          <p:cNvPr id="15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67175" y="6638925"/>
            <a:ext cx="57150" cy="219075"/>
          </a:xfrm>
          <a:prstGeom prst="rect">
            <a:avLst/>
          </a:prstGeom>
        </p:spPr>
      </p:pic>
      <p:pic>
        <p:nvPicPr>
          <p:cNvPr id="16" name="check mark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096625" y="5524500"/>
            <a:ext cx="243840" cy="243840"/>
          </a:xfrm>
          <a:prstGeom prst="rect">
            <a:avLst/>
          </a:prstGeom>
        </p:spPr>
      </p:pic>
      <p:pic>
        <p:nvPicPr>
          <p:cNvPr id="17" name="check mark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96625" y="6496050"/>
            <a:ext cx="243840" cy="243840"/>
          </a:xfrm>
          <a:prstGeom prst="rect">
            <a:avLst/>
          </a:prstGeom>
        </p:spPr>
      </p:pic>
      <p:sp>
        <p:nvSpPr>
          <p:cNvPr id="18" name="1  12      1"/>
          <p:cNvSpPr/>
          <p:nvPr/>
        </p:nvSpPr>
        <p:spPr>
          <a:xfrm>
            <a:off x="381000" y="2247900"/>
            <a:ext cx="76104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При подключении услуги на срок от 1 до 12 месяцев* получите </a:t>
            </a:r>
            <a:r>
              <a:rPr lang="en-US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смартфон</a:t>
            </a:r>
            <a:r>
              <a:rPr lang="ru-RU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 или другое устройство</a:t>
            </a:r>
            <a:r>
              <a:rPr lang="en-US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всего за 1 ₽</a:t>
            </a:r>
            <a:endParaRPr lang="en-US" sz="2100" dirty="0"/>
          </a:p>
        </p:txBody>
      </p:sp>
      <p:sp>
        <p:nvSpPr>
          <p:cNvPr id="19" name="1"/>
          <p:cNvSpPr/>
          <p:nvPr/>
        </p:nvSpPr>
        <p:spPr>
          <a:xfrm>
            <a:off x="381000" y="1333500"/>
            <a:ext cx="67818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Оборудование за 1 ₽</a:t>
            </a:r>
            <a:endParaRPr lang="en-US" sz="4500" dirty="0"/>
          </a:p>
        </p:txBody>
      </p:sp>
      <p:sp>
        <p:nvSpPr>
          <p:cNvPr id="20" name="default_name"/>
          <p:cNvSpPr/>
          <p:nvPr/>
        </p:nvSpPr>
        <p:spPr>
          <a:xfrm>
            <a:off x="381000" y="381000"/>
            <a:ext cx="16192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621" dirty="0">
                <a:solidFill>
                  <a:srgbClr val="ADAFA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БИЗНЕС</a:t>
            </a:r>
            <a:endParaRPr lang="en-US" sz="2621" dirty="0"/>
          </a:p>
        </p:txBody>
      </p:sp>
      <p:sp>
        <p:nvSpPr>
          <p:cNvPr id="22" name="Text 4"/>
          <p:cNvSpPr/>
          <p:nvPr/>
        </p:nvSpPr>
        <p:spPr>
          <a:xfrm>
            <a:off x="342900" y="9734550"/>
            <a:ext cx="45339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1200" dirty="0">
                <a:solidFill>
                  <a:srgbClr val="8A8D8F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*Срок подключения сервисной опции определяется клиентом</a:t>
            </a:r>
            <a:endParaRPr lang="en-US" sz="1200" dirty="0"/>
          </a:p>
        </p:txBody>
      </p:sp>
      <p:sp>
        <p:nvSpPr>
          <p:cNvPr id="23" name="Text 5"/>
          <p:cNvSpPr/>
          <p:nvPr/>
        </p:nvSpPr>
        <p:spPr>
          <a:xfrm>
            <a:off x="381000" y="4000500"/>
            <a:ext cx="376237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Помимо смартфонов в акции участвуют</a:t>
            </a:r>
            <a:endParaRPr lang="en-US" sz="2700" dirty="0"/>
          </a:p>
        </p:txBody>
      </p:sp>
      <p:sp>
        <p:nvSpPr>
          <p:cNvPr id="24" name="GPS-"/>
          <p:cNvSpPr/>
          <p:nvPr/>
        </p:nvSpPr>
        <p:spPr>
          <a:xfrm>
            <a:off x="590550" y="5143500"/>
            <a:ext cx="34956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Планшеты 
и GPS-навигаторы</a:t>
            </a:r>
            <a:endParaRPr lang="en-US" sz="2100" dirty="0"/>
          </a:p>
        </p:txBody>
      </p:sp>
      <p:sp>
        <p:nvSpPr>
          <p:cNvPr id="25" name="Text 7"/>
          <p:cNvSpPr/>
          <p:nvPr/>
        </p:nvSpPr>
        <p:spPr>
          <a:xfrm>
            <a:off x="590550" y="5924550"/>
            <a:ext cx="31432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Портативная техника</a:t>
            </a:r>
            <a:endParaRPr lang="en-US" sz="2100" dirty="0"/>
          </a:p>
        </p:txBody>
      </p:sp>
      <p:sp>
        <p:nvSpPr>
          <p:cNvPr id="26" name="-"/>
          <p:cNvSpPr/>
          <p:nvPr/>
        </p:nvSpPr>
        <p:spPr>
          <a:xfrm>
            <a:off x="590550" y="6410325"/>
            <a:ext cx="34956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Аудио-видео техника</a:t>
            </a:r>
            <a:endParaRPr lang="en-US" sz="2100" dirty="0"/>
          </a:p>
        </p:txBody>
      </p:sp>
      <p:sp>
        <p:nvSpPr>
          <p:cNvPr id="27" name="Text 9"/>
          <p:cNvSpPr/>
          <p:nvPr/>
        </p:nvSpPr>
        <p:spPr>
          <a:xfrm>
            <a:off x="590550" y="6896100"/>
            <a:ext cx="34956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Мелкая бытовая техника</a:t>
            </a:r>
            <a:endParaRPr lang="en-US" sz="2100" dirty="0"/>
          </a:p>
        </p:txBody>
      </p:sp>
      <p:sp>
        <p:nvSpPr>
          <p:cNvPr id="28" name="Text 10"/>
          <p:cNvSpPr/>
          <p:nvPr/>
        </p:nvSpPr>
        <p:spPr>
          <a:xfrm>
            <a:off x="590550" y="7381875"/>
            <a:ext cx="34956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Умные устройства</a:t>
            </a:r>
            <a:endParaRPr lang="en-US" sz="2100" dirty="0"/>
          </a:p>
        </p:txBody>
      </p:sp>
      <p:sp>
        <p:nvSpPr>
          <p:cNvPr id="29" name="Text 11"/>
          <p:cNvSpPr/>
          <p:nvPr/>
        </p:nvSpPr>
        <p:spPr>
          <a:xfrm>
            <a:off x="590550" y="7715250"/>
            <a:ext cx="3495675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1597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Блоки управления умного дома, датчики открытия окон и дверей, датчики температуры</a:t>
            </a:r>
            <a:endParaRPr lang="en-US" sz="1597" dirty="0"/>
          </a:p>
        </p:txBody>
      </p:sp>
      <p:sp>
        <p:nvSpPr>
          <p:cNvPr id="30" name="Text 12"/>
          <p:cNvSpPr/>
          <p:nvPr/>
        </p:nvSpPr>
        <p:spPr>
          <a:xfrm>
            <a:off x="4276725" y="5143500"/>
            <a:ext cx="18954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Умные часы</a:t>
            </a:r>
            <a:endParaRPr lang="en-US" sz="2100" dirty="0"/>
          </a:p>
        </p:txBody>
      </p:sp>
      <p:sp>
        <p:nvSpPr>
          <p:cNvPr id="31" name="default_name"/>
          <p:cNvSpPr/>
          <p:nvPr/>
        </p:nvSpPr>
        <p:spPr>
          <a:xfrm>
            <a:off x="4276725" y="5629275"/>
            <a:ext cx="18954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Модемы</a:t>
            </a:r>
            <a:endParaRPr lang="en-US" sz="2100" dirty="0"/>
          </a:p>
        </p:txBody>
      </p:sp>
      <p:sp>
        <p:nvSpPr>
          <p:cNvPr id="32" name="default_name"/>
          <p:cNvSpPr/>
          <p:nvPr/>
        </p:nvSpPr>
        <p:spPr>
          <a:xfrm>
            <a:off x="4276725" y="6115050"/>
            <a:ext cx="18954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Роутеры</a:t>
            </a:r>
            <a:endParaRPr lang="en-US" sz="2100" dirty="0"/>
          </a:p>
        </p:txBody>
      </p:sp>
      <p:sp>
        <p:nvSpPr>
          <p:cNvPr id="33" name="default_name"/>
          <p:cNvSpPr/>
          <p:nvPr/>
        </p:nvSpPr>
        <p:spPr>
          <a:xfrm>
            <a:off x="4276725" y="6600825"/>
            <a:ext cx="18954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Ноутбуки</a:t>
            </a:r>
            <a:endParaRPr lang="ru-RU" sz="2100" dirty="0" smtClean="0">
              <a:solidFill>
                <a:srgbClr val="000000"/>
              </a:solidFill>
              <a:latin typeface="MTS Text Regular" pitchFamily="34" charset="0"/>
              <a:ea typeface="MTS Text Regular" pitchFamily="34" charset="-122"/>
              <a:cs typeface="MTS Text Regular" pitchFamily="34" charset="-120"/>
            </a:endParaRPr>
          </a:p>
          <a:p>
            <a:pPr marL="0" indent="0" algn="l">
              <a:lnSpc>
                <a:spcPct val="91667"/>
              </a:lnSpc>
              <a:buNone/>
            </a:pPr>
            <a:endParaRPr lang="ru-RU" sz="2100" dirty="0">
              <a:solidFill>
                <a:srgbClr val="000000"/>
              </a:solidFill>
              <a:latin typeface="MTS Text Regular" pitchFamily="34" charset="0"/>
              <a:ea typeface="MTS Text Regular" pitchFamily="34" charset="-122"/>
            </a:endParaRPr>
          </a:p>
          <a:p>
            <a:pPr marL="0" indent="0" algn="l">
              <a:lnSpc>
                <a:spcPct val="91667"/>
              </a:lnSpc>
              <a:buNone/>
            </a:pPr>
            <a:endParaRPr lang="en-US" sz="2100" dirty="0"/>
          </a:p>
        </p:txBody>
      </p:sp>
      <p:sp>
        <p:nvSpPr>
          <p:cNvPr id="34" name="Mobile"/>
          <p:cNvSpPr/>
          <p:nvPr/>
        </p:nvSpPr>
        <p:spPr>
          <a:xfrm>
            <a:off x="11096625" y="4000500"/>
            <a:ext cx="644842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Для участия в акции 
нужно подключить услугу 
«Mobile Сервис»</a:t>
            </a:r>
            <a:endParaRPr lang="en-US" sz="2700" dirty="0"/>
          </a:p>
        </p:txBody>
      </p:sp>
      <p:sp>
        <p:nvSpPr>
          <p:cNvPr id="35" name="Text 17"/>
          <p:cNvSpPr/>
          <p:nvPr/>
        </p:nvSpPr>
        <p:spPr>
          <a:xfrm>
            <a:off x="11530965" y="5524500"/>
            <a:ext cx="60102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Услуга компенсирует стоимость оборудования на период рассрочки</a:t>
            </a:r>
            <a:endParaRPr lang="en-US" sz="2100" dirty="0"/>
          </a:p>
        </p:txBody>
      </p:sp>
      <p:sp>
        <p:nvSpPr>
          <p:cNvPr id="36" name="Text 18"/>
          <p:cNvSpPr/>
          <p:nvPr/>
        </p:nvSpPr>
        <p:spPr>
          <a:xfrm>
            <a:off x="11530965" y="6496050"/>
            <a:ext cx="601027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Даёт клиенту в приоритетном порядке решить вопросы, например, подключение новых номеров или изменение тарифного плана</a:t>
            </a:r>
            <a:endParaRPr lang="en-US" sz="2100" dirty="0"/>
          </a:p>
        </p:txBody>
      </p:sp>
      <p:sp>
        <p:nvSpPr>
          <p:cNvPr id="37" name="Mobile"/>
          <p:cNvSpPr/>
          <p:nvPr/>
        </p:nvSpPr>
        <p:spPr>
          <a:xfrm>
            <a:off x="11096625" y="8934450"/>
            <a:ext cx="61150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Платеж за услугу «Mobile Сервис» списывается 
с виртуального счёта одним платежом</a:t>
            </a:r>
            <a:endParaRPr lang="en-US" sz="2100" dirty="0"/>
          </a:p>
        </p:txBody>
      </p:sp>
      <p:sp>
        <p:nvSpPr>
          <p:cNvPr id="39" name="default_name"/>
          <p:cNvSpPr/>
          <p:nvPr/>
        </p:nvSpPr>
        <p:spPr>
          <a:xfrm>
            <a:off x="4267200" y="7053262"/>
            <a:ext cx="18954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IP-</a:t>
            </a:r>
            <a:r>
              <a:rPr lang="ru-RU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телефоны</a:t>
            </a:r>
            <a:endParaRPr lang="en-US" sz="2100" dirty="0"/>
          </a:p>
        </p:txBody>
      </p:sp>
      <p:sp>
        <p:nvSpPr>
          <p:cNvPr id="40" name="default_name"/>
          <p:cNvSpPr/>
          <p:nvPr/>
        </p:nvSpPr>
        <p:spPr>
          <a:xfrm>
            <a:off x="4267200" y="7458075"/>
            <a:ext cx="18954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IP-</a:t>
            </a:r>
            <a:r>
              <a:rPr lang="ru-RU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камеры</a:t>
            </a:r>
            <a:endParaRPr lang="en-US" sz="2100" dirty="0"/>
          </a:p>
        </p:txBody>
      </p:sp>
      <p:pic>
        <p:nvPicPr>
          <p:cNvPr id="41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54475" y="7073900"/>
            <a:ext cx="57150" cy="219075"/>
          </a:xfrm>
          <a:prstGeom prst="rect">
            <a:avLst/>
          </a:prstGeom>
        </p:spPr>
      </p:pic>
      <p:pic>
        <p:nvPicPr>
          <p:cNvPr id="42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86225" y="7481887"/>
            <a:ext cx="57150" cy="219075"/>
          </a:xfrm>
          <a:prstGeom prst="rect">
            <a:avLst/>
          </a:prstGeom>
        </p:spPr>
      </p:pic>
      <p:sp>
        <p:nvSpPr>
          <p:cNvPr id="43" name="default_name"/>
          <p:cNvSpPr/>
          <p:nvPr/>
        </p:nvSpPr>
        <p:spPr>
          <a:xfrm>
            <a:off x="4238625" y="7916862"/>
            <a:ext cx="18954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ru-RU" sz="21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</a:rPr>
              <a:t>ИБП и др.</a:t>
            </a:r>
            <a:endParaRPr lang="en-US" sz="2100" dirty="0"/>
          </a:p>
        </p:txBody>
      </p:sp>
      <p:pic>
        <p:nvPicPr>
          <p:cNvPr id="44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086225" y="7940674"/>
            <a:ext cx="571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39250" y="5200650"/>
            <a:ext cx="9048750" cy="5086350"/>
          </a:xfrm>
          <a:prstGeom prst="rect">
            <a:avLst/>
          </a:prstGeom>
        </p:spPr>
      </p:pic>
      <p:pic>
        <p:nvPicPr>
          <p:cNvPr id="3" name="GeneratedImage (1)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39250" y="0"/>
            <a:ext cx="9048750" cy="5200650"/>
          </a:xfrm>
          <a:prstGeom prst="rect">
            <a:avLst/>
          </a:prstGeom>
        </p:spPr>
      </p:pic>
      <p:pic>
        <p:nvPicPr>
          <p:cNvPr id="4" name="шапка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1000" y="0"/>
            <a:ext cx="17907000" cy="1143000"/>
          </a:xfrm>
          <a:prstGeom prst="rect">
            <a:avLst/>
          </a:prstGeom>
        </p:spPr>
      </p:pic>
      <p:pic>
        <p:nvPicPr>
          <p:cNvPr id="5" name="check mark mini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20250" y="6553200"/>
            <a:ext cx="228600" cy="228600"/>
          </a:xfrm>
          <a:prstGeom prst="rect">
            <a:avLst/>
          </a:prstGeom>
        </p:spPr>
      </p:pic>
      <p:pic>
        <p:nvPicPr>
          <p:cNvPr id="6" name="check mark mini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20250" y="7629525"/>
            <a:ext cx="228600" cy="228600"/>
          </a:xfrm>
          <a:prstGeom prst="rect">
            <a:avLst/>
          </a:prstGeom>
        </p:spPr>
      </p:pic>
      <p:pic>
        <p:nvPicPr>
          <p:cNvPr id="7" name="check mark mini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20250" y="9001125"/>
            <a:ext cx="228600" cy="228600"/>
          </a:xfrm>
          <a:prstGeom prst="rect">
            <a:avLst/>
          </a:prstGeom>
        </p:spPr>
      </p:pic>
      <p:pic>
        <p:nvPicPr>
          <p:cNvPr id="8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744575" y="6553200"/>
            <a:ext cx="57150" cy="219075"/>
          </a:xfrm>
          <a:prstGeom prst="rect">
            <a:avLst/>
          </a:prstGeom>
        </p:spPr>
      </p:pic>
      <p:pic>
        <p:nvPicPr>
          <p:cNvPr id="9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744575" y="7629525"/>
            <a:ext cx="57150" cy="219075"/>
          </a:xfrm>
          <a:prstGeom prst="rect">
            <a:avLst/>
          </a:prstGeom>
        </p:spPr>
      </p:pic>
      <p:pic>
        <p:nvPicPr>
          <p:cNvPr id="10" name="Bullit-body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744575" y="8705850"/>
            <a:ext cx="57150" cy="219075"/>
          </a:xfrm>
          <a:prstGeom prst="rect">
            <a:avLst/>
          </a:prstGeom>
        </p:spPr>
      </p:pic>
      <p:pic>
        <p:nvPicPr>
          <p:cNvPr id="11" name="1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81000" y="3619500"/>
            <a:ext cx="952500" cy="952500"/>
          </a:xfrm>
          <a:prstGeom prst="rect">
            <a:avLst/>
          </a:prstGeom>
        </p:spPr>
      </p:pic>
      <p:pic>
        <p:nvPicPr>
          <p:cNvPr id="12" name="2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81000" y="5038725"/>
            <a:ext cx="952500" cy="952500"/>
          </a:xfrm>
          <a:prstGeom prst="rect">
            <a:avLst/>
          </a:prstGeom>
        </p:spPr>
      </p:pic>
      <p:pic>
        <p:nvPicPr>
          <p:cNvPr id="13" name="2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81000" y="6353175"/>
            <a:ext cx="952500" cy="952500"/>
          </a:xfrm>
          <a:prstGeom prst="rect">
            <a:avLst/>
          </a:prstGeom>
        </p:spPr>
      </p:pic>
      <p:pic>
        <p:nvPicPr>
          <p:cNvPr id="14" name="22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81000" y="7629525"/>
            <a:ext cx="952500" cy="952500"/>
          </a:xfrm>
          <a:prstGeom prst="rect">
            <a:avLst/>
          </a:prstGeom>
        </p:spPr>
      </p:pic>
      <p:pic>
        <p:nvPicPr>
          <p:cNvPr id="15" name="23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81000" y="8858250"/>
            <a:ext cx="952500" cy="9525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81000" y="1333500"/>
            <a:ext cx="709612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Преимущества акции</a:t>
            </a:r>
            <a:endParaRPr lang="en-US" sz="4500" dirty="0"/>
          </a:p>
        </p:txBody>
      </p:sp>
      <p:sp>
        <p:nvSpPr>
          <p:cNvPr id="17" name="default_name"/>
          <p:cNvSpPr/>
          <p:nvPr/>
        </p:nvSpPr>
        <p:spPr>
          <a:xfrm>
            <a:off x="381000" y="381000"/>
            <a:ext cx="16192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621" dirty="0">
                <a:solidFill>
                  <a:srgbClr val="ADAFA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БИЗНЕС</a:t>
            </a:r>
            <a:endParaRPr lang="en-US" sz="2621" dirty="0"/>
          </a:p>
        </p:txBody>
      </p:sp>
      <p:sp>
        <p:nvSpPr>
          <p:cNvPr id="18" name="Text 2"/>
          <p:cNvSpPr/>
          <p:nvPr/>
        </p:nvSpPr>
        <p:spPr>
          <a:xfrm>
            <a:off x="9620250" y="5581650"/>
            <a:ext cx="36861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Зачем сотруднику
рабочий смартфон</a:t>
            </a:r>
            <a:endParaRPr lang="en-US" sz="2100" dirty="0"/>
          </a:p>
        </p:txBody>
      </p:sp>
      <p:sp>
        <p:nvSpPr>
          <p:cNvPr id="19" name="Text 3"/>
          <p:cNvSpPr/>
          <p:nvPr/>
        </p:nvSpPr>
        <p:spPr>
          <a:xfrm>
            <a:off x="10001250" y="6553200"/>
            <a:ext cx="330517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Доступ к электронной почте без привязки к компьютеру</a:t>
            </a:r>
            <a:endParaRPr lang="en-US" sz="2100" dirty="0"/>
          </a:p>
        </p:txBody>
      </p:sp>
      <p:sp>
        <p:nvSpPr>
          <p:cNvPr id="20" name="Text 4"/>
          <p:cNvSpPr/>
          <p:nvPr/>
        </p:nvSpPr>
        <p:spPr>
          <a:xfrm>
            <a:off x="10001250" y="7629525"/>
            <a:ext cx="3305175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Доступ к корпоративному календарю </a:t>
            </a:r>
            <a:r>
              <a:rPr lang="en-US" sz="2100" dirty="0" err="1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для</a:t>
            </a: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 планирования рабочего времени</a:t>
            </a:r>
            <a:endParaRPr lang="en-US" sz="2100" dirty="0"/>
          </a:p>
        </p:txBody>
      </p:sp>
      <p:sp>
        <p:nvSpPr>
          <p:cNvPr id="21" name="Text 5"/>
          <p:cNvSpPr/>
          <p:nvPr/>
        </p:nvSpPr>
        <p:spPr>
          <a:xfrm>
            <a:off x="10001250" y="9001125"/>
            <a:ext cx="33051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Доступ к корпоративной адресной книге</a:t>
            </a:r>
            <a:endParaRPr lang="en-US" sz="2100" dirty="0"/>
          </a:p>
        </p:txBody>
      </p:sp>
      <p:sp>
        <p:nvSpPr>
          <p:cNvPr id="22" name="Text 6"/>
          <p:cNvSpPr/>
          <p:nvPr/>
        </p:nvSpPr>
        <p:spPr>
          <a:xfrm>
            <a:off x="13744575" y="5581650"/>
            <a:ext cx="41052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Сервисы МТС, которые работают в мобильной версии</a:t>
            </a:r>
            <a:endParaRPr lang="en-US" sz="2100" dirty="0"/>
          </a:p>
        </p:txBody>
      </p:sp>
      <p:sp>
        <p:nvSpPr>
          <p:cNvPr id="23" name="Text 7"/>
          <p:cNvSpPr/>
          <p:nvPr/>
        </p:nvSpPr>
        <p:spPr>
          <a:xfrm>
            <a:off x="13954125" y="6553200"/>
            <a:ext cx="389572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Мобильные сотрудники: удалённый контроль разъездного персонала</a:t>
            </a:r>
            <a:endParaRPr lang="en-US" sz="2100" dirty="0"/>
          </a:p>
        </p:txBody>
      </p:sp>
      <p:sp>
        <p:nvSpPr>
          <p:cNvPr id="24" name="-"/>
          <p:cNvSpPr/>
          <p:nvPr/>
        </p:nvSpPr>
        <p:spPr>
          <a:xfrm>
            <a:off x="13954125" y="7629525"/>
            <a:ext cx="389572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МТС Линк: онлайн-встречи, рабочие чаты и доски </a:t>
            </a:r>
            <a:r>
              <a:rPr lang="en-US" sz="2100" dirty="0" err="1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для</a:t>
            </a: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 совместной работы</a:t>
            </a:r>
            <a:endParaRPr lang="en-US" sz="2100" dirty="0"/>
          </a:p>
        </p:txBody>
      </p:sp>
      <p:sp>
        <p:nvSpPr>
          <p:cNvPr id="25" name="Text 9"/>
          <p:cNvSpPr/>
          <p:nvPr/>
        </p:nvSpPr>
        <p:spPr>
          <a:xfrm>
            <a:off x="13954125" y="8705850"/>
            <a:ext cx="389572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Офис Лайт: удалённый доступ к документам и сетевым ресурсам</a:t>
            </a:r>
            <a:endParaRPr lang="en-US" sz="2100" dirty="0"/>
          </a:p>
        </p:txBody>
      </p:sp>
      <p:sp>
        <p:nvSpPr>
          <p:cNvPr id="26" name="Text 10"/>
          <p:cNvSpPr/>
          <p:nvPr/>
        </p:nvSpPr>
        <p:spPr>
          <a:xfrm>
            <a:off x="1704975" y="3619500"/>
            <a:ext cx="7210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Связь и оборудование от одного поставщика</a:t>
            </a:r>
            <a:endParaRPr lang="en-US" sz="2100" dirty="0"/>
          </a:p>
        </p:txBody>
      </p:sp>
      <p:sp>
        <p:nvSpPr>
          <p:cNvPr id="27" name="Text 11"/>
          <p:cNvSpPr/>
          <p:nvPr/>
        </p:nvSpPr>
        <p:spPr>
          <a:xfrm>
            <a:off x="1704975" y="3990975"/>
            <a:ext cx="721042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Для экономии времени на подбор решения</a:t>
            </a:r>
            <a:r>
              <a:rPr dirty="0"/>
              <a:t/>
            </a:r>
            <a:br>
              <a:rPr dirty="0"/>
            </a:b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и оформление документов</a:t>
            </a:r>
            <a:endParaRPr lang="en-US" sz="2100" dirty="0"/>
          </a:p>
        </p:txBody>
      </p:sp>
      <p:sp>
        <p:nvSpPr>
          <p:cNvPr id="28" name="Text 12"/>
          <p:cNvSpPr/>
          <p:nvPr/>
        </p:nvSpPr>
        <p:spPr>
          <a:xfrm>
            <a:off x="1704975" y="5038726"/>
            <a:ext cx="7210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Перенос оплаты за оборудование в счёт связи</a:t>
            </a:r>
            <a:endParaRPr lang="en-US" sz="2100" dirty="0"/>
          </a:p>
        </p:txBody>
      </p:sp>
      <p:sp>
        <p:nvSpPr>
          <p:cNvPr id="29" name="Text 13"/>
          <p:cNvSpPr/>
          <p:nvPr/>
        </p:nvSpPr>
        <p:spPr>
          <a:xfrm>
            <a:off x="1704975" y="5410201"/>
            <a:ext cx="721042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Оплата происходит в рамках ежемесячного платежа за услуги связи</a:t>
            </a:r>
            <a:endParaRPr lang="en-US" sz="2100" dirty="0"/>
          </a:p>
        </p:txBody>
      </p:sp>
      <p:sp>
        <p:nvSpPr>
          <p:cNvPr id="30" name="CAPEX"/>
          <p:cNvSpPr/>
          <p:nvPr/>
        </p:nvSpPr>
        <p:spPr>
          <a:xfrm>
            <a:off x="1704975" y="6457951"/>
            <a:ext cx="7210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Минимизация CAPEX при покупке оборудования</a:t>
            </a:r>
            <a:endParaRPr lang="en-US" sz="2100" dirty="0"/>
          </a:p>
        </p:txBody>
      </p:sp>
      <p:sp>
        <p:nvSpPr>
          <p:cNvPr id="31" name="CAPEX OPEX"/>
          <p:cNvSpPr/>
          <p:nvPr/>
        </p:nvSpPr>
        <p:spPr>
          <a:xfrm>
            <a:off x="1704975" y="6829426"/>
            <a:ext cx="7210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Расходы переносятся из CAPEX в OPEX</a:t>
            </a:r>
            <a:endParaRPr lang="en-US" sz="2100" dirty="0"/>
          </a:p>
        </p:txBody>
      </p:sp>
      <p:sp>
        <p:nvSpPr>
          <p:cNvPr id="32" name="Text 16"/>
          <p:cNvSpPr/>
          <p:nvPr/>
        </p:nvSpPr>
        <p:spPr>
          <a:xfrm>
            <a:off x="1704975" y="7581902"/>
            <a:ext cx="7210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Подбор оборудования</a:t>
            </a:r>
            <a:endParaRPr lang="en-US" sz="2100" dirty="0"/>
          </a:p>
        </p:txBody>
      </p:sp>
      <p:sp>
        <p:nvSpPr>
          <p:cNvPr id="33" name="-"/>
          <p:cNvSpPr/>
          <p:nvPr/>
        </p:nvSpPr>
        <p:spPr>
          <a:xfrm>
            <a:off x="1704975" y="7953377"/>
            <a:ext cx="721042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Для решения бизнес-задач, </a:t>
            </a:r>
            <a:r>
              <a:rPr dirty="0"/>
              <a:t/>
            </a:r>
            <a:br>
              <a:rPr dirty="0"/>
            </a:b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повышения эффективности команды</a:t>
            </a:r>
            <a:endParaRPr lang="en-US" sz="2100" dirty="0"/>
          </a:p>
        </p:txBody>
      </p:sp>
      <p:sp>
        <p:nvSpPr>
          <p:cNvPr id="34" name="247"/>
          <p:cNvSpPr/>
          <p:nvPr/>
        </p:nvSpPr>
        <p:spPr>
          <a:xfrm>
            <a:off x="1704975" y="9001127"/>
            <a:ext cx="7210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Персональное обслуживание 24/7</a:t>
            </a:r>
            <a:endParaRPr lang="en-US" sz="2100" dirty="0"/>
          </a:p>
        </p:txBody>
      </p:sp>
      <p:sp>
        <p:nvSpPr>
          <p:cNvPr id="35" name="Text 19"/>
          <p:cNvSpPr/>
          <p:nvPr/>
        </p:nvSpPr>
        <p:spPr>
          <a:xfrm>
            <a:off x="1704975" y="9372602"/>
            <a:ext cx="7210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Решение всех вопросов связи без лишних усилий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367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ctangl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-2608" y="6089642"/>
            <a:ext cx="9188885" cy="3883869"/>
          </a:xfrm>
          <a:prstGeom prst="rect">
            <a:avLst/>
          </a:prstGeom>
        </p:spPr>
      </p:pic>
      <p:pic>
        <p:nvPicPr>
          <p:cNvPr id="21" name="Rectangl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62792" y="2228296"/>
            <a:ext cx="8785964" cy="3883869"/>
          </a:xfrm>
          <a:prstGeom prst="rect">
            <a:avLst/>
          </a:prstGeom>
        </p:spPr>
      </p:pic>
      <p:pic>
        <p:nvPicPr>
          <p:cNvPr id="22" name="Rectangl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162792" y="6091337"/>
            <a:ext cx="8785964" cy="3883869"/>
          </a:xfrm>
          <a:prstGeom prst="rect">
            <a:avLst/>
          </a:prstGeom>
        </p:spPr>
      </p:pic>
      <p:pic>
        <p:nvPicPr>
          <p:cNvPr id="5" name="шапка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7178" y="-157083"/>
            <a:ext cx="17907000" cy="1143000"/>
          </a:xfrm>
          <a:prstGeom prst="rect">
            <a:avLst/>
          </a:prstGeom>
        </p:spPr>
      </p:pic>
      <p:sp>
        <p:nvSpPr>
          <p:cNvPr id="19" name="1"/>
          <p:cNvSpPr/>
          <p:nvPr/>
        </p:nvSpPr>
        <p:spPr>
          <a:xfrm>
            <a:off x="381000" y="1333500"/>
            <a:ext cx="172974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ru-RU" sz="4500" dirty="0" smtClean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Категории </a:t>
            </a:r>
            <a:r>
              <a:rPr lang="ru-RU" sz="4500" dirty="0" smtClean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оборудования доступные в рамках акции</a:t>
            </a:r>
            <a:r>
              <a:rPr lang="en-US" sz="4500" dirty="0" smtClean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 </a:t>
            </a:r>
            <a:endParaRPr lang="en-US" sz="4500" dirty="0"/>
          </a:p>
        </p:txBody>
      </p:sp>
      <p:sp>
        <p:nvSpPr>
          <p:cNvPr id="20" name="default_name"/>
          <p:cNvSpPr/>
          <p:nvPr/>
        </p:nvSpPr>
        <p:spPr>
          <a:xfrm>
            <a:off x="381000" y="381000"/>
            <a:ext cx="16192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621" dirty="0">
                <a:solidFill>
                  <a:srgbClr val="ADAFA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БИЗНЕС</a:t>
            </a:r>
            <a:endParaRPr lang="en-US" sz="262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l="67374" t="2204" r="1559" b="69525"/>
          <a:stretch/>
        </p:blipFill>
        <p:spPr>
          <a:xfrm>
            <a:off x="9383038" y="2359774"/>
            <a:ext cx="3795386" cy="204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l="1776" t="35133" r="67567" b="36249"/>
          <a:stretch/>
        </p:blipFill>
        <p:spPr>
          <a:xfrm>
            <a:off x="450937" y="6225436"/>
            <a:ext cx="3745282" cy="2066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/>
          <a:srcRect l="34591" t="35016" r="34721" b="36286"/>
          <a:stretch/>
        </p:blipFill>
        <p:spPr>
          <a:xfrm>
            <a:off x="447178" y="2347665"/>
            <a:ext cx="3749041" cy="207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/>
          <a:srcRect l="67579" t="34851" r="1868" b="36357"/>
          <a:stretch/>
        </p:blipFill>
        <p:spPr>
          <a:xfrm>
            <a:off x="9387214" y="6187859"/>
            <a:ext cx="3732756" cy="207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7998" y="2256921"/>
            <a:ext cx="47507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Поддерживают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различные протоколы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управления</a:t>
            </a:r>
          </a:p>
          <a:p>
            <a:pPr lvl="1"/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Поддержка QoS позволяет приоритизировать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трафик</a:t>
            </a:r>
          </a:p>
          <a:p>
            <a:pPr lvl="1"/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Легко интегрируются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в существующую инфраструктуру и масштабируется по мере роста сети</a:t>
            </a:r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02" y="6187859"/>
            <a:ext cx="49049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Пассивная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шумоизоляция для работы в шумной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обстановке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,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чистый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и естественный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звук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с поддержкой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HD-аудио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Работа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с популярными платформами для видеозвонков 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ОС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Лёгкое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подключение по принципу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Plug&amp;Play</a:t>
            </a:r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97998" y="6153477"/>
            <a:ext cx="47507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Защищённый корпус для работы в экстремальных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условиях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Мощный процессор и 6 ГБ оперативной памяти для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многозадачности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Качественные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камеры для документирования, сканирования штрих-кодов 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видеозвонков</a:t>
            </a:r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02" y="2214315"/>
            <a:ext cx="4904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Решение для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специалистов, работающих в</a:t>
            </a:r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экстремальных условиях</a:t>
            </a:r>
          </a:p>
          <a:p>
            <a:pPr lvl="1"/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Прочный корпус с защитой по стандартам MIL-STD-810H и IP68 (от ударов, воды, пыли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)</a:t>
            </a:r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</p:txBody>
      </p:sp>
      <p:pic>
        <p:nvPicPr>
          <p:cNvPr id="1030" name="Picture 6" descr="В сером прямоугольнике логотип Samsung в черном цвете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" y="4556099"/>
            <a:ext cx="1823581" cy="10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ownload.logo.wine/logo/D-Link/D-Link-Logo.win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32" y="4791938"/>
            <a:ext cx="1934228" cy="113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айл:Qtech-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45" y="5069587"/>
            <a:ext cx="1503125" cy="5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pmatika.ru/upload/iblock/fa3/Yealink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" y="8845850"/>
            <a:ext cx="1726961" cy="3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В сером прямоугольнике логотип Samsung в черном цвете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0" y="8502114"/>
            <a:ext cx="1823581" cy="10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308523" y="2275753"/>
            <a:ext cx="447675" cy="447675"/>
          </a:xfrm>
          <a:prstGeom prst="rect">
            <a:avLst/>
          </a:prstGeom>
        </p:spPr>
      </p:pic>
      <p:pic>
        <p:nvPicPr>
          <p:cNvPr id="24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346706" y="3555142"/>
            <a:ext cx="447675" cy="447675"/>
          </a:xfrm>
          <a:prstGeom prst="rect">
            <a:avLst/>
          </a:prstGeom>
        </p:spPr>
      </p:pic>
      <p:pic>
        <p:nvPicPr>
          <p:cNvPr id="25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221441" y="6273391"/>
            <a:ext cx="447675" cy="447675"/>
          </a:xfrm>
          <a:prstGeom prst="rect">
            <a:avLst/>
          </a:prstGeom>
        </p:spPr>
      </p:pic>
      <p:pic>
        <p:nvPicPr>
          <p:cNvPr id="26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214960" y="7145057"/>
            <a:ext cx="447675" cy="447675"/>
          </a:xfrm>
          <a:prstGeom prst="rect">
            <a:avLst/>
          </a:prstGeom>
        </p:spPr>
      </p:pic>
      <p:pic>
        <p:nvPicPr>
          <p:cNvPr id="27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248949" y="8380134"/>
            <a:ext cx="447675" cy="447675"/>
          </a:xfrm>
          <a:prstGeom prst="rect">
            <a:avLst/>
          </a:prstGeom>
        </p:spPr>
      </p:pic>
      <p:pic>
        <p:nvPicPr>
          <p:cNvPr id="28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98166" y="6288408"/>
            <a:ext cx="447675" cy="447675"/>
          </a:xfrm>
          <a:prstGeom prst="rect">
            <a:avLst/>
          </a:prstGeom>
        </p:spPr>
      </p:pic>
      <p:pic>
        <p:nvPicPr>
          <p:cNvPr id="30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308523" y="7770147"/>
            <a:ext cx="447675" cy="447675"/>
          </a:xfrm>
          <a:prstGeom prst="rect">
            <a:avLst/>
          </a:prstGeom>
        </p:spPr>
      </p:pic>
      <p:pic>
        <p:nvPicPr>
          <p:cNvPr id="31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308523" y="9036453"/>
            <a:ext cx="447675" cy="447675"/>
          </a:xfrm>
          <a:prstGeom prst="rect">
            <a:avLst/>
          </a:prstGeom>
        </p:spPr>
      </p:pic>
      <p:pic>
        <p:nvPicPr>
          <p:cNvPr id="32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191778" y="2753318"/>
            <a:ext cx="447675" cy="447675"/>
          </a:xfrm>
          <a:prstGeom prst="rect">
            <a:avLst/>
          </a:prstGeom>
        </p:spPr>
      </p:pic>
      <p:pic>
        <p:nvPicPr>
          <p:cNvPr id="33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221748" y="3616904"/>
            <a:ext cx="447675" cy="447675"/>
          </a:xfrm>
          <a:prstGeom prst="rect">
            <a:avLst/>
          </a:prstGeom>
        </p:spPr>
      </p:pic>
      <p:pic>
        <p:nvPicPr>
          <p:cNvPr id="34" name="Group 204368291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248948" y="4489163"/>
            <a:ext cx="4476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ctangl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-1" y="6181263"/>
            <a:ext cx="9188885" cy="3727625"/>
          </a:xfrm>
          <a:prstGeom prst="rect">
            <a:avLst/>
          </a:prstGeom>
        </p:spPr>
      </p:pic>
      <p:pic>
        <p:nvPicPr>
          <p:cNvPr id="24" name="Rectangl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88884" y="2141150"/>
            <a:ext cx="9099115" cy="4040113"/>
          </a:xfrm>
          <a:prstGeom prst="rect">
            <a:avLst/>
          </a:prstGeom>
        </p:spPr>
      </p:pic>
      <p:pic>
        <p:nvPicPr>
          <p:cNvPr id="21" name="Rectangl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0" y="2141150"/>
            <a:ext cx="9188885" cy="4040113"/>
          </a:xfrm>
          <a:prstGeom prst="rect">
            <a:avLst/>
          </a:prstGeom>
        </p:spPr>
      </p:pic>
      <p:pic>
        <p:nvPicPr>
          <p:cNvPr id="5" name="шапка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81000" y="0"/>
            <a:ext cx="17907000" cy="1143000"/>
          </a:xfrm>
          <a:prstGeom prst="rect">
            <a:avLst/>
          </a:prstGeom>
        </p:spPr>
      </p:pic>
      <p:sp>
        <p:nvSpPr>
          <p:cNvPr id="19" name="1"/>
          <p:cNvSpPr/>
          <p:nvPr/>
        </p:nvSpPr>
        <p:spPr>
          <a:xfrm>
            <a:off x="381000" y="1333500"/>
            <a:ext cx="173101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91667"/>
              </a:lnSpc>
            </a:pPr>
            <a:r>
              <a:rPr lang="ru-RU" sz="4500" dirty="0" smtClean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Категории </a:t>
            </a:r>
            <a:r>
              <a:rPr lang="ru-RU" sz="4500" dirty="0" smtClean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оборудования доступные </a:t>
            </a:r>
            <a:r>
              <a:rPr lang="ru-RU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в рамках акции</a:t>
            </a: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 </a:t>
            </a:r>
            <a:endParaRPr lang="en-US" sz="4500" dirty="0"/>
          </a:p>
          <a:p>
            <a:pPr marL="0" indent="0" algn="l">
              <a:lnSpc>
                <a:spcPct val="91667"/>
              </a:lnSpc>
              <a:buNone/>
            </a:pPr>
            <a:r>
              <a:rPr lang="en-US" sz="4500" dirty="0" smtClean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 </a:t>
            </a:r>
            <a:endParaRPr lang="en-US" sz="4500" dirty="0"/>
          </a:p>
        </p:txBody>
      </p:sp>
      <p:sp>
        <p:nvSpPr>
          <p:cNvPr id="20" name="default_name"/>
          <p:cNvSpPr/>
          <p:nvPr/>
        </p:nvSpPr>
        <p:spPr>
          <a:xfrm>
            <a:off x="381000" y="381000"/>
            <a:ext cx="16192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621" dirty="0">
                <a:solidFill>
                  <a:srgbClr val="ADAFA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БИЗНЕС</a:t>
            </a:r>
            <a:endParaRPr lang="en-US" sz="262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/>
          <a:srcRect l="1615" t="2652" r="67303" b="68772"/>
          <a:stretch/>
        </p:blipFill>
        <p:spPr>
          <a:xfrm>
            <a:off x="406400" y="2444749"/>
            <a:ext cx="3797300" cy="206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l="34466" t="2216" r="34765" b="68682"/>
          <a:stretch/>
        </p:blipFill>
        <p:spPr>
          <a:xfrm>
            <a:off x="9525000" y="2425700"/>
            <a:ext cx="3759200" cy="21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1631" t="66352" r="67714" b="4336"/>
          <a:stretch/>
        </p:blipFill>
        <p:spPr>
          <a:xfrm>
            <a:off x="438672" y="6288065"/>
            <a:ext cx="3745022" cy="211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67406" t="66717" r="1616" b="4532"/>
          <a:stretch/>
        </p:blipFill>
        <p:spPr>
          <a:xfrm>
            <a:off x="9423399" y="6305550"/>
            <a:ext cx="3784601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259894" y="2314547"/>
            <a:ext cx="4964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Всепогодная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защита и «антитуман»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для уличной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работы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Ночная съёмка с ИК-подсветкой до 45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метров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Встроенный интеллект для распознавания номеров 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транспорта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Защита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от переполюсовки и грозы для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стабильной работы</a:t>
            </a:r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21250" y="2313746"/>
            <a:ext cx="497909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310"/>
              </a:lnSpc>
            </a:pPr>
            <a:r>
              <a:rPr lang="en-US" sz="20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Лёгкое развёртывание и </a:t>
            </a:r>
            <a:r>
              <a:rPr lang="en-US" sz="20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доступность</a:t>
            </a:r>
          </a:p>
          <a:p>
            <a:pPr lvl="1">
              <a:lnSpc>
                <a:spcPts val="2310"/>
              </a:lnSpc>
            </a:pPr>
            <a:endParaRPr lang="en-US" sz="2000" dirty="0"/>
          </a:p>
          <a:p>
            <a:pPr lvl="1">
              <a:lnSpc>
                <a:spcPts val="2310"/>
              </a:lnSpc>
            </a:pPr>
            <a:r>
              <a:rPr lang="en-US" sz="20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Для компаний любого </a:t>
            </a:r>
            <a:r>
              <a:rPr lang="en-US" sz="20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масштаба</a:t>
            </a:r>
          </a:p>
          <a:p>
            <a:pPr lvl="1">
              <a:lnSpc>
                <a:spcPts val="2310"/>
              </a:lnSpc>
            </a:pPr>
            <a:endParaRPr lang="en-US" sz="2000" dirty="0"/>
          </a:p>
          <a:p>
            <a:pPr lvl="1">
              <a:lnSpc>
                <a:spcPts val="2310"/>
              </a:lnSpc>
            </a:pPr>
            <a:r>
              <a:rPr lang="ru-RU" sz="20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Совместимость с коммуникационными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платформами от мировых и российских </a:t>
            </a:r>
            <a:r>
              <a:rPr lang="ru-RU" sz="2000" dirty="0" smtClean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разработчиков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8097" y="6206920"/>
            <a:ext cx="5021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Централизованное управление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беспроводными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сетями</a:t>
            </a:r>
          </a:p>
          <a:p>
            <a:pPr lvl="1"/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Автоматическое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обнаружение,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настройка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и мониторинг до 128 </a:t>
            </a:r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err="1" smtClean="0">
                <a:latin typeface="MTS Text Regular" panose="020B0604020202020204" charset="0"/>
                <a:ea typeface="MTS Text Regular" panose="020B0604020202020204" charset="0"/>
              </a:rPr>
              <a:t>Wi-Fi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точек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доступа</a:t>
            </a:r>
          </a:p>
          <a:p>
            <a:pPr lvl="1"/>
            <a:endParaRPr lang="ru-RU" sz="2000" dirty="0" smtClean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Детальная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статистика по сети 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подключенным клиентам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Многофункциональная система безопасности</a:t>
            </a:r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84200" y="6288065"/>
            <a:ext cx="48545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Режимы и технологии для снижения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энергопотребления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Защита </a:t>
            </a:r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от скачков напряжения, перегрузок 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помех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Возможность удалённого контроля 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настройки</a:t>
            </a:r>
          </a:p>
          <a:p>
            <a:pPr lvl="1"/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  <a:p>
            <a:pPr lvl="1"/>
            <a:r>
              <a:rPr lang="ru-RU" sz="2000" dirty="0">
                <a:latin typeface="MTS Text Regular" panose="020B0604020202020204" charset="0"/>
                <a:ea typeface="MTS Text Regular" panose="020B0604020202020204" charset="0"/>
              </a:rPr>
              <a:t>Совместимость с генераторами и разными вариантами </a:t>
            </a:r>
            <a:r>
              <a:rPr lang="ru-RU" sz="2000" dirty="0" smtClean="0">
                <a:latin typeface="MTS Text Regular" panose="020B0604020202020204" charset="0"/>
                <a:ea typeface="MTS Text Regular" panose="020B0604020202020204" charset="0"/>
              </a:rPr>
              <a:t>установки</a:t>
            </a:r>
            <a:endParaRPr lang="ru-RU" sz="2000" dirty="0">
              <a:latin typeface="MTS Text Regular" panose="020B0604020202020204" charset="0"/>
              <a:ea typeface="MTS Text Regular" panose="020B060402020202020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0" y="4625259"/>
            <a:ext cx="1573694" cy="974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8" name="Picture 14" descr="Файл:Qtech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913080"/>
            <a:ext cx="1605562" cy="6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Файл:Qtech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046" y="5147994"/>
            <a:ext cx="1605562" cy="6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s://ipmatika.ru/upload/iblock/fa3/Yealink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32" y="5403762"/>
            <a:ext cx="1452322" cy="3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оготип Fanvil Technolog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795" y="5258331"/>
            <a:ext cx="1424258" cy="3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580" y="5457727"/>
            <a:ext cx="1461312" cy="22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Picture 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584356"/>
            <a:ext cx="1675126" cy="2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30" y="8635184"/>
            <a:ext cx="1625811" cy="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203" y="8837596"/>
            <a:ext cx="1652065" cy="5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350209" y="2385988"/>
            <a:ext cx="447675" cy="447675"/>
          </a:xfrm>
          <a:prstGeom prst="rect">
            <a:avLst/>
          </a:prstGeom>
        </p:spPr>
      </p:pic>
      <p:pic>
        <p:nvPicPr>
          <p:cNvPr id="29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361262" y="3195198"/>
            <a:ext cx="447675" cy="447675"/>
          </a:xfrm>
          <a:prstGeom prst="rect">
            <a:avLst/>
          </a:prstGeom>
        </p:spPr>
      </p:pic>
      <p:pic>
        <p:nvPicPr>
          <p:cNvPr id="30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381028" y="3904087"/>
            <a:ext cx="447675" cy="447675"/>
          </a:xfrm>
          <a:prstGeom prst="rect">
            <a:avLst/>
          </a:prstGeom>
        </p:spPr>
      </p:pic>
      <p:pic>
        <p:nvPicPr>
          <p:cNvPr id="31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339969" y="6427155"/>
            <a:ext cx="447675" cy="447675"/>
          </a:xfrm>
          <a:prstGeom prst="rect">
            <a:avLst/>
          </a:prstGeom>
        </p:spPr>
      </p:pic>
      <p:pic>
        <p:nvPicPr>
          <p:cNvPr id="32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334852" y="7323929"/>
            <a:ext cx="447675" cy="447675"/>
          </a:xfrm>
          <a:prstGeom prst="rect">
            <a:avLst/>
          </a:prstGeom>
        </p:spPr>
      </p:pic>
      <p:pic>
        <p:nvPicPr>
          <p:cNvPr id="33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334852" y="8272613"/>
            <a:ext cx="447675" cy="447675"/>
          </a:xfrm>
          <a:prstGeom prst="rect">
            <a:avLst/>
          </a:prstGeom>
        </p:spPr>
      </p:pic>
      <p:pic>
        <p:nvPicPr>
          <p:cNvPr id="34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13318603" y="9117620"/>
            <a:ext cx="447675" cy="447675"/>
          </a:xfrm>
          <a:prstGeom prst="rect">
            <a:avLst/>
          </a:prstGeom>
        </p:spPr>
      </p:pic>
      <p:pic>
        <p:nvPicPr>
          <p:cNvPr id="40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59894" y="6339941"/>
            <a:ext cx="447675" cy="447675"/>
          </a:xfrm>
          <a:prstGeom prst="rect">
            <a:avLst/>
          </a:prstGeom>
        </p:spPr>
      </p:pic>
      <p:pic>
        <p:nvPicPr>
          <p:cNvPr id="41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59894" y="7268285"/>
            <a:ext cx="447675" cy="447675"/>
          </a:xfrm>
          <a:prstGeom prst="rect">
            <a:avLst/>
          </a:prstGeom>
        </p:spPr>
      </p:pic>
      <p:pic>
        <p:nvPicPr>
          <p:cNvPr id="42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59894" y="8460379"/>
            <a:ext cx="447675" cy="447675"/>
          </a:xfrm>
          <a:prstGeom prst="rect">
            <a:avLst/>
          </a:prstGeom>
        </p:spPr>
      </p:pic>
      <p:pic>
        <p:nvPicPr>
          <p:cNvPr id="43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99414" y="9318265"/>
            <a:ext cx="447675" cy="447675"/>
          </a:xfrm>
          <a:prstGeom prst="rect">
            <a:avLst/>
          </a:prstGeom>
        </p:spPr>
      </p:pic>
      <p:pic>
        <p:nvPicPr>
          <p:cNvPr id="44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80762" y="2453638"/>
            <a:ext cx="447675" cy="447675"/>
          </a:xfrm>
          <a:prstGeom prst="rect">
            <a:avLst/>
          </a:prstGeom>
        </p:spPr>
      </p:pic>
      <p:pic>
        <p:nvPicPr>
          <p:cNvPr id="45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80762" y="3307162"/>
            <a:ext cx="447675" cy="447675"/>
          </a:xfrm>
          <a:prstGeom prst="rect">
            <a:avLst/>
          </a:prstGeom>
        </p:spPr>
      </p:pic>
      <p:pic>
        <p:nvPicPr>
          <p:cNvPr id="46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99414" y="4297390"/>
            <a:ext cx="447675" cy="447675"/>
          </a:xfrm>
          <a:prstGeom prst="rect">
            <a:avLst/>
          </a:prstGeom>
        </p:spPr>
      </p:pic>
      <p:pic>
        <p:nvPicPr>
          <p:cNvPr id="47" name="Group 20436829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xmlns:lc="http://schemas.openxmlformats.org/drawingml/2006/lockedCanvas" r:embed="rId37"/>
              </a:ext>
            </a:extLst>
          </a:blip>
          <a:srcRect/>
          <a:stretch/>
        </p:blipFill>
        <p:spPr>
          <a:xfrm>
            <a:off x="4299413" y="5425477"/>
            <a:ext cx="4476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509</Words>
  <Application>Microsoft Office PowerPoint</Application>
  <PresentationFormat>Произвольный</PresentationFormat>
  <Paragraphs>99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MTS Extended</vt:lpstr>
      <vt:lpstr>MTS Text</vt:lpstr>
      <vt:lpstr>Calibri</vt:lpstr>
      <vt:lpstr>Arial</vt:lpstr>
      <vt:lpstr>MTS Wide Medium</vt:lpstr>
      <vt:lpstr>Calibri Light</vt:lpstr>
      <vt:lpstr>MTS Text Medium</vt:lpstr>
      <vt:lpstr>MTS Text Regular</vt:lpstr>
      <vt:lpstr>Office Theme</vt:lpstr>
      <vt:lpstr>Оборудование за 1 рубль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Мартынова Ольга Сергеевна</cp:lastModifiedBy>
  <cp:revision>58</cp:revision>
  <dcterms:created xsi:type="dcterms:W3CDTF">2025-12-12T12:18:20Z</dcterms:created>
  <dcterms:modified xsi:type="dcterms:W3CDTF">2026-04-04T13:54:04Z</dcterms:modified>
</cp:coreProperties>
</file>