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sldIdLst>
    <p:sldId id="256" r:id="rId2"/>
    <p:sldId id="278" r:id="rId3"/>
    <p:sldId id="277" r:id="rId4"/>
    <p:sldId id="279" r:id="rId5"/>
    <p:sldId id="282" r:id="rId6"/>
    <p:sldId id="280" r:id="rId7"/>
    <p:sldId id="283" r:id="rId8"/>
    <p:sldId id="286" r:id="rId9"/>
    <p:sldId id="287" r:id="rId10"/>
    <p:sldId id="284" r:id="rId11"/>
    <p:sldId id="285" r:id="rId12"/>
    <p:sldId id="290" r:id="rId13"/>
    <p:sldId id="293" r:id="rId14"/>
    <p:sldId id="291" r:id="rId15"/>
    <p:sldId id="258" r:id="rId16"/>
  </p:sldIdLst>
  <p:sldSz cx="12192000" cy="6858000"/>
  <p:notesSz cx="6888163" cy="100203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CABB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306" autoAdjust="0"/>
    <p:restoredTop sz="95226" autoAdjust="0"/>
  </p:normalViewPr>
  <p:slideViewPr>
    <p:cSldViewPr>
      <p:cViewPr varScale="1">
        <p:scale>
          <a:sx n="82" d="100"/>
          <a:sy n="82" d="100"/>
        </p:scale>
        <p:origin x="706" y="6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84500" cy="50165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902075" y="0"/>
            <a:ext cx="2984500" cy="50165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7361D4B-E03E-4486-BFA6-15BBFC7C211E}" type="datetimeFigureOut">
              <a:rPr lang="ru-RU" smtClean="0"/>
              <a:pPr/>
              <a:t>06.04.2026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04775" y="750888"/>
            <a:ext cx="6678613" cy="375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8975" y="4759325"/>
            <a:ext cx="5510213" cy="451008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517063"/>
            <a:ext cx="2984500" cy="5016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902075" y="9517063"/>
            <a:ext cx="2984500" cy="5016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3E4E9E7-E427-42A0-9A66-1FE19B78DD4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8612075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DA3B7E-483B-443A-ADE9-C6295D6924A3}" type="datetimeFigureOut">
              <a:rPr lang="ru-RU" smtClean="0"/>
              <a:pPr/>
              <a:t>06.04.2026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D93AE9-A2E9-4010-9FEF-009343E1C24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7954903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DA3B7E-483B-443A-ADE9-C6295D6924A3}" type="datetimeFigureOut">
              <a:rPr lang="ru-RU" smtClean="0"/>
              <a:pPr/>
              <a:t>06.04.2026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D93AE9-A2E9-4010-9FEF-009343E1C24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123774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DA3B7E-483B-443A-ADE9-C6295D6924A3}" type="datetimeFigureOut">
              <a:rPr lang="ru-RU" smtClean="0"/>
              <a:pPr/>
              <a:t>06.04.2026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D93AE9-A2E9-4010-9FEF-009343E1C24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232218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DA3B7E-483B-443A-ADE9-C6295D6924A3}" type="datetimeFigureOut">
              <a:rPr lang="ru-RU" smtClean="0"/>
              <a:pPr/>
              <a:t>06.04.2026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D93AE9-A2E9-4010-9FEF-009343E1C24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72090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DA3B7E-483B-443A-ADE9-C6295D6924A3}" type="datetimeFigureOut">
              <a:rPr lang="ru-RU" smtClean="0"/>
              <a:pPr/>
              <a:t>06.04.2026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D93AE9-A2E9-4010-9FEF-009343E1C24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952052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DA3B7E-483B-443A-ADE9-C6295D6924A3}" type="datetimeFigureOut">
              <a:rPr lang="ru-RU" smtClean="0"/>
              <a:pPr/>
              <a:t>06.04.2026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D93AE9-A2E9-4010-9FEF-009343E1C24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650394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DA3B7E-483B-443A-ADE9-C6295D6924A3}" type="datetimeFigureOut">
              <a:rPr lang="ru-RU" smtClean="0"/>
              <a:pPr/>
              <a:t>06.04.2026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D93AE9-A2E9-4010-9FEF-009343E1C24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327045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DA3B7E-483B-443A-ADE9-C6295D6924A3}" type="datetimeFigureOut">
              <a:rPr lang="ru-RU" smtClean="0"/>
              <a:pPr/>
              <a:t>06.04.2026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D93AE9-A2E9-4010-9FEF-009343E1C24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901494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DA3B7E-483B-443A-ADE9-C6295D6924A3}" type="datetimeFigureOut">
              <a:rPr lang="ru-RU" smtClean="0"/>
              <a:pPr/>
              <a:t>06.04.2026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D93AE9-A2E9-4010-9FEF-009343E1C24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014701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DA3B7E-483B-443A-ADE9-C6295D6924A3}" type="datetimeFigureOut">
              <a:rPr lang="ru-RU" smtClean="0"/>
              <a:pPr/>
              <a:t>06.04.2026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D93AE9-A2E9-4010-9FEF-009343E1C24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168581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DA3B7E-483B-443A-ADE9-C6295D6924A3}" type="datetimeFigureOut">
              <a:rPr lang="ru-RU" smtClean="0"/>
              <a:pPr/>
              <a:t>06.04.2026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D93AE9-A2E9-4010-9FEF-009343E1C24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373151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DA3B7E-483B-443A-ADE9-C6295D6924A3}" type="datetimeFigureOut">
              <a:rPr lang="ru-RU" smtClean="0"/>
              <a:pPr/>
              <a:t>06.04.2026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0D93AE9-A2E9-4010-9FEF-009343E1C24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580914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9.png"/><Relationship Id="rId5" Type="http://schemas.openxmlformats.org/officeDocument/2006/relationships/image" Target="../media/image38.png"/><Relationship Id="rId4" Type="http://schemas.openxmlformats.org/officeDocument/2006/relationships/image" Target="../media/image37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5" Type="http://schemas.microsoft.com/office/2007/relationships/hdphoto" Target="../media/hdphoto2.wdp"/><Relationship Id="rId4" Type="http://schemas.openxmlformats.org/officeDocument/2006/relationships/image" Target="../media/image4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11" Type="http://schemas.openxmlformats.org/officeDocument/2006/relationships/image" Target="../media/image14.png"/><Relationship Id="rId5" Type="http://schemas.openxmlformats.org/officeDocument/2006/relationships/image" Target="../media/image8.png"/><Relationship Id="rId10" Type="http://schemas.openxmlformats.org/officeDocument/2006/relationships/image" Target="../media/image13.png"/><Relationship Id="rId4" Type="http://schemas.openxmlformats.org/officeDocument/2006/relationships/image" Target="../media/image7.png"/><Relationship Id="rId9" Type="http://schemas.openxmlformats.org/officeDocument/2006/relationships/image" Target="../media/image1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3.jpg"/><Relationship Id="rId4" Type="http://schemas.openxmlformats.org/officeDocument/2006/relationships/image" Target="../media/image22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jpe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3" Type="http://schemas.openxmlformats.org/officeDocument/2006/relationships/image" Target="../media/image27.png"/><Relationship Id="rId7" Type="http://schemas.openxmlformats.org/officeDocument/2006/relationships/image" Target="../media/image30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9.png"/><Relationship Id="rId5" Type="http://schemas.microsoft.com/office/2007/relationships/hdphoto" Target="../media/hdphoto1.wdp"/><Relationship Id="rId4" Type="http://schemas.openxmlformats.org/officeDocument/2006/relationships/image" Target="../media/image2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7D33CCB5-FF4A-402A-B216-2FBF74D232E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336" y="1052736"/>
            <a:ext cx="12005201" cy="31683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088473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BC81D848-7D4A-45A5-BD6F-2029E29E08D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35760" y="332656"/>
            <a:ext cx="7104203" cy="1080120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BCB4A186-1EBA-4248-9588-E9538878E309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5824" t="25555" r="6267" b="17044"/>
          <a:stretch/>
        </p:blipFill>
        <p:spPr>
          <a:xfrm>
            <a:off x="287339" y="1124744"/>
            <a:ext cx="11641309" cy="48245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699600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>
            <a:extLst>
              <a:ext uri="{FF2B5EF4-FFF2-40B4-BE49-F238E27FC236}">
                <a16:creationId xmlns:a16="http://schemas.microsoft.com/office/drawing/2014/main" id="{E6A0CAC7-124D-4B04-B7D8-552F02E2663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81964024"/>
              </p:ext>
            </p:extLst>
          </p:nvPr>
        </p:nvGraphicFramePr>
        <p:xfrm>
          <a:off x="1775520" y="1412776"/>
          <a:ext cx="8496944" cy="4494488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448271">
                  <a:extLst>
                    <a:ext uri="{9D8B030D-6E8A-4147-A177-3AD203B41FA5}">
                      <a16:colId xmlns:a16="http://schemas.microsoft.com/office/drawing/2014/main" val="934199100"/>
                    </a:ext>
                  </a:extLst>
                </a:gridCol>
                <a:gridCol w="3240360">
                  <a:extLst>
                    <a:ext uri="{9D8B030D-6E8A-4147-A177-3AD203B41FA5}">
                      <a16:colId xmlns:a16="http://schemas.microsoft.com/office/drawing/2014/main" val="3889381033"/>
                    </a:ext>
                  </a:extLst>
                </a:gridCol>
                <a:gridCol w="2808313">
                  <a:extLst>
                    <a:ext uri="{9D8B030D-6E8A-4147-A177-3AD203B41FA5}">
                      <a16:colId xmlns:a16="http://schemas.microsoft.com/office/drawing/2014/main" val="187471670"/>
                    </a:ext>
                  </a:extLst>
                </a:gridCol>
              </a:tblGrid>
              <a:tr h="113968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Участок технологического процесса</a:t>
                      </a:r>
                      <a:endParaRPr lang="ru-RU" sz="1200" b="1" dirty="0">
                        <a:solidFill>
                          <a:srgbClr val="00000A"/>
                        </a:solidFill>
                        <a:effectLst/>
                        <a:latin typeface="Arial" panose="020B0604020202020204" pitchFamily="34" charset="0"/>
                        <a:ea typeface="DejaVu Sans"/>
                        <a:cs typeface="Arial" panose="020B0604020202020204" pitchFamily="34" charset="0"/>
                      </a:endParaRPr>
                    </a:p>
                  </a:txBody>
                  <a:tcPr marL="16674" marR="37517" marT="0" marB="0" anchor="ctr">
                    <a:lnL w="12700" cap="flat" cmpd="sng" algn="ctr">
                      <a:solidFill>
                        <a:srgbClr val="3CAB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CAB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CAB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CAB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Величина уменьшения фактического суммарного времени технологического процесса, 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(в %), определяется по данным СКОУ</a:t>
                      </a:r>
                      <a:endParaRPr lang="ru-RU" sz="1200" b="1" dirty="0">
                        <a:solidFill>
                          <a:srgbClr val="00000A"/>
                        </a:solidFill>
                        <a:effectLst/>
                        <a:latin typeface="Arial" panose="020B0604020202020204" pitchFamily="34" charset="0"/>
                        <a:ea typeface="DejaVu Sans"/>
                        <a:cs typeface="Arial" panose="020B0604020202020204" pitchFamily="34" charset="0"/>
                      </a:endParaRPr>
                    </a:p>
                  </a:txBody>
                  <a:tcPr marL="23622" marR="37517" marT="0" marB="0" anchor="ctr">
                    <a:lnL w="12700" cap="flat" cmpd="sng" algn="ctr">
                      <a:solidFill>
                        <a:srgbClr val="3CAB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CAB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CAB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CAB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Уровень качества оказания Услуги</a:t>
                      </a:r>
                      <a:endParaRPr lang="ru-RU" sz="1200" b="1" dirty="0">
                        <a:solidFill>
                          <a:srgbClr val="00000A"/>
                        </a:solidFill>
                        <a:effectLst/>
                        <a:latin typeface="Arial" panose="020B0604020202020204" pitchFamily="34" charset="0"/>
                        <a:ea typeface="DejaVu Sans"/>
                        <a:cs typeface="Arial" panose="020B0604020202020204" pitchFamily="34" charset="0"/>
                      </a:endParaRPr>
                    </a:p>
                  </a:txBody>
                  <a:tcPr marL="16674" marR="37517" marT="0" marB="0" anchor="ctr">
                    <a:lnL w="12700" cap="flat" cmpd="sng" algn="ctr">
                      <a:solidFill>
                        <a:srgbClr val="3CAB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CAB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CAB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CAB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48353367"/>
                  </a:ext>
                </a:extLst>
              </a:tr>
              <a:tr h="208322">
                <a:tc rowSpan="3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Получение видеоизображения от ВК в ЦХД 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(характеристики видеопотока)</a:t>
                      </a:r>
                      <a:endParaRPr lang="ru-RU" sz="1200" dirty="0">
                        <a:solidFill>
                          <a:srgbClr val="00000A"/>
                        </a:solidFill>
                        <a:effectLst/>
                        <a:latin typeface="Arial" panose="020B0604020202020204" pitchFamily="34" charset="0"/>
                        <a:ea typeface="DejaVu Sans"/>
                        <a:cs typeface="Arial" panose="020B0604020202020204" pitchFamily="34" charset="0"/>
                      </a:endParaRPr>
                    </a:p>
                  </a:txBody>
                  <a:tcPr marL="16674" marR="37517" marT="0" marB="0" anchor="ctr">
                    <a:lnL w="12700" cap="flat" cmpd="sng" algn="ctr">
                      <a:solidFill>
                        <a:srgbClr val="3CAB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CAB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CAB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CAB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Не более 3%</a:t>
                      </a:r>
                      <a:endParaRPr lang="ru-RU" sz="1200" dirty="0">
                        <a:solidFill>
                          <a:srgbClr val="00000A"/>
                        </a:solidFill>
                        <a:effectLst/>
                        <a:latin typeface="Arial" panose="020B0604020202020204" pitchFamily="34" charset="0"/>
                        <a:ea typeface="DejaVu Sans"/>
                        <a:cs typeface="Arial" panose="020B0604020202020204" pitchFamily="34" charset="0"/>
                      </a:endParaRPr>
                    </a:p>
                  </a:txBody>
                  <a:tcPr marL="30570" marR="37517" marT="0" marB="0" anchor="ctr">
                    <a:lnL w="12700" cap="flat" cmpd="sng" algn="ctr">
                      <a:solidFill>
                        <a:srgbClr val="3CAB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CAB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CAB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Надлежащее качество</a:t>
                      </a:r>
                      <a:endParaRPr lang="ru-RU" sz="1200" dirty="0">
                        <a:solidFill>
                          <a:srgbClr val="00000A"/>
                        </a:solidFill>
                        <a:effectLst/>
                        <a:latin typeface="Arial" panose="020B0604020202020204" pitchFamily="34" charset="0"/>
                        <a:ea typeface="DejaVu Sans"/>
                        <a:cs typeface="Arial" panose="020B0604020202020204" pitchFamily="34" charset="0"/>
                      </a:endParaRPr>
                    </a:p>
                  </a:txBody>
                  <a:tcPr marL="16674" marR="37517" marT="0" marB="0" anchor="ctr">
                    <a:lnL w="12700" cap="flat" cmpd="sng" algn="ctr">
                      <a:solidFill>
                        <a:srgbClr val="3CAB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CAB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CAB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952570569"/>
                  </a:ext>
                </a:extLst>
              </a:tr>
              <a:tr h="208322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Более 3%, но не более 15%</a:t>
                      </a:r>
                      <a:endParaRPr lang="ru-RU" sz="1200" dirty="0">
                        <a:solidFill>
                          <a:srgbClr val="00000A"/>
                        </a:solidFill>
                        <a:effectLst/>
                        <a:latin typeface="Arial" panose="020B0604020202020204" pitchFamily="34" charset="0"/>
                        <a:ea typeface="DejaVu Sans"/>
                        <a:cs typeface="Arial" panose="020B0604020202020204" pitchFamily="34" charset="0"/>
                      </a:endParaRPr>
                    </a:p>
                  </a:txBody>
                  <a:tcPr marL="30570" marR="37517" marT="0" marB="0" anchor="ctr">
                    <a:lnL w="12700" cap="flat" cmpd="sng" algn="ctr">
                      <a:solidFill>
                        <a:srgbClr val="3CAB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CAB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Ненадлежащее качество</a:t>
                      </a:r>
                      <a:endParaRPr lang="ru-RU" sz="1200">
                        <a:solidFill>
                          <a:srgbClr val="00000A"/>
                        </a:solidFill>
                        <a:effectLst/>
                        <a:latin typeface="Arial" panose="020B0604020202020204" pitchFamily="34" charset="0"/>
                        <a:ea typeface="DejaVu Sans"/>
                        <a:cs typeface="Arial" panose="020B0604020202020204" pitchFamily="34" charset="0"/>
                      </a:endParaRPr>
                    </a:p>
                  </a:txBody>
                  <a:tcPr marL="16674" marR="37517" marT="0" marB="0" anchor="ctr">
                    <a:lnL w="12700" cap="flat" cmpd="sng" algn="ctr">
                      <a:solidFill>
                        <a:srgbClr val="3CAB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CAB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3067688122"/>
                  </a:ext>
                </a:extLst>
              </a:tr>
              <a:tr h="487191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Более 15%</a:t>
                      </a:r>
                      <a:endParaRPr lang="ru-RU" sz="1200" dirty="0">
                        <a:solidFill>
                          <a:srgbClr val="00000A"/>
                        </a:solidFill>
                        <a:effectLst/>
                        <a:latin typeface="Arial" panose="020B0604020202020204" pitchFamily="34" charset="0"/>
                        <a:ea typeface="DejaVu Sans"/>
                        <a:cs typeface="Arial" panose="020B0604020202020204" pitchFamily="34" charset="0"/>
                      </a:endParaRPr>
                    </a:p>
                  </a:txBody>
                  <a:tcPr marL="30570" marR="37517" marT="0" marB="0" anchor="ctr">
                    <a:lnL w="12700" cap="flat" cmpd="sng" algn="ctr">
                      <a:solidFill>
                        <a:srgbClr val="3CAB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CAB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3CAB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Услуга не оказана</a:t>
                      </a:r>
                      <a:endParaRPr lang="ru-RU" sz="1200" b="1" dirty="0">
                        <a:solidFill>
                          <a:srgbClr val="00000A"/>
                        </a:solidFill>
                        <a:effectLst/>
                        <a:latin typeface="Arial" panose="020B0604020202020204" pitchFamily="34" charset="0"/>
                        <a:ea typeface="DejaVu Sans"/>
                        <a:cs typeface="Arial" panose="020B0604020202020204" pitchFamily="34" charset="0"/>
                      </a:endParaRPr>
                    </a:p>
                  </a:txBody>
                  <a:tcPr marL="16674" marR="37517" marT="0" marB="0" anchor="ctr">
                    <a:lnL w="12700" cap="flat" cmpd="sng" algn="ctr">
                      <a:solidFill>
                        <a:srgbClr val="3CAB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CAB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3CAB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85722229"/>
                  </a:ext>
                </a:extLst>
              </a:tr>
              <a:tr h="208322">
                <a:tc rowSpan="3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Обработка видеоизображения в ЦХД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(отклик ОС и СПО)</a:t>
                      </a:r>
                      <a:endParaRPr lang="ru-RU" sz="1200" dirty="0">
                        <a:solidFill>
                          <a:srgbClr val="00000A"/>
                        </a:solidFill>
                        <a:effectLst/>
                        <a:latin typeface="Arial" panose="020B0604020202020204" pitchFamily="34" charset="0"/>
                        <a:ea typeface="DejaVu Sans"/>
                        <a:cs typeface="Arial" panose="020B0604020202020204" pitchFamily="34" charset="0"/>
                      </a:endParaRPr>
                    </a:p>
                  </a:txBody>
                  <a:tcPr marL="16674" marR="37517" marT="0" marB="0" anchor="ctr">
                    <a:lnL w="12700" cap="flat" cmpd="sng" algn="ctr">
                      <a:solidFill>
                        <a:srgbClr val="3CAB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CAB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CAB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CAB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Не более 3%</a:t>
                      </a:r>
                      <a:endParaRPr lang="ru-RU" sz="1200" dirty="0">
                        <a:solidFill>
                          <a:srgbClr val="00000A"/>
                        </a:solidFill>
                        <a:effectLst/>
                        <a:latin typeface="Arial" panose="020B0604020202020204" pitchFamily="34" charset="0"/>
                        <a:ea typeface="DejaVu Sans"/>
                        <a:cs typeface="Arial" panose="020B0604020202020204" pitchFamily="34" charset="0"/>
                      </a:endParaRPr>
                    </a:p>
                  </a:txBody>
                  <a:tcPr marL="30570" marR="37517" marT="0" marB="0" anchor="ctr">
                    <a:lnL w="12700" cap="flat" cmpd="sng" algn="ctr">
                      <a:solidFill>
                        <a:srgbClr val="3CAB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CAB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CAB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Надлежащее качество</a:t>
                      </a:r>
                      <a:endParaRPr lang="ru-RU" sz="1200">
                        <a:solidFill>
                          <a:srgbClr val="00000A"/>
                        </a:solidFill>
                        <a:effectLst/>
                        <a:latin typeface="Arial" panose="020B0604020202020204" pitchFamily="34" charset="0"/>
                        <a:ea typeface="DejaVu Sans"/>
                        <a:cs typeface="Arial" panose="020B0604020202020204" pitchFamily="34" charset="0"/>
                      </a:endParaRPr>
                    </a:p>
                  </a:txBody>
                  <a:tcPr marL="16674" marR="37517" marT="0" marB="0" anchor="ctr">
                    <a:lnL w="12700" cap="flat" cmpd="sng" algn="ctr">
                      <a:solidFill>
                        <a:srgbClr val="3CAB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CAB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CAB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167842764"/>
                  </a:ext>
                </a:extLst>
              </a:tr>
              <a:tr h="208322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Более 3%, но не более 15%</a:t>
                      </a:r>
                      <a:endParaRPr lang="ru-RU" sz="1200">
                        <a:solidFill>
                          <a:srgbClr val="00000A"/>
                        </a:solidFill>
                        <a:effectLst/>
                        <a:latin typeface="Arial" panose="020B0604020202020204" pitchFamily="34" charset="0"/>
                        <a:ea typeface="DejaVu Sans"/>
                        <a:cs typeface="Arial" panose="020B0604020202020204" pitchFamily="34" charset="0"/>
                      </a:endParaRPr>
                    </a:p>
                  </a:txBody>
                  <a:tcPr marL="30570" marR="37517" marT="0" marB="0" anchor="ctr">
                    <a:lnL w="12700" cap="flat" cmpd="sng" algn="ctr">
                      <a:solidFill>
                        <a:srgbClr val="3CAB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CAB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Ненадлежащее качество</a:t>
                      </a:r>
                      <a:endParaRPr lang="ru-RU" sz="1200" dirty="0">
                        <a:solidFill>
                          <a:srgbClr val="00000A"/>
                        </a:solidFill>
                        <a:effectLst/>
                        <a:latin typeface="Arial" panose="020B0604020202020204" pitchFamily="34" charset="0"/>
                        <a:ea typeface="DejaVu Sans"/>
                        <a:cs typeface="Arial" panose="020B0604020202020204" pitchFamily="34" charset="0"/>
                      </a:endParaRPr>
                    </a:p>
                  </a:txBody>
                  <a:tcPr marL="16674" marR="37517" marT="0" marB="0" anchor="ctr">
                    <a:lnL w="12700" cap="flat" cmpd="sng" algn="ctr">
                      <a:solidFill>
                        <a:srgbClr val="3CAB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CAB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2964959986"/>
                  </a:ext>
                </a:extLst>
              </a:tr>
              <a:tr h="40034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Более 15%</a:t>
                      </a:r>
                      <a:endParaRPr lang="ru-RU" sz="1200" dirty="0">
                        <a:solidFill>
                          <a:srgbClr val="00000A"/>
                        </a:solidFill>
                        <a:effectLst/>
                        <a:latin typeface="Arial" panose="020B0604020202020204" pitchFamily="34" charset="0"/>
                        <a:ea typeface="DejaVu Sans"/>
                        <a:cs typeface="Arial" panose="020B0604020202020204" pitchFamily="34" charset="0"/>
                      </a:endParaRPr>
                    </a:p>
                  </a:txBody>
                  <a:tcPr marL="30570" marR="37517" marT="0" marB="0" anchor="ctr">
                    <a:lnL w="12700" cap="flat" cmpd="sng" algn="ctr">
                      <a:solidFill>
                        <a:srgbClr val="3CAB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CAB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3CAB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Услуга не оказана</a:t>
                      </a:r>
                      <a:endParaRPr lang="ru-RU" sz="1200" b="1" dirty="0">
                        <a:solidFill>
                          <a:srgbClr val="00000A"/>
                        </a:solidFill>
                        <a:effectLst/>
                        <a:latin typeface="Arial" panose="020B0604020202020204" pitchFamily="34" charset="0"/>
                        <a:ea typeface="DejaVu Sans"/>
                        <a:cs typeface="Arial" panose="020B0604020202020204" pitchFamily="34" charset="0"/>
                      </a:endParaRPr>
                    </a:p>
                  </a:txBody>
                  <a:tcPr marL="16674" marR="37517" marT="0" marB="0" anchor="ctr">
                    <a:lnL w="12700" cap="flat" cmpd="sng" algn="ctr">
                      <a:solidFill>
                        <a:srgbClr val="3CAB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CAB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3CAB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2602725"/>
                  </a:ext>
                </a:extLst>
              </a:tr>
              <a:tr h="208322">
                <a:tc row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Объем хранения видеоданных на ЦХД Исполнителя (глубина архива) </a:t>
                      </a:r>
                      <a:endParaRPr lang="ru-RU" sz="1200" dirty="0">
                        <a:solidFill>
                          <a:srgbClr val="00000A"/>
                        </a:solidFill>
                        <a:effectLst/>
                        <a:latin typeface="Arial" panose="020B0604020202020204" pitchFamily="34" charset="0"/>
                        <a:ea typeface="DejaVu Sans"/>
                        <a:cs typeface="Arial" panose="020B0604020202020204" pitchFamily="34" charset="0"/>
                      </a:endParaRPr>
                    </a:p>
                  </a:txBody>
                  <a:tcPr marL="37517" marR="37517" marT="0" marB="0" anchor="ctr">
                    <a:lnL w="12700" cap="flat" cmpd="sng" algn="ctr">
                      <a:solidFill>
                        <a:srgbClr val="3CAB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CAB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CAB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CAB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Не более 3%</a:t>
                      </a:r>
                      <a:endParaRPr lang="ru-RU" sz="1200" dirty="0">
                        <a:solidFill>
                          <a:srgbClr val="00000A"/>
                        </a:solidFill>
                        <a:effectLst/>
                        <a:latin typeface="Arial" panose="020B0604020202020204" pitchFamily="34" charset="0"/>
                        <a:ea typeface="DejaVu Sans"/>
                        <a:cs typeface="Arial" panose="020B0604020202020204" pitchFamily="34" charset="0"/>
                      </a:endParaRPr>
                    </a:p>
                  </a:txBody>
                  <a:tcPr marL="37517" marR="37517" marT="0" marB="0" anchor="ctr">
                    <a:lnL w="12700" cap="flat" cmpd="sng" algn="ctr">
                      <a:solidFill>
                        <a:srgbClr val="3CAB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CAB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CAB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Надлежащее качество</a:t>
                      </a:r>
                      <a:endParaRPr lang="ru-RU" sz="1200" dirty="0">
                        <a:solidFill>
                          <a:srgbClr val="00000A"/>
                        </a:solidFill>
                        <a:effectLst/>
                        <a:latin typeface="Arial" panose="020B0604020202020204" pitchFamily="34" charset="0"/>
                        <a:ea typeface="DejaVu Sans"/>
                        <a:cs typeface="Arial" panose="020B0604020202020204" pitchFamily="34" charset="0"/>
                      </a:endParaRPr>
                    </a:p>
                  </a:txBody>
                  <a:tcPr marL="37517" marR="37517" marT="0" marB="0" anchor="ctr">
                    <a:lnL w="12700" cap="flat" cmpd="sng" algn="ctr">
                      <a:solidFill>
                        <a:srgbClr val="3CAB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CAB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CAB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3106965928"/>
                  </a:ext>
                </a:extLst>
              </a:tr>
              <a:tr h="208322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Более 3%, но не более 15%</a:t>
                      </a:r>
                      <a:endParaRPr lang="ru-RU" sz="1200" dirty="0">
                        <a:solidFill>
                          <a:srgbClr val="00000A"/>
                        </a:solidFill>
                        <a:effectLst/>
                        <a:latin typeface="Arial" panose="020B0604020202020204" pitchFamily="34" charset="0"/>
                        <a:ea typeface="DejaVu Sans"/>
                        <a:cs typeface="Arial" panose="020B0604020202020204" pitchFamily="34" charset="0"/>
                      </a:endParaRPr>
                    </a:p>
                  </a:txBody>
                  <a:tcPr marL="37517" marR="37517" marT="0" marB="0" anchor="ctr">
                    <a:lnL w="12700" cap="flat" cmpd="sng" algn="ctr">
                      <a:solidFill>
                        <a:srgbClr val="3CAB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CAB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Ненадлежащее качество</a:t>
                      </a:r>
                      <a:endParaRPr lang="ru-RU" sz="1200" dirty="0">
                        <a:solidFill>
                          <a:srgbClr val="00000A"/>
                        </a:solidFill>
                        <a:effectLst/>
                        <a:latin typeface="Arial" panose="020B0604020202020204" pitchFamily="34" charset="0"/>
                        <a:ea typeface="DejaVu Sans"/>
                        <a:cs typeface="Arial" panose="020B0604020202020204" pitchFamily="34" charset="0"/>
                      </a:endParaRPr>
                    </a:p>
                  </a:txBody>
                  <a:tcPr marL="37517" marR="37517" marT="0" marB="0" anchor="ctr">
                    <a:lnL w="12700" cap="flat" cmpd="sng" algn="ctr">
                      <a:solidFill>
                        <a:srgbClr val="3CAB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CAB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2113752177"/>
                  </a:ext>
                </a:extLst>
              </a:tr>
              <a:tr h="40034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Более 15%</a:t>
                      </a:r>
                      <a:endParaRPr lang="ru-RU" sz="1200" dirty="0">
                        <a:solidFill>
                          <a:srgbClr val="00000A"/>
                        </a:solidFill>
                        <a:effectLst/>
                        <a:latin typeface="Arial" panose="020B0604020202020204" pitchFamily="34" charset="0"/>
                        <a:ea typeface="DejaVu Sans"/>
                        <a:cs typeface="Arial" panose="020B0604020202020204" pitchFamily="34" charset="0"/>
                      </a:endParaRPr>
                    </a:p>
                  </a:txBody>
                  <a:tcPr marL="37517" marR="37517" marT="0" marB="0" anchor="ctr">
                    <a:lnL w="12700" cap="flat" cmpd="sng" algn="ctr">
                      <a:solidFill>
                        <a:srgbClr val="3CAB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CAB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3CAB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Услуга не оказана</a:t>
                      </a:r>
                      <a:endParaRPr lang="ru-RU" sz="1200" b="1" dirty="0">
                        <a:solidFill>
                          <a:srgbClr val="00000A"/>
                        </a:solidFill>
                        <a:effectLst/>
                        <a:latin typeface="Arial" panose="020B0604020202020204" pitchFamily="34" charset="0"/>
                        <a:ea typeface="DejaVu Sans"/>
                        <a:cs typeface="Arial" panose="020B0604020202020204" pitchFamily="34" charset="0"/>
                      </a:endParaRPr>
                    </a:p>
                  </a:txBody>
                  <a:tcPr marL="37517" marR="37517" marT="0" marB="0" anchor="ctr">
                    <a:lnL w="12700" cap="flat" cmpd="sng" algn="ctr">
                      <a:solidFill>
                        <a:srgbClr val="3CAB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CAB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3CAB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20066751"/>
                  </a:ext>
                </a:extLst>
              </a:tr>
              <a:tr h="208322"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Состояние каналов СПД (сетевые характеристики)</a:t>
                      </a:r>
                      <a:endParaRPr lang="ru-RU" sz="1200" dirty="0">
                        <a:solidFill>
                          <a:srgbClr val="00000A"/>
                        </a:solidFill>
                        <a:effectLst/>
                        <a:latin typeface="Arial" panose="020B0604020202020204" pitchFamily="34" charset="0"/>
                        <a:ea typeface="DejaVu Sans"/>
                        <a:cs typeface="Arial" panose="020B0604020202020204" pitchFamily="34" charset="0"/>
                      </a:endParaRPr>
                    </a:p>
                  </a:txBody>
                  <a:tcPr marL="37517" marR="37517" marT="0" marB="0" anchor="ctr">
                    <a:lnL w="12700" cap="flat" cmpd="sng" algn="ctr">
                      <a:solidFill>
                        <a:srgbClr val="3CAB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CAB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CAB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CAB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Не более 5%</a:t>
                      </a:r>
                      <a:endParaRPr lang="ru-RU" sz="1200" dirty="0">
                        <a:solidFill>
                          <a:srgbClr val="00000A"/>
                        </a:solidFill>
                        <a:effectLst/>
                        <a:latin typeface="Arial" panose="020B0604020202020204" pitchFamily="34" charset="0"/>
                        <a:ea typeface="DejaVu Sans"/>
                        <a:cs typeface="Arial" panose="020B0604020202020204" pitchFamily="34" charset="0"/>
                      </a:endParaRPr>
                    </a:p>
                  </a:txBody>
                  <a:tcPr marL="37517" marR="37517" marT="0" marB="0" anchor="ctr">
                    <a:lnL w="12700" cap="flat" cmpd="sng" algn="ctr">
                      <a:solidFill>
                        <a:srgbClr val="3CAB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CAB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CAB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Надлежащее качество</a:t>
                      </a:r>
                      <a:endParaRPr lang="ru-RU" sz="1200" dirty="0">
                        <a:solidFill>
                          <a:srgbClr val="00000A"/>
                        </a:solidFill>
                        <a:effectLst/>
                        <a:latin typeface="Arial" panose="020B0604020202020204" pitchFamily="34" charset="0"/>
                        <a:ea typeface="DejaVu Sans"/>
                        <a:cs typeface="Arial" panose="020B0604020202020204" pitchFamily="34" charset="0"/>
                      </a:endParaRPr>
                    </a:p>
                  </a:txBody>
                  <a:tcPr marL="37517" marR="37517" marT="0" marB="0" anchor="ctr">
                    <a:lnL w="12700" cap="flat" cmpd="sng" algn="ctr">
                      <a:solidFill>
                        <a:srgbClr val="3CAB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CAB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CAB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3936826850"/>
                  </a:ext>
                </a:extLst>
              </a:tr>
              <a:tr h="60866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Более 5%</a:t>
                      </a:r>
                      <a:endParaRPr lang="ru-RU" sz="1200" dirty="0">
                        <a:solidFill>
                          <a:srgbClr val="00000A"/>
                        </a:solidFill>
                        <a:effectLst/>
                        <a:latin typeface="Arial" panose="020B0604020202020204" pitchFamily="34" charset="0"/>
                        <a:ea typeface="DejaVu Sans"/>
                        <a:cs typeface="Arial" panose="020B0604020202020204" pitchFamily="34" charset="0"/>
                      </a:endParaRPr>
                    </a:p>
                  </a:txBody>
                  <a:tcPr marL="37517" marR="37517" marT="0" marB="0" anchor="ctr">
                    <a:lnL w="12700" cap="flat" cmpd="sng" algn="ctr">
                      <a:solidFill>
                        <a:srgbClr val="3CAB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CAB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3CAB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Услуга не оказана</a:t>
                      </a:r>
                      <a:endParaRPr lang="ru-RU" sz="1200" b="1" dirty="0">
                        <a:solidFill>
                          <a:srgbClr val="00000A"/>
                        </a:solidFill>
                        <a:effectLst/>
                        <a:latin typeface="Arial" panose="020B0604020202020204" pitchFamily="34" charset="0"/>
                        <a:ea typeface="DejaVu Sans"/>
                        <a:cs typeface="Arial" panose="020B0604020202020204" pitchFamily="34" charset="0"/>
                      </a:endParaRPr>
                    </a:p>
                  </a:txBody>
                  <a:tcPr marL="37517" marR="37517" marT="0" marB="0" anchor="ctr">
                    <a:lnL w="12700" cap="flat" cmpd="sng" algn="ctr">
                      <a:solidFill>
                        <a:srgbClr val="3CAB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CAB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3CAB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80388271"/>
                  </a:ext>
                </a:extLst>
              </a:tr>
            </a:tbl>
          </a:graphicData>
        </a:graphic>
      </p:graphicFrame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F05D80E2-DEA3-4179-8D5E-5B005E6FF46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99759" y="476673"/>
            <a:ext cx="7104197" cy="10801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347066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CF3B39F8-3A60-44F4-B8B2-E0E26C00CC9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5440" y="1424241"/>
            <a:ext cx="4299776" cy="286539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5A243D39-77B3-40D9-A374-44DDCFCFF21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87688" y="3942057"/>
            <a:ext cx="4608512" cy="2574286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3F5B9D34-4DB2-44C6-922F-2868614A158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36786" y="1628800"/>
            <a:ext cx="4247837" cy="2830785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ED365CBB-C0BE-4B61-95A7-21E1766B7D8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478704" y="219677"/>
            <a:ext cx="8110845" cy="12831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45464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Shape 2">
            <a:extLst>
              <a:ext uri="{FF2B5EF4-FFF2-40B4-BE49-F238E27FC236}">
                <a16:creationId xmlns:a16="http://schemas.microsoft.com/office/drawing/2014/main" id="{AA9656E8-77BB-40CE-958E-C7D09C898771}"/>
              </a:ext>
            </a:extLst>
          </p:cNvPr>
          <p:cNvSpPr txBox="1"/>
          <p:nvPr/>
        </p:nvSpPr>
        <p:spPr>
          <a:xfrm>
            <a:off x="1199456" y="2492896"/>
            <a:ext cx="10009112" cy="283044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marL="285750" indent="-285750" algn="just" defTabSz="457200">
              <a:buClr>
                <a:srgbClr val="3CABB5"/>
              </a:buClr>
              <a:buFont typeface="Arial" panose="020B0604020202020204" pitchFamily="34" charset="0"/>
              <a:buChar char="•"/>
              <a:defRPr/>
            </a:pPr>
            <a:r>
              <a:rPr lang="ru-RU" sz="2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Конкуренция не только с операторами связи</a:t>
            </a:r>
          </a:p>
          <a:p>
            <a:pPr marL="285750" indent="-285750" algn="just" defTabSz="457200">
              <a:buClr>
                <a:srgbClr val="3CABB5"/>
              </a:buClr>
              <a:buFont typeface="Arial" panose="020B0604020202020204" pitchFamily="34" charset="0"/>
              <a:buChar char="•"/>
              <a:defRPr/>
            </a:pPr>
            <a:r>
              <a:rPr lang="ru-RU" sz="2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Пренебрежительное отношение застройщиков к </a:t>
            </a:r>
            <a:r>
              <a:rPr lang="ru-RU" sz="24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слаботочны</a:t>
            </a:r>
            <a:r>
              <a:rPr lang="ru-RU" sz="2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 системам</a:t>
            </a:r>
          </a:p>
          <a:p>
            <a:pPr marL="285750" indent="-285750" algn="just" defTabSz="457200">
              <a:buClr>
                <a:srgbClr val="3CABB5"/>
              </a:buClr>
              <a:buFont typeface="Arial" panose="020B0604020202020204" pitchFamily="34" charset="0"/>
              <a:buChar char="•"/>
              <a:defRPr/>
            </a:pPr>
            <a:r>
              <a:rPr lang="ru-RU" sz="2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Устаревшие сметы и оборудование снятое с производства</a:t>
            </a:r>
          </a:p>
          <a:p>
            <a:pPr marL="285750" indent="-285750" algn="just" defTabSz="457200">
              <a:buClr>
                <a:srgbClr val="3CABB5"/>
              </a:buClr>
              <a:buFont typeface="Arial" panose="020B0604020202020204" pitchFamily="34" charset="0"/>
              <a:buChar char="•"/>
              <a:defRPr/>
            </a:pPr>
            <a:r>
              <a:rPr lang="ru-RU" sz="2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Сроки проектирования и поставка не учитываются застройщиком</a:t>
            </a:r>
          </a:p>
          <a:p>
            <a:pPr marL="285750" indent="-285750" algn="just" defTabSz="457200">
              <a:buClr>
                <a:srgbClr val="3CABB5"/>
              </a:buClr>
              <a:buFont typeface="Arial" panose="020B0604020202020204" pitchFamily="34" charset="0"/>
              <a:buChar char="•"/>
              <a:defRPr/>
            </a:pPr>
            <a:r>
              <a:rPr lang="ru-RU" sz="2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Регулярные просьбы о </a:t>
            </a:r>
            <a:r>
              <a:rPr lang="ru-RU" sz="24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постоплате</a:t>
            </a:r>
            <a:endParaRPr lang="ru-RU" sz="24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 defTabSz="457200">
              <a:buClr>
                <a:srgbClr val="3CABB5"/>
              </a:buClr>
              <a:defRPr/>
            </a:pPr>
            <a:endParaRPr dirty="0">
              <a:solidFill>
                <a:prstClr val="black"/>
              </a:solidFill>
              <a:latin typeface="Calibri" panose="020F0502020204030204"/>
            </a:endParaRP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71B9D2ED-8F75-434C-BFF9-B58E4AC42B0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66122" y="1124744"/>
            <a:ext cx="9509500" cy="15121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3435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E9800991-345F-4A0F-B9DE-5D75493519A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47728" y="548680"/>
            <a:ext cx="5328592" cy="53285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223451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C1303CFA-EED3-4857-9AF5-58B55770BA9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24000" y="356253"/>
            <a:ext cx="9144000" cy="1436828"/>
          </a:xfrm>
          <a:prstGeom prst="rect">
            <a:avLst/>
          </a:prstGeom>
        </p:spPr>
      </p:pic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6439994E-FBB5-484C-A371-12776BA2A83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-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83832" y="1193512"/>
            <a:ext cx="3221850" cy="324360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94129276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бъект 2">
            <a:extLst>
              <a:ext uri="{FF2B5EF4-FFF2-40B4-BE49-F238E27FC236}">
                <a16:creationId xmlns:a16="http://schemas.microsoft.com/office/drawing/2014/main" id="{50642D3F-4657-406F-8699-96D195E90953}"/>
              </a:ext>
            </a:extLst>
          </p:cNvPr>
          <p:cNvSpPr txBox="1">
            <a:spLocks/>
          </p:cNvSpPr>
          <p:nvPr/>
        </p:nvSpPr>
        <p:spPr>
          <a:xfrm>
            <a:off x="479376" y="1772816"/>
            <a:ext cx="7859216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Clr>
                <a:schemeClr val="accent5"/>
              </a:buClr>
              <a:buNone/>
            </a:pPr>
            <a:r>
              <a:rPr lang="ru-RU" b="1" dirty="0">
                <a:solidFill>
                  <a:srgbClr val="3CABB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17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лет на рынке телекоммуникационных услуг</a:t>
            </a:r>
          </a:p>
          <a:p>
            <a:pPr marL="0" indent="0">
              <a:spcBef>
                <a:spcPts val="0"/>
              </a:spcBef>
              <a:buClr>
                <a:schemeClr val="accent5"/>
              </a:buClr>
              <a:buNone/>
            </a:pPr>
            <a:endParaRPr lang="ru-RU" sz="2800" b="1" dirty="0">
              <a:solidFill>
                <a:srgbClr val="3CABB5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spcBef>
                <a:spcPts val="0"/>
              </a:spcBef>
              <a:buClr>
                <a:schemeClr val="accent5"/>
              </a:buClr>
              <a:buNone/>
            </a:pPr>
            <a:r>
              <a:rPr lang="ru-RU" b="1" dirty="0">
                <a:solidFill>
                  <a:srgbClr val="3CABB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городских округов Московской области </a:t>
            </a:r>
          </a:p>
          <a:p>
            <a:pPr marL="0" indent="0">
              <a:spcBef>
                <a:spcPts val="0"/>
              </a:spcBef>
              <a:buClr>
                <a:schemeClr val="accent5"/>
              </a:buClr>
              <a:buNone/>
            </a:pPr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присутствия через собственные ВОЛС</a:t>
            </a:r>
          </a:p>
          <a:p>
            <a:pPr marL="0" indent="0">
              <a:spcBef>
                <a:spcPts val="0"/>
              </a:spcBef>
              <a:buClr>
                <a:schemeClr val="accent5"/>
              </a:buClr>
              <a:buNone/>
            </a:pP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0" indent="0">
              <a:spcBef>
                <a:spcPts val="0"/>
              </a:spcBef>
              <a:buClr>
                <a:schemeClr val="accent5"/>
              </a:buClr>
              <a:buNone/>
            </a:pPr>
            <a:r>
              <a:rPr lang="ru-RU" b="1" dirty="0">
                <a:solidFill>
                  <a:srgbClr val="3CABB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≈ 4000 </a:t>
            </a:r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камер «Безопасного региона» в обслуживании</a:t>
            </a:r>
            <a:b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89AB4F63-26F8-4D67-8945-7BEFD6B9C8C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68878" y="-459432"/>
            <a:ext cx="6325889" cy="62646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562973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Система &quot;Безопасный регион&quot; - Видеонаблюдение">
            <a:extLst>
              <a:ext uri="{FF2B5EF4-FFF2-40B4-BE49-F238E27FC236}">
                <a16:creationId xmlns:a16="http://schemas.microsoft.com/office/drawing/2014/main" id="{DC545AE9-1875-4B56-BD88-3A060E0088D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7368" y="3789039"/>
            <a:ext cx="4960156" cy="28752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F3C51D79-8180-4183-BBC2-05C00FAF2E0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30100" y="332656"/>
            <a:ext cx="8626588" cy="1091279"/>
          </a:xfrm>
          <a:prstGeom prst="rect">
            <a:avLst/>
          </a:prstGeom>
        </p:spPr>
      </p:pic>
      <p:grpSp>
        <p:nvGrpSpPr>
          <p:cNvPr id="24" name="Группа 23">
            <a:extLst>
              <a:ext uri="{FF2B5EF4-FFF2-40B4-BE49-F238E27FC236}">
                <a16:creationId xmlns:a16="http://schemas.microsoft.com/office/drawing/2014/main" id="{690140F0-1BF1-4042-BBBB-8805DFE0F6B4}"/>
              </a:ext>
            </a:extLst>
          </p:cNvPr>
          <p:cNvGrpSpPr/>
          <p:nvPr/>
        </p:nvGrpSpPr>
        <p:grpSpPr>
          <a:xfrm>
            <a:off x="2473828" y="1196752"/>
            <a:ext cx="9350060" cy="3672408"/>
            <a:chOff x="2473828" y="1196752"/>
            <a:chExt cx="9350060" cy="3672408"/>
          </a:xfrm>
        </p:grpSpPr>
        <p:grpSp>
          <p:nvGrpSpPr>
            <p:cNvPr id="16" name="Группа 15">
              <a:extLst>
                <a:ext uri="{FF2B5EF4-FFF2-40B4-BE49-F238E27FC236}">
                  <a16:creationId xmlns:a16="http://schemas.microsoft.com/office/drawing/2014/main" id="{C6DA2F03-C9A6-44E2-AA1E-94022444E5BC}"/>
                </a:ext>
              </a:extLst>
            </p:cNvPr>
            <p:cNvGrpSpPr/>
            <p:nvPr/>
          </p:nvGrpSpPr>
          <p:grpSpPr>
            <a:xfrm>
              <a:off x="2473828" y="1196752"/>
              <a:ext cx="9350060" cy="3672408"/>
              <a:chOff x="2473828" y="1196752"/>
              <a:chExt cx="9350060" cy="3672408"/>
            </a:xfrm>
          </p:grpSpPr>
          <p:grpSp>
            <p:nvGrpSpPr>
              <p:cNvPr id="14" name="Группа 13">
                <a:extLst>
                  <a:ext uri="{FF2B5EF4-FFF2-40B4-BE49-F238E27FC236}">
                    <a16:creationId xmlns:a16="http://schemas.microsoft.com/office/drawing/2014/main" id="{2B4201B0-811A-468F-A322-9BF2936F57D1}"/>
                  </a:ext>
                </a:extLst>
              </p:cNvPr>
              <p:cNvGrpSpPr/>
              <p:nvPr/>
            </p:nvGrpSpPr>
            <p:grpSpPr>
              <a:xfrm>
                <a:off x="2473828" y="1196752"/>
                <a:ext cx="9350060" cy="3672408"/>
                <a:chOff x="2473828" y="1196752"/>
                <a:chExt cx="9350060" cy="3672408"/>
              </a:xfrm>
            </p:grpSpPr>
            <p:grpSp>
              <p:nvGrpSpPr>
                <p:cNvPr id="12" name="Группа 11">
                  <a:extLst>
                    <a:ext uri="{FF2B5EF4-FFF2-40B4-BE49-F238E27FC236}">
                      <a16:creationId xmlns:a16="http://schemas.microsoft.com/office/drawing/2014/main" id="{4EE57247-54C6-402F-9EE6-11D41202C09C}"/>
                    </a:ext>
                  </a:extLst>
                </p:cNvPr>
                <p:cNvGrpSpPr/>
                <p:nvPr/>
              </p:nvGrpSpPr>
              <p:grpSpPr>
                <a:xfrm>
                  <a:off x="2473828" y="1196752"/>
                  <a:ext cx="9350060" cy="3672408"/>
                  <a:chOff x="2473828" y="1196752"/>
                  <a:chExt cx="9350060" cy="3672408"/>
                </a:xfrm>
              </p:grpSpPr>
              <p:pic>
                <p:nvPicPr>
                  <p:cNvPr id="10" name="Рисунок 9">
                    <a:extLst>
                      <a:ext uri="{FF2B5EF4-FFF2-40B4-BE49-F238E27FC236}">
                        <a16:creationId xmlns:a16="http://schemas.microsoft.com/office/drawing/2014/main" id="{A3DE0790-AA6B-4EBA-8028-BD97D9F3174F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 r:embed="rId5" cstate="print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2473828" y="1196752"/>
                    <a:ext cx="9350060" cy="3672408"/>
                  </a:xfrm>
                  <a:prstGeom prst="rect">
                    <a:avLst/>
                  </a:prstGeom>
                </p:spPr>
              </p:pic>
              <p:pic>
                <p:nvPicPr>
                  <p:cNvPr id="4" name="Рисунок 3">
                    <a:extLst>
                      <a:ext uri="{FF2B5EF4-FFF2-40B4-BE49-F238E27FC236}">
                        <a16:creationId xmlns:a16="http://schemas.microsoft.com/office/drawing/2014/main" id="{461353E1-E7BE-4EA1-8038-9575B97AD151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 r:embed="rId6"/>
                  <a:stretch>
                    <a:fillRect/>
                  </a:stretch>
                </p:blipFill>
                <p:spPr>
                  <a:xfrm>
                    <a:off x="10200456" y="1423935"/>
                    <a:ext cx="1475360" cy="951058"/>
                  </a:xfrm>
                  <a:prstGeom prst="rect">
                    <a:avLst/>
                  </a:prstGeom>
                </p:spPr>
              </p:pic>
            </p:grpSp>
            <p:pic>
              <p:nvPicPr>
                <p:cNvPr id="13" name="Рисунок 12">
                  <a:extLst>
                    <a:ext uri="{FF2B5EF4-FFF2-40B4-BE49-F238E27FC236}">
                      <a16:creationId xmlns:a16="http://schemas.microsoft.com/office/drawing/2014/main" id="{DE0FC0BE-CC4D-4EA8-9937-7204CE986AC6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7"/>
                <a:stretch>
                  <a:fillRect/>
                </a:stretch>
              </p:blipFill>
              <p:spPr>
                <a:xfrm>
                  <a:off x="6648474" y="1398731"/>
                  <a:ext cx="2389839" cy="774259"/>
                </a:xfrm>
                <a:prstGeom prst="rect">
                  <a:avLst/>
                </a:prstGeom>
              </p:spPr>
            </p:pic>
          </p:grpSp>
          <p:pic>
            <p:nvPicPr>
              <p:cNvPr id="15" name="Рисунок 14">
                <a:extLst>
                  <a:ext uri="{FF2B5EF4-FFF2-40B4-BE49-F238E27FC236}">
                    <a16:creationId xmlns:a16="http://schemas.microsoft.com/office/drawing/2014/main" id="{94C6B8FD-067F-4FEE-A48D-2254D490E4D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2868626" y="3068961"/>
                <a:ext cx="1322947" cy="432854"/>
              </a:xfrm>
              <a:prstGeom prst="rect">
                <a:avLst/>
              </a:prstGeom>
            </p:spPr>
          </p:pic>
        </p:grpSp>
        <p:grpSp>
          <p:nvGrpSpPr>
            <p:cNvPr id="23" name="Группа 22">
              <a:extLst>
                <a:ext uri="{FF2B5EF4-FFF2-40B4-BE49-F238E27FC236}">
                  <a16:creationId xmlns:a16="http://schemas.microsoft.com/office/drawing/2014/main" id="{988FA307-D551-45D1-940E-7EF8919F7B13}"/>
                </a:ext>
              </a:extLst>
            </p:cNvPr>
            <p:cNvGrpSpPr/>
            <p:nvPr/>
          </p:nvGrpSpPr>
          <p:grpSpPr>
            <a:xfrm>
              <a:off x="6085056" y="3879854"/>
              <a:ext cx="4676037" cy="765114"/>
              <a:chOff x="6085056" y="3879854"/>
              <a:chExt cx="4676037" cy="765114"/>
            </a:xfrm>
          </p:grpSpPr>
          <p:pic>
            <p:nvPicPr>
              <p:cNvPr id="19" name="Рисунок 18">
                <a:extLst>
                  <a:ext uri="{FF2B5EF4-FFF2-40B4-BE49-F238E27FC236}">
                    <a16:creationId xmlns:a16="http://schemas.microsoft.com/office/drawing/2014/main" id="{4F8DE2A1-9C20-4329-9CD7-E2B9B157573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6085056" y="3879854"/>
                <a:ext cx="4474852" cy="384081"/>
              </a:xfrm>
              <a:prstGeom prst="rect">
                <a:avLst/>
              </a:prstGeom>
            </p:spPr>
          </p:pic>
          <p:pic>
            <p:nvPicPr>
              <p:cNvPr id="21" name="Рисунок 20">
                <a:extLst>
                  <a:ext uri="{FF2B5EF4-FFF2-40B4-BE49-F238E27FC236}">
                    <a16:creationId xmlns:a16="http://schemas.microsoft.com/office/drawing/2014/main" id="{4242AD4B-7D4C-43D9-BA11-713C7586787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6085056" y="4263935"/>
                <a:ext cx="4676037" cy="329213"/>
              </a:xfrm>
              <a:prstGeom prst="rect">
                <a:avLst/>
              </a:prstGeom>
            </p:spPr>
          </p:pic>
          <p:pic>
            <p:nvPicPr>
              <p:cNvPr id="22" name="Рисунок 21">
                <a:extLst>
                  <a:ext uri="{FF2B5EF4-FFF2-40B4-BE49-F238E27FC236}">
                    <a16:creationId xmlns:a16="http://schemas.microsoft.com/office/drawing/2014/main" id="{D755D31D-EFDE-4806-B0C8-7B96F50CF82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8401611" y="4212114"/>
                <a:ext cx="2188654" cy="432854"/>
              </a:xfrm>
              <a:prstGeom prst="rect">
                <a:avLst/>
              </a:prstGeom>
            </p:spPr>
          </p:pic>
        </p:grpSp>
      </p:grpSp>
    </p:spTree>
    <p:extLst>
      <p:ext uri="{BB962C8B-B14F-4D97-AF65-F5344CB8AC3E}">
        <p14:creationId xmlns:p14="http://schemas.microsoft.com/office/powerpoint/2010/main" val="356434916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A77698DF-A55C-4FE4-9AE3-3D06E038F1C1}"/>
              </a:ext>
            </a:extLst>
          </p:cNvPr>
          <p:cNvSpPr txBox="1"/>
          <p:nvPr/>
        </p:nvSpPr>
        <p:spPr>
          <a:xfrm>
            <a:off x="911424" y="2892978"/>
            <a:ext cx="10513168" cy="19082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Общие технические требования (</a:t>
            </a:r>
            <a:r>
              <a:rPr lang="ru-RU" sz="2000" b="1" dirty="0">
                <a:solidFill>
                  <a:srgbClr val="3CABB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ОТТ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) к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программно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– техническим комплексам видеонаблюдения системы технологического обеспечения региональной общественной безопасности и оперативного управления «Безопасный регион», распоряжение Министерства государственного управления Московской области от </a:t>
            </a:r>
            <a:r>
              <a:rPr lang="ru-RU" sz="2000" b="1" dirty="0">
                <a:solidFill>
                  <a:srgbClr val="3CABB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29.02.2024 № 11-18/РВ-07</a:t>
            </a:r>
          </a:p>
          <a:p>
            <a:endParaRPr lang="ru-RU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0771AF65-CD5B-40B4-BB16-60043B402FF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48950" b="84650"/>
          <a:stretch/>
        </p:blipFill>
        <p:spPr>
          <a:xfrm>
            <a:off x="246556" y="1484784"/>
            <a:ext cx="3501008" cy="1052736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339AFA29-08BA-492E-B700-C1A1DAB53AA5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3F8FB"/>
              </a:clrFrom>
              <a:clrTo>
                <a:srgbClr val="F3F8FB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647728" y="1556792"/>
            <a:ext cx="3743847" cy="1086002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BFD0ADC2-5632-4AB9-BE48-44B34FC4D9F6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/>
          <a:stretch/>
        </p:blipFill>
        <p:spPr>
          <a:xfrm>
            <a:off x="7563435" y="1829578"/>
            <a:ext cx="975200" cy="650133"/>
          </a:xfrm>
          <a:prstGeom prst="flowChartConnector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57DCD27B-7846-4E3C-AF79-1C110B1F1A06}"/>
              </a:ext>
            </a:extLst>
          </p:cNvPr>
          <p:cNvSpPr txBox="1"/>
          <p:nvPr/>
        </p:nvSpPr>
        <p:spPr>
          <a:xfrm>
            <a:off x="8565997" y="1844824"/>
            <a:ext cx="3384375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Рабочая группа (Администрации </a:t>
            </a:r>
          </a:p>
          <a:p>
            <a:pPr algn="just"/>
            <a:r>
              <a:rPr lang="ru-RU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городских и муниципальных округов)</a:t>
            </a:r>
          </a:p>
          <a:p>
            <a:endParaRPr lang="ru-RU" dirty="0"/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06BEF4DA-754D-45E1-9374-95E7B917961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215680" y="882333"/>
            <a:ext cx="6541575" cy="8718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066952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Shape 2">
            <a:extLst>
              <a:ext uri="{FF2B5EF4-FFF2-40B4-BE49-F238E27FC236}">
                <a16:creationId xmlns:a16="http://schemas.microsoft.com/office/drawing/2014/main" id="{AE40585B-D9B2-4E2B-98C5-61796D33D349}"/>
              </a:ext>
            </a:extLst>
          </p:cNvPr>
          <p:cNvSpPr txBox="1"/>
          <p:nvPr/>
        </p:nvSpPr>
        <p:spPr>
          <a:xfrm>
            <a:off x="794354" y="2348880"/>
            <a:ext cx="11161240" cy="283044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marL="285750" indent="-285750" algn="just" defTabSz="457200">
              <a:buClr>
                <a:srgbClr val="3CABB5"/>
              </a:buClr>
              <a:buFont typeface="Arial" panose="020B0604020202020204" pitchFamily="34" charset="0"/>
              <a:buChar char="•"/>
              <a:defRPr/>
            </a:pPr>
            <a:r>
              <a:rPr lang="ru-RU" sz="2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Увеличение штата видеоинженеров</a:t>
            </a:r>
          </a:p>
          <a:p>
            <a:pPr marL="285750" indent="-285750" algn="just" defTabSz="457200">
              <a:buClr>
                <a:srgbClr val="3CABB5"/>
              </a:buClr>
              <a:buFont typeface="Arial" panose="020B0604020202020204" pitchFamily="34" charset="0"/>
              <a:buChar char="•"/>
              <a:defRPr/>
            </a:pPr>
            <a:r>
              <a:rPr lang="ru-RU" sz="2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Назначение ответственного куратора БР</a:t>
            </a:r>
          </a:p>
          <a:p>
            <a:pPr marL="285750" indent="-285750" algn="just" defTabSz="457200">
              <a:buClr>
                <a:srgbClr val="3CABB5"/>
              </a:buClr>
              <a:buFont typeface="Arial" panose="020B0604020202020204" pitchFamily="34" charset="0"/>
              <a:buChar char="•"/>
              <a:defRPr/>
            </a:pPr>
            <a:r>
              <a:rPr lang="ru-RU" sz="2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Обучение технических специалистов ОТТ БР</a:t>
            </a:r>
          </a:p>
          <a:p>
            <a:pPr marL="285750" indent="-285750" algn="just" defTabSz="457200">
              <a:buClr>
                <a:srgbClr val="3CABB5"/>
              </a:buClr>
              <a:buFont typeface="Arial" panose="020B0604020202020204" pitchFamily="34" charset="0"/>
              <a:buChar char="•"/>
              <a:defRPr/>
            </a:pPr>
            <a:r>
              <a:rPr lang="ru-RU" sz="2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Обучение специалистов по госзакупкам нюансам работы с системой «Безопасный регион»</a:t>
            </a:r>
          </a:p>
          <a:p>
            <a:pPr marL="285750" indent="-285750" algn="just" defTabSz="457200">
              <a:buClr>
                <a:srgbClr val="3CABB5"/>
              </a:buClr>
              <a:buFont typeface="Arial" panose="020B0604020202020204" pitchFamily="34" charset="0"/>
              <a:buChar char="•"/>
              <a:defRPr/>
            </a:pPr>
            <a:r>
              <a:rPr lang="ru-RU" sz="2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Подготовка регламентов взаимодействия всех сотрудников, задействованных в работе с системой «Безопасный регион»</a:t>
            </a:r>
          </a:p>
          <a:p>
            <a:pPr marL="285750" indent="-285750" algn="just" defTabSz="457200">
              <a:buClr>
                <a:srgbClr val="3CABB5"/>
              </a:buClr>
              <a:buFont typeface="Arial" panose="020B0604020202020204" pitchFamily="34" charset="0"/>
              <a:buChar char="•"/>
              <a:defRPr/>
            </a:pPr>
            <a:r>
              <a:rPr lang="ru-RU" sz="2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Разработка системы мотивации сотрудников, с учетом системы контроля качества оказания услуг (СКОУ)</a:t>
            </a:r>
          </a:p>
          <a:p>
            <a:pPr algn="just" defTabSz="457200">
              <a:defRPr/>
            </a:pPr>
            <a:endParaRPr dirty="0">
              <a:solidFill>
                <a:prstClr val="black"/>
              </a:solidFill>
              <a:latin typeface="Calibri" panose="020F0502020204030204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EE758649-B348-4E68-A142-60D92BFA1FF0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r="48115"/>
          <a:stretch/>
        </p:blipFill>
        <p:spPr>
          <a:xfrm rot="18669867" flipH="1">
            <a:off x="10094714" y="1667450"/>
            <a:ext cx="2566510" cy="2088488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CEFF7A7D-30CD-440E-846D-08720116165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4255" y="1217571"/>
            <a:ext cx="11083489" cy="13473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408901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FB3E0CE8-6BF6-4E74-A710-CADD3830631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45736"/>
          <a:stretch/>
        </p:blipFill>
        <p:spPr>
          <a:xfrm>
            <a:off x="3431704" y="-27384"/>
            <a:ext cx="8298109" cy="1656184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79E4B0DA-D8EC-4DA8-B18F-E7BCB95DECEE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036" b="16300"/>
          <a:stretch/>
        </p:blipFill>
        <p:spPr>
          <a:xfrm>
            <a:off x="6087358" y="1439074"/>
            <a:ext cx="5796106" cy="418408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A2DBF4A2-8C1C-4E3C-B7EA-A6E35686347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8536" y="1439073"/>
            <a:ext cx="5643448" cy="418408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411554319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D305881E-6AF3-4177-8470-DEAB80D0AAC3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8902"/>
          <a:stretch/>
        </p:blipFill>
        <p:spPr>
          <a:xfrm>
            <a:off x="0" y="4725144"/>
            <a:ext cx="12192000" cy="2132379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B15B5F42-1F27-43F4-92AA-4137120A760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05252" y="543004"/>
            <a:ext cx="4104456" cy="4104456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grpSp>
        <p:nvGrpSpPr>
          <p:cNvPr id="8" name="Группа 7">
            <a:extLst>
              <a:ext uri="{FF2B5EF4-FFF2-40B4-BE49-F238E27FC236}">
                <a16:creationId xmlns:a16="http://schemas.microsoft.com/office/drawing/2014/main" id="{DEB0399B-D3D6-41FD-815C-D24C013F4F25}"/>
              </a:ext>
            </a:extLst>
          </p:cNvPr>
          <p:cNvGrpSpPr/>
          <p:nvPr/>
        </p:nvGrpSpPr>
        <p:grpSpPr>
          <a:xfrm>
            <a:off x="5807968" y="395134"/>
            <a:ext cx="5549966" cy="3824808"/>
            <a:chOff x="5807968" y="395134"/>
            <a:chExt cx="5549966" cy="3824808"/>
          </a:xfrm>
        </p:grpSpPr>
        <p:pic>
          <p:nvPicPr>
            <p:cNvPr id="3" name="Рисунок 2">
              <a:extLst>
                <a:ext uri="{FF2B5EF4-FFF2-40B4-BE49-F238E27FC236}">
                  <a16:creationId xmlns:a16="http://schemas.microsoft.com/office/drawing/2014/main" id="{FF850866-6509-40D0-8778-EBD6F613876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4772" b="70280"/>
            <a:stretch/>
          </p:blipFill>
          <p:spPr>
            <a:xfrm>
              <a:off x="6023992" y="395134"/>
              <a:ext cx="5333942" cy="1881738"/>
            </a:xfrm>
            <a:prstGeom prst="rect">
              <a:avLst/>
            </a:prstGeom>
          </p:spPr>
        </p:pic>
        <p:pic>
          <p:nvPicPr>
            <p:cNvPr id="9" name="Рисунок 8">
              <a:extLst>
                <a:ext uri="{FF2B5EF4-FFF2-40B4-BE49-F238E27FC236}">
                  <a16:creationId xmlns:a16="http://schemas.microsoft.com/office/drawing/2014/main" id="{28D2FA2C-ACE9-4070-8ED2-34AAFF14D1C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42974" b="38902"/>
            <a:stretch/>
          </p:blipFill>
          <p:spPr>
            <a:xfrm>
              <a:off x="5807968" y="2852936"/>
              <a:ext cx="5333942" cy="1367006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59188765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79B92175-40D1-4B2B-AB53-9AD5A393307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6272" y="1285322"/>
            <a:ext cx="4833636" cy="1245692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71C9FAEA-6787-4665-9D44-BACB05695786}"/>
              </a:ext>
            </a:extLst>
          </p:cNvPr>
          <p:cNvSpPr txBox="1"/>
          <p:nvPr/>
        </p:nvSpPr>
        <p:spPr>
          <a:xfrm>
            <a:off x="935688" y="1802540"/>
            <a:ext cx="8310032" cy="337015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50000"/>
              </a:lnSpc>
            </a:pPr>
            <a:endParaRPr lang="ru-RU" dirty="0"/>
          </a:p>
          <a:p>
            <a:pPr marL="457200" indent="-457200">
              <a:lnSpc>
                <a:spcPct val="150000"/>
              </a:lnSpc>
              <a:buAutoNum type="arabicPeriod"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ММС (ТИП 1)  </a:t>
            </a:r>
            <a:r>
              <a:rPr lang="ru-RU" dirty="0">
                <a:solidFill>
                  <a:srgbClr val="3CABB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еста </a:t>
            </a:r>
            <a:r>
              <a:rPr lang="ru-RU" dirty="0">
                <a:solidFill>
                  <a:srgbClr val="3CABB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ассового </a:t>
            </a:r>
            <a:r>
              <a:rPr lang="ru-RU" dirty="0">
                <a:solidFill>
                  <a:srgbClr val="3CABB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копления</a:t>
            </a:r>
          </a:p>
          <a:p>
            <a:pPr marL="457200" indent="-457200">
              <a:lnSpc>
                <a:spcPct val="150000"/>
              </a:lnSpc>
              <a:buAutoNum type="arabicPeriod"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ГРЗ (ТИП 2) </a:t>
            </a:r>
            <a:r>
              <a:rPr lang="ru-RU" dirty="0">
                <a:solidFill>
                  <a:srgbClr val="3CABB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осударственные </a:t>
            </a:r>
            <a:r>
              <a:rPr lang="ru-RU" dirty="0">
                <a:solidFill>
                  <a:srgbClr val="3CABB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егистрационные </a:t>
            </a:r>
            <a:r>
              <a:rPr lang="ru-RU" dirty="0">
                <a:solidFill>
                  <a:srgbClr val="3CABB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наки</a:t>
            </a:r>
          </a:p>
          <a:p>
            <a:pPr marL="457200" indent="-457200">
              <a:lnSpc>
                <a:spcPct val="150000"/>
              </a:lnSpc>
              <a:buAutoNum type="arabicPeriod"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ПВН (ТИП 3) </a:t>
            </a:r>
            <a:r>
              <a:rPr lang="ru-RU" dirty="0">
                <a:solidFill>
                  <a:srgbClr val="3CABB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одъездное </a:t>
            </a:r>
            <a:r>
              <a:rPr lang="ru-RU" dirty="0">
                <a:solidFill>
                  <a:srgbClr val="3CABB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идео </a:t>
            </a:r>
            <a:r>
              <a:rPr lang="ru-RU" dirty="0">
                <a:solidFill>
                  <a:srgbClr val="3CABB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аблюдение</a:t>
            </a:r>
          </a:p>
          <a:p>
            <a:pPr marL="457200" indent="-457200">
              <a:lnSpc>
                <a:spcPct val="150000"/>
              </a:lnSpc>
              <a:buAutoNum type="arabicPeriod"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ВВН (ТИП 4) </a:t>
            </a:r>
            <a:r>
              <a:rPr lang="ru-RU" dirty="0">
                <a:solidFill>
                  <a:srgbClr val="3CABB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нутреннее </a:t>
            </a:r>
            <a:r>
              <a:rPr lang="ru-RU" dirty="0">
                <a:solidFill>
                  <a:srgbClr val="3CABB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идео </a:t>
            </a:r>
            <a:r>
              <a:rPr lang="ru-RU" dirty="0">
                <a:solidFill>
                  <a:srgbClr val="3CABB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аблюдение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lnSpc>
                <a:spcPct val="150000"/>
              </a:lnSpc>
              <a:buAutoNum type="arabicPeriod"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МКДН (ТИП 5)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Многоабонентский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Домофон со встроенной ВК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для </a:t>
            </a:r>
            <a:r>
              <a:rPr lang="ru-RU" dirty="0">
                <a:solidFill>
                  <a:srgbClr val="3CABB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МКД</a:t>
            </a:r>
          </a:p>
          <a:p>
            <a:pPr marL="457200" indent="-457200">
              <a:lnSpc>
                <a:spcPct val="150000"/>
              </a:lnSpc>
              <a:buAutoNum type="arabicPeriod"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УВК (ТИП 9) </a:t>
            </a:r>
            <a:r>
              <a:rPr lang="ru-RU" dirty="0">
                <a:solidFill>
                  <a:srgbClr val="3CABB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правляемая </a:t>
            </a:r>
            <a:r>
              <a:rPr lang="ru-RU" dirty="0">
                <a:solidFill>
                  <a:srgbClr val="3CABB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идео</a:t>
            </a:r>
            <a:r>
              <a:rPr lang="ru-RU" dirty="0">
                <a:solidFill>
                  <a:srgbClr val="3CABB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амера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PTZ</a:t>
            </a:r>
          </a:p>
          <a:p>
            <a:pPr marL="457200" indent="-457200">
              <a:buAutoNum type="arabicPeriod"/>
            </a:pPr>
            <a:endParaRPr lang="ru-RU" sz="2400" dirty="0"/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66A65C7F-373A-4CC6-9081-4A9522E8F4F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4348" b="96894" l="9938" r="89752">
                        <a14:foregroundMark x1="31366" y1="10248" x2="66460" y2="8075"/>
                        <a14:foregroundMark x1="33540" y1="83851" x2="68012" y2="83230"/>
                        <a14:foregroundMark x1="54969" y1="4348" x2="61801" y2="4348"/>
                        <a14:foregroundMark x1="33540" y1="92236" x2="64286" y2="92236"/>
                        <a14:foregroundMark x1="40373" y1="93168" x2="58075" y2="96894"/>
                        <a14:foregroundMark x1="56522" y1="96273" x2="60248" y2="93789"/>
                        <a14:backgroundMark x1="65839" y1="95342" x2="65839" y2="95342"/>
                        <a14:backgroundMark x1="68944" y1="95342" x2="68944" y2="95342"/>
                        <a14:backgroundMark x1="68944" y1="96894" x2="68944" y2="96894"/>
                        <a14:backgroundMark x1="71118" y1="96273" x2="68012" y2="96894"/>
                        <a14:backgroundMark x1="67391" y1="98447" x2="66460" y2="97826"/>
                        <a14:backgroundMark x1="66460" y1="97826" x2="66460" y2="97826"/>
                        <a14:backgroundMark x1="64286" y1="96273" x2="68012" y2="96273"/>
                        <a14:backgroundMark x1="36646" y1="97826" x2="36956" y2="97826"/>
                        <a14:backgroundMark x1="64907" y1="96894" x2="64907" y2="94720"/>
                        <a14:backgroundMark x1="64286" y1="96273" x2="61180" y2="97826"/>
                        <a14:backgroundMark x1="64286" y1="96273" x2="61801" y2="96273"/>
                        <a14:backgroundMark x1="62258" y1="95421" x2="64907" y2="95342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54794" y="5139824"/>
            <a:ext cx="1158419" cy="1158419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78165674-ED28-446E-96B3-3AB2812E0D9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7325" y="5055460"/>
            <a:ext cx="1517350" cy="1275813"/>
          </a:xfrm>
          <a:prstGeom prst="rect">
            <a:avLst/>
          </a:prstGeom>
        </p:spPr>
      </p:pic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721E99BB-5B48-41FE-BB3F-DCD166963A52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49272" y="5026951"/>
            <a:ext cx="1513724" cy="1271292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1CF055B3-8A97-479F-BB60-8112449426BB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28248" y="559757"/>
            <a:ext cx="3142857" cy="31428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532485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7B0F42E2-B878-4761-BC5F-C70C4478459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38247" y="980728"/>
            <a:ext cx="4715506" cy="1224135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740CED1C-2AD5-4F20-8768-9B3390B7945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68650" y="1976762"/>
            <a:ext cx="8254699" cy="26763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1743822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2917</TotalTime>
  <Words>345</Words>
  <Application>Microsoft Office PowerPoint</Application>
  <PresentationFormat>Широкоэкранный</PresentationFormat>
  <Paragraphs>59</Paragraphs>
  <Slides>15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8" baseType="lpstr">
      <vt:lpstr>Arial</vt:lpstr>
      <vt:lpstr>Calibri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slider999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Admin</dc:creator>
  <cp:lastModifiedBy>Яна П.</cp:lastModifiedBy>
  <cp:revision>147</cp:revision>
  <cp:lastPrinted>2017-12-19T15:09:59Z</cp:lastPrinted>
  <dcterms:created xsi:type="dcterms:W3CDTF">2017-11-26T13:09:32Z</dcterms:created>
  <dcterms:modified xsi:type="dcterms:W3CDTF">2026-04-06T13:52:37Z</dcterms:modified>
</cp:coreProperties>
</file>